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33A267A-BDF7-4DDC-ABF8-5407D3DE19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FC8717D-B354-42E2-92D7-0B8C7E5DA6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D341A71-EB1E-4AB3-9DBA-2821F25119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F571F00-F6CE-405C-A76E-F6696269DB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A3E82F8-2B70-4EA6-8945-AEE22EFB60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C0871DC-A013-41DF-B642-6D5DD8E54D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1375A40-91FC-46A5-AE2B-95F4902E0C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DF1138D-37D4-4B1F-835C-B4BF1A4AA7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A6062C8-9111-487C-AAA7-2BFC033317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B522CCD-15FA-4234-87DE-4158503E8B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DF27D5A-341D-41E4-A42D-0587C046B1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9532433221301110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22709" y="922364"/>
            <a:ext cx="6634886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塑料工业节能技术与可持续发展战略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2709" y="4939625"/>
            <a:ext cx="6964070" cy="4949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22709" y="5440641"/>
            <a:ext cx="6964070" cy="4949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2024-01-06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塑料工业现状与挑战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塑料工业节能技术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可持续发展战略在塑料工业的应用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政策建议与未来展望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4385648" y="3298301"/>
            <a:ext cx="7773409" cy="0"/>
          </a:xfrm>
          <a:prstGeom prst="line">
            <a:avLst/>
          </a:prstGeom>
          <a:ln w="14288">
            <a:solidFill>
              <a:schemeClr val="accent2">
                <a:lumMod val="60000"/>
                <a:lumOff val="40000"/>
              </a:schemeClr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3684179" y="3236263"/>
            <a:ext cx="701468" cy="122998"/>
          </a:xfrm>
          <a:prstGeom prst="rect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631268" y="3236263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314020" y="3236263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236382" y="582333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183471" y="582333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866223" y="582333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937851" y="5897569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TextBox 10"/>
          <p:cNvSpPr txBox="1"/>
          <p:nvPr/>
        </p:nvSpPr>
        <p:spPr>
          <a:xfrm>
            <a:off x="3560911" y="1781514"/>
            <a:ext cx="77724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塑料工业作为全球重要的制造业领域，对经济发展和人类生活产生了深远影响。然而，随着塑料制品的大量使用，环境污染和资源消耗问题日益严重，成为全球关注的焦点。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83471" y="4329642"/>
            <a:ext cx="78105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面对这一挑战，塑料工业节能技术与可持续发展战略成为解决这一问题的关键。通过节能技术的研发和应用，降低塑料工业的能耗和排放，实现可持续发展，对于保护环境、促进经济转型具有重要意义。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主题背景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研究目的与意义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3561535" y="2061200"/>
            <a:ext cx="7382690" cy="1531407"/>
            <a:chOff x="3561535" y="2061200"/>
            <a:chExt cx="7382690" cy="1531407"/>
          </a:xfrm>
        </p:grpSpPr>
        <p:sp>
          <p:nvSpPr>
            <p:cNvPr id="25" name="TextBox 25"/>
            <p:cNvSpPr txBox="1"/>
            <p:nvPr/>
          </p:nvSpPr>
          <p:spPr>
            <a:xfrm>
              <a:off x="3561535" y="2061200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本研究旨在深入探讨塑料工业节能技术与可持续发展战略，分析现有技术的优缺点，提出针对性的改进措施和新的技术发展方向，为塑料工业的可持续发展提供理论支持和实践指导。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3561535" y="1520189"/>
            <a:ext cx="7382690" cy="490334"/>
            <a:chOff x="3561535" y="1520189"/>
            <a:chExt cx="7382690" cy="490334"/>
          </a:xfrm>
        </p:grpSpPr>
        <p:sp>
          <p:nvSpPr>
            <p:cNvPr id="27" name="TextBox 27"/>
            <p:cNvSpPr txBox="1"/>
            <p:nvPr/>
          </p:nvSpPr>
          <p:spPr>
            <a:xfrm>
              <a:off x="3561535" y="1520189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研究目的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561535" y="4422893"/>
            <a:ext cx="7382690" cy="1531407"/>
            <a:chOff x="3561535" y="4422893"/>
            <a:chExt cx="7382690" cy="1531407"/>
          </a:xfrm>
        </p:grpSpPr>
        <p:sp>
          <p:nvSpPr>
            <p:cNvPr id="29" name="TextBox 29"/>
            <p:cNvSpPr txBox="1"/>
            <p:nvPr/>
          </p:nvSpPr>
          <p:spPr>
            <a:xfrm>
              <a:off x="3561535" y="4422893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通过本研究，有助于推动塑料工业的绿色转型，减少环境污染，提高资源利用效率，促进经济社会的可持续发展。同时，对于培养相关专业人才、提升国家创新能力也具有重要意义。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561535" y="3881882"/>
            <a:ext cx="7382690" cy="490334"/>
            <a:chOff x="3561535" y="3881882"/>
            <a:chExt cx="7382690" cy="490334"/>
          </a:xfrm>
        </p:grpSpPr>
        <p:sp>
          <p:nvSpPr>
            <p:cNvPr id="31" name="TextBox 31"/>
            <p:cNvSpPr txBox="1"/>
            <p:nvPr/>
          </p:nvSpPr>
          <p:spPr>
            <a:xfrm>
              <a:off x="3561535" y="3881882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研究意义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塑料工业现状与挑战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全球塑料工业规模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塑料工业是一个庞大的产业，涵盖了塑料制品的生产、加工和销售等环节，对全球经济有着重要影响。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塑料制品的应用领域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塑料制品广泛应用于建筑、汽车、电子、包装、医疗等领域，为人们的生活和工作带来了便利。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全球塑料工业发展趋势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随着科技的不断进步和环保意识的提高，全球塑料工业正在向高效、环保、可持续的方向发展。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全球塑料工业概述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t="9208" b="9208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塑料工业是能源消耗和环境污染的主要来源之一，如何降低能源消耗和减少环境污染是当前面临的重要挑战。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能源消耗与环境污染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塑料工业所需的原材料如石油等资源日趋紧张，如何实现资源的可持续利用也是当前面临的重要挑战。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资源短缺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随着环保要求的提高和市场竞争的加剧，塑料工业需要不断进行技术创新和人才培养，以适应市场变化和满足客户需求。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技术创新与人才培养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当前面临的挑战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103852" y="4838783"/>
            <a:ext cx="10266726" cy="1333500"/>
            <a:chOff x="1103852" y="4838783"/>
            <a:chExt cx="10266726" cy="1333500"/>
          </a:xfrm>
        </p:grpSpPr>
        <p:sp>
          <p:nvSpPr>
            <p:cNvPr id="3" name="AutoShape 3"/>
            <p:cNvSpPr/>
            <p:nvPr/>
          </p:nvSpPr>
          <p:spPr>
            <a:xfrm>
              <a:off x="2377205" y="4838783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 rot="10800000">
              <a:off x="1103852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 rot="10800000">
              <a:off x="9159730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031730" y="3081147"/>
            <a:ext cx="10266726" cy="1333500"/>
            <a:chOff x="1031730" y="3081147"/>
            <a:chExt cx="10266726" cy="1333500"/>
          </a:xfrm>
        </p:grpSpPr>
        <p:sp>
          <p:nvSpPr>
            <p:cNvPr id="7" name="AutoShape 7"/>
            <p:cNvSpPr/>
            <p:nvPr/>
          </p:nvSpPr>
          <p:spPr>
            <a:xfrm>
              <a:off x="2305083" y="3081147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 rot="10800000">
              <a:off x="1031730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 rot="10800000">
              <a:off x="9087608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1103852" y="1348302"/>
            <a:ext cx="10266726" cy="1333500"/>
            <a:chOff x="1103852" y="1348302"/>
            <a:chExt cx="10266726" cy="1333500"/>
          </a:xfrm>
        </p:grpSpPr>
        <p:sp>
          <p:nvSpPr>
            <p:cNvPr id="11" name="AutoShape 11"/>
            <p:cNvSpPr/>
            <p:nvPr/>
          </p:nvSpPr>
          <p:spPr>
            <a:xfrm>
              <a:off x="2377205" y="1348302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 rot="10800000">
              <a:off x="1103852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 rot="10800000">
              <a:off x="9159730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997333" y="3400044"/>
            <a:ext cx="685705" cy="695706"/>
            <a:chOff x="9997333" y="3400044"/>
            <a:chExt cx="685705" cy="695706"/>
          </a:xfrm>
        </p:grpSpPr>
        <p:sp>
          <p:nvSpPr>
            <p:cNvPr id="15" name="Freeform 15"/>
            <p:cNvSpPr/>
            <p:nvPr/>
          </p:nvSpPr>
          <p:spPr>
            <a:xfrm>
              <a:off x="10034290" y="3847243"/>
              <a:ext cx="87725" cy="163068"/>
            </a:xfrm>
            <a:custGeom>
              <a:rect l="l" t="t" r="r" b="b"/>
              <a:pathLst>
                <a:path w="118" h="218">
                  <a:moveTo>
                    <a:pt x="0" y="183"/>
                  </a:moveTo>
                  <a:cubicBezTo>
                    <a:pt x="0" y="200"/>
                    <a:pt x="8" y="217"/>
                    <a:pt x="25" y="217"/>
                  </a:cubicBezTo>
                  <a:cubicBezTo>
                    <a:pt x="84" y="217"/>
                    <a:pt x="84" y="217"/>
                    <a:pt x="84" y="217"/>
                  </a:cubicBezTo>
                  <a:cubicBezTo>
                    <a:pt x="100" y="217"/>
                    <a:pt x="117" y="200"/>
                    <a:pt x="117" y="183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7" y="91"/>
                    <a:pt x="17" y="91"/>
                    <a:pt x="17" y="91"/>
                  </a:cubicBezTo>
                  <a:cubicBezTo>
                    <a:pt x="0" y="75"/>
                    <a:pt x="0" y="75"/>
                    <a:pt x="0" y="75"/>
                  </a:cubicBezTo>
                  <a:lnTo>
                    <a:pt x="0" y="183"/>
                  </a:lnTo>
                  <a:close/>
                  <a:moveTo>
                    <a:pt x="0" y="183"/>
                  </a:moveTo>
                  <a:lnTo>
                    <a:pt x="0" y="18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10177260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0" y="301"/>
                  </a:moveTo>
                  <a:cubicBezTo>
                    <a:pt x="0" y="318"/>
                    <a:pt x="17" y="335"/>
                    <a:pt x="34" y="335"/>
                  </a:cubicBezTo>
                  <a:cubicBezTo>
                    <a:pt x="84" y="335"/>
                    <a:pt x="84" y="335"/>
                    <a:pt x="84" y="335"/>
                  </a:cubicBezTo>
                  <a:cubicBezTo>
                    <a:pt x="101" y="335"/>
                    <a:pt x="117" y="318"/>
                    <a:pt x="117" y="301"/>
                  </a:cubicBezTo>
                  <a:cubicBezTo>
                    <a:pt x="117" y="76"/>
                    <a:pt x="117" y="76"/>
                    <a:pt x="117" y="76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0" y="42"/>
                    <a:pt x="0" y="42"/>
                    <a:pt x="0" y="42"/>
                  </a:cubicBezTo>
                  <a:lnTo>
                    <a:pt x="0" y="301"/>
                  </a:lnTo>
                  <a:close/>
                  <a:moveTo>
                    <a:pt x="0" y="301"/>
                  </a:moveTo>
                  <a:lnTo>
                    <a:pt x="0" y="30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10320231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92" y="335"/>
                  </a:moveTo>
                  <a:cubicBezTo>
                    <a:pt x="108" y="335"/>
                    <a:pt x="117" y="318"/>
                    <a:pt x="117" y="301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01"/>
                    <a:pt x="0" y="301"/>
                    <a:pt x="0" y="301"/>
                  </a:cubicBezTo>
                  <a:cubicBezTo>
                    <a:pt x="0" y="318"/>
                    <a:pt x="16" y="335"/>
                    <a:pt x="33" y="335"/>
                  </a:cubicBezTo>
                  <a:lnTo>
                    <a:pt x="92" y="335"/>
                  </a:lnTo>
                  <a:close/>
                  <a:moveTo>
                    <a:pt x="92" y="335"/>
                  </a:moveTo>
                  <a:lnTo>
                    <a:pt x="92" y="33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10459962" y="3670840"/>
              <a:ext cx="94202" cy="342805"/>
            </a:xfrm>
            <a:custGeom>
              <a:rect l="l" t="t" r="r" b="b"/>
              <a:pathLst>
                <a:path w="125" h="452">
                  <a:moveTo>
                    <a:pt x="0" y="41"/>
                  </a:moveTo>
                  <a:cubicBezTo>
                    <a:pt x="0" y="417"/>
                    <a:pt x="0" y="417"/>
                    <a:pt x="0" y="417"/>
                  </a:cubicBezTo>
                  <a:cubicBezTo>
                    <a:pt x="0" y="434"/>
                    <a:pt x="17" y="451"/>
                    <a:pt x="33" y="451"/>
                  </a:cubicBezTo>
                  <a:cubicBezTo>
                    <a:pt x="92" y="451"/>
                    <a:pt x="92" y="451"/>
                    <a:pt x="92" y="451"/>
                  </a:cubicBezTo>
                  <a:cubicBezTo>
                    <a:pt x="109" y="451"/>
                    <a:pt x="125" y="434"/>
                    <a:pt x="125" y="417"/>
                  </a:cubicBezTo>
                  <a:cubicBezTo>
                    <a:pt x="125" y="66"/>
                    <a:pt x="125" y="66"/>
                    <a:pt x="125" y="66"/>
                  </a:cubicBezTo>
                  <a:cubicBezTo>
                    <a:pt x="50" y="0"/>
                    <a:pt x="50" y="0"/>
                    <a:pt x="50" y="0"/>
                  </a:cubicBezTo>
                  <a:lnTo>
                    <a:pt x="0" y="41"/>
                  </a:lnTo>
                  <a:close/>
                  <a:moveTo>
                    <a:pt x="0" y="41"/>
                  </a:moveTo>
                  <a:lnTo>
                    <a:pt x="0" y="4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10011525" y="3517678"/>
              <a:ext cx="536162" cy="342805"/>
            </a:xfrm>
            <a:custGeom>
              <a:rect l="l" t="t" r="r" b="b"/>
              <a:pathLst>
                <a:path w="728" h="452">
                  <a:moveTo>
                    <a:pt x="234" y="284"/>
                  </a:moveTo>
                  <a:cubicBezTo>
                    <a:pt x="250" y="267"/>
                    <a:pt x="276" y="267"/>
                    <a:pt x="292" y="284"/>
                  </a:cubicBezTo>
                  <a:cubicBezTo>
                    <a:pt x="359" y="351"/>
                    <a:pt x="359" y="351"/>
                    <a:pt x="359" y="351"/>
                  </a:cubicBezTo>
                  <a:cubicBezTo>
                    <a:pt x="376" y="368"/>
                    <a:pt x="384" y="368"/>
                    <a:pt x="401" y="368"/>
                  </a:cubicBezTo>
                  <a:cubicBezTo>
                    <a:pt x="418" y="368"/>
                    <a:pt x="426" y="368"/>
                    <a:pt x="434" y="351"/>
                  </a:cubicBezTo>
                  <a:cubicBezTo>
                    <a:pt x="660" y="134"/>
                    <a:pt x="660" y="134"/>
                    <a:pt x="660" y="134"/>
                  </a:cubicBezTo>
                  <a:cubicBezTo>
                    <a:pt x="694" y="167"/>
                    <a:pt x="694" y="167"/>
                    <a:pt x="694" y="167"/>
                  </a:cubicBezTo>
                  <a:cubicBezTo>
                    <a:pt x="702" y="175"/>
                    <a:pt x="710" y="175"/>
                    <a:pt x="710" y="175"/>
                  </a:cubicBezTo>
                  <a:cubicBezTo>
                    <a:pt x="719" y="175"/>
                    <a:pt x="727" y="167"/>
                    <a:pt x="727" y="159"/>
                  </a:cubicBezTo>
                  <a:cubicBezTo>
                    <a:pt x="727" y="33"/>
                    <a:pt x="727" y="33"/>
                    <a:pt x="727" y="33"/>
                  </a:cubicBezTo>
                  <a:cubicBezTo>
                    <a:pt x="727" y="25"/>
                    <a:pt x="727" y="16"/>
                    <a:pt x="719" y="8"/>
                  </a:cubicBezTo>
                  <a:cubicBezTo>
                    <a:pt x="710" y="0"/>
                    <a:pt x="702" y="0"/>
                    <a:pt x="694" y="0"/>
                  </a:cubicBezTo>
                  <a:cubicBezTo>
                    <a:pt x="568" y="0"/>
                    <a:pt x="568" y="0"/>
                    <a:pt x="568" y="0"/>
                  </a:cubicBezTo>
                  <a:cubicBezTo>
                    <a:pt x="560" y="0"/>
                    <a:pt x="551" y="0"/>
                    <a:pt x="551" y="8"/>
                  </a:cubicBezTo>
                  <a:cubicBezTo>
                    <a:pt x="543" y="16"/>
                    <a:pt x="551" y="25"/>
                    <a:pt x="551" y="33"/>
                  </a:cubicBezTo>
                  <a:cubicBezTo>
                    <a:pt x="585" y="58"/>
                    <a:pt x="585" y="58"/>
                    <a:pt x="585" y="58"/>
                  </a:cubicBezTo>
                  <a:cubicBezTo>
                    <a:pt x="426" y="217"/>
                    <a:pt x="426" y="217"/>
                    <a:pt x="426" y="217"/>
                  </a:cubicBezTo>
                  <a:cubicBezTo>
                    <a:pt x="426" y="225"/>
                    <a:pt x="409" y="225"/>
                    <a:pt x="401" y="225"/>
                  </a:cubicBezTo>
                  <a:cubicBezTo>
                    <a:pt x="393" y="225"/>
                    <a:pt x="376" y="225"/>
                    <a:pt x="368" y="217"/>
                  </a:cubicBezTo>
                  <a:cubicBezTo>
                    <a:pt x="292" y="142"/>
                    <a:pt x="292" y="142"/>
                    <a:pt x="292" y="142"/>
                  </a:cubicBezTo>
                  <a:cubicBezTo>
                    <a:pt x="276" y="125"/>
                    <a:pt x="250" y="125"/>
                    <a:pt x="234" y="142"/>
                  </a:cubicBezTo>
                  <a:cubicBezTo>
                    <a:pt x="8" y="359"/>
                    <a:pt x="8" y="359"/>
                    <a:pt x="8" y="359"/>
                  </a:cubicBezTo>
                  <a:cubicBezTo>
                    <a:pt x="0" y="368"/>
                    <a:pt x="0" y="384"/>
                    <a:pt x="0" y="393"/>
                  </a:cubicBezTo>
                  <a:cubicBezTo>
                    <a:pt x="0" y="410"/>
                    <a:pt x="0" y="418"/>
                    <a:pt x="8" y="426"/>
                  </a:cubicBezTo>
                  <a:cubicBezTo>
                    <a:pt x="25" y="435"/>
                    <a:pt x="25" y="435"/>
                    <a:pt x="25" y="435"/>
                  </a:cubicBezTo>
                  <a:cubicBezTo>
                    <a:pt x="41" y="451"/>
                    <a:pt x="67" y="451"/>
                    <a:pt x="83" y="435"/>
                  </a:cubicBezTo>
                  <a:lnTo>
                    <a:pt x="234" y="284"/>
                  </a:lnTo>
                  <a:close/>
                  <a:moveTo>
                    <a:pt x="234" y="284"/>
                  </a:moveTo>
                  <a:lnTo>
                    <a:pt x="234" y="28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9997333" y="3400044"/>
              <a:ext cx="685705" cy="695706"/>
            </a:xfrm>
            <a:custGeom>
              <a:rect l="l" t="t" r="r" b="b"/>
              <a:pathLst>
                <a:path w="929" h="921">
                  <a:moveTo>
                    <a:pt x="887" y="0"/>
                  </a:moveTo>
                  <a:cubicBezTo>
                    <a:pt x="862" y="0"/>
                    <a:pt x="836" y="26"/>
                    <a:pt x="836" y="50"/>
                  </a:cubicBezTo>
                  <a:cubicBezTo>
                    <a:pt x="836" y="837"/>
                    <a:pt x="836" y="837"/>
                    <a:pt x="836" y="837"/>
                  </a:cubicBezTo>
                  <a:cubicBezTo>
                    <a:pt x="51" y="837"/>
                    <a:pt x="51" y="837"/>
                    <a:pt x="51" y="837"/>
                  </a:cubicBezTo>
                  <a:cubicBezTo>
                    <a:pt x="26" y="837"/>
                    <a:pt x="0" y="853"/>
                    <a:pt x="0" y="878"/>
                  </a:cubicBezTo>
                  <a:cubicBezTo>
                    <a:pt x="0" y="903"/>
                    <a:pt x="26" y="920"/>
                    <a:pt x="51" y="920"/>
                  </a:cubicBezTo>
                  <a:cubicBezTo>
                    <a:pt x="887" y="920"/>
                    <a:pt x="887" y="920"/>
                    <a:pt x="887" y="920"/>
                  </a:cubicBezTo>
                  <a:cubicBezTo>
                    <a:pt x="912" y="920"/>
                    <a:pt x="928" y="903"/>
                    <a:pt x="928" y="878"/>
                  </a:cubicBezTo>
                  <a:cubicBezTo>
                    <a:pt x="928" y="50"/>
                    <a:pt x="928" y="50"/>
                    <a:pt x="928" y="50"/>
                  </a:cubicBezTo>
                  <a:cubicBezTo>
                    <a:pt x="928" y="26"/>
                    <a:pt x="903" y="0"/>
                    <a:pt x="887" y="0"/>
                  </a:cubicBezTo>
                  <a:close/>
                  <a:moveTo>
                    <a:pt x="887" y="0"/>
                  </a:moveTo>
                  <a:lnTo>
                    <a:pt x="887" y="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Freeform 21"/>
          <p:cNvSpPr/>
          <p:nvPr/>
        </p:nvSpPr>
        <p:spPr>
          <a:xfrm>
            <a:off x="1935480" y="1646434"/>
            <a:ext cx="719895" cy="555403"/>
          </a:xfrm>
          <a:custGeom>
            <a:rect l="l" t="t" r="r" b="b"/>
            <a:pathLst>
              <a:path w="67" h="60">
                <a:moveTo>
                  <a:pt x="53" y="2"/>
                </a:moveTo>
                <a:cubicBezTo>
                  <a:pt x="53" y="1"/>
                  <a:pt x="52" y="0"/>
                  <a:pt x="51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4" y="1"/>
                  <a:pt x="44" y="2"/>
                </a:cubicBezTo>
                <a:cubicBezTo>
                  <a:pt x="44" y="5"/>
                  <a:pt x="44" y="5"/>
                  <a:pt x="44" y="5"/>
                </a:cubicBezTo>
                <a:cubicBezTo>
                  <a:pt x="53" y="14"/>
                  <a:pt x="53" y="14"/>
                  <a:pt x="53" y="14"/>
                </a:cubicBezTo>
                <a:lnTo>
                  <a:pt x="53" y="2"/>
                </a:lnTo>
                <a:close/>
                <a:moveTo>
                  <a:pt x="66" y="31"/>
                </a:moveTo>
                <a:cubicBezTo>
                  <a:pt x="36" y="2"/>
                  <a:pt x="36" y="2"/>
                  <a:pt x="36" y="2"/>
                </a:cubicBezTo>
                <a:cubicBezTo>
                  <a:pt x="35" y="0"/>
                  <a:pt x="33" y="0"/>
                  <a:pt x="31" y="2"/>
                </a:cubicBezTo>
                <a:cubicBezTo>
                  <a:pt x="2" y="31"/>
                  <a:pt x="2" y="31"/>
                  <a:pt x="2" y="31"/>
                </a:cubicBezTo>
                <a:cubicBezTo>
                  <a:pt x="0" y="33"/>
                  <a:pt x="0" y="35"/>
                  <a:pt x="2" y="36"/>
                </a:cubicBezTo>
                <a:cubicBezTo>
                  <a:pt x="2" y="37"/>
                  <a:pt x="3" y="37"/>
                  <a:pt x="4" y="37"/>
                </a:cubicBezTo>
                <a:cubicBezTo>
                  <a:pt x="5" y="37"/>
                  <a:pt x="6" y="37"/>
                  <a:pt x="7" y="36"/>
                </a:cubicBezTo>
                <a:cubicBezTo>
                  <a:pt x="34" y="9"/>
                  <a:pt x="34" y="9"/>
                  <a:pt x="34" y="9"/>
                </a:cubicBezTo>
                <a:cubicBezTo>
                  <a:pt x="61" y="36"/>
                  <a:pt x="61" y="36"/>
                  <a:pt x="61" y="36"/>
                </a:cubicBezTo>
                <a:cubicBezTo>
                  <a:pt x="62" y="38"/>
                  <a:pt x="65" y="38"/>
                  <a:pt x="66" y="36"/>
                </a:cubicBezTo>
                <a:cubicBezTo>
                  <a:pt x="67" y="35"/>
                  <a:pt x="67" y="33"/>
                  <a:pt x="66" y="31"/>
                </a:cubicBezTo>
                <a:close/>
                <a:moveTo>
                  <a:pt x="9" y="37"/>
                </a:moveTo>
                <a:cubicBezTo>
                  <a:pt x="9" y="57"/>
                  <a:pt x="9" y="57"/>
                  <a:pt x="9" y="57"/>
                </a:cubicBezTo>
                <a:cubicBezTo>
                  <a:pt x="9" y="59"/>
                  <a:pt x="11" y="60"/>
                  <a:pt x="13" y="60"/>
                </a:cubicBezTo>
                <a:cubicBezTo>
                  <a:pt x="28" y="60"/>
                  <a:pt x="28" y="60"/>
                  <a:pt x="28" y="60"/>
                </a:cubicBezTo>
                <a:cubicBezTo>
                  <a:pt x="28" y="42"/>
                  <a:pt x="28" y="42"/>
                  <a:pt x="28" y="42"/>
                </a:cubicBezTo>
                <a:cubicBezTo>
                  <a:pt x="28" y="42"/>
                  <a:pt x="29" y="41"/>
                  <a:pt x="29" y="41"/>
                </a:cubicBezTo>
                <a:cubicBezTo>
                  <a:pt x="38" y="41"/>
                  <a:pt x="38" y="41"/>
                  <a:pt x="38" y="41"/>
                </a:cubicBezTo>
                <a:cubicBezTo>
                  <a:pt x="39" y="41"/>
                  <a:pt x="39" y="42"/>
                  <a:pt x="39" y="42"/>
                </a:cubicBezTo>
                <a:cubicBezTo>
                  <a:pt x="39" y="60"/>
                  <a:pt x="39" y="60"/>
                  <a:pt x="39" y="60"/>
                </a:cubicBezTo>
                <a:cubicBezTo>
                  <a:pt x="55" y="60"/>
                  <a:pt x="55" y="60"/>
                  <a:pt x="55" y="60"/>
                </a:cubicBezTo>
                <a:cubicBezTo>
                  <a:pt x="57" y="60"/>
                  <a:pt x="58" y="59"/>
                  <a:pt x="58" y="57"/>
                </a:cubicBezTo>
                <a:cubicBezTo>
                  <a:pt x="58" y="38"/>
                  <a:pt x="58" y="38"/>
                  <a:pt x="58" y="38"/>
                </a:cubicBezTo>
                <a:cubicBezTo>
                  <a:pt x="34" y="13"/>
                  <a:pt x="34" y="13"/>
                  <a:pt x="34" y="13"/>
                </a:cubicBezTo>
                <a:lnTo>
                  <a:pt x="9" y="3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1975414" y="5261363"/>
            <a:ext cx="613870" cy="6138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节能与可持续发展的重要性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314700" y="5303594"/>
            <a:ext cx="7382690" cy="863070"/>
            <a:chOff x="3314700" y="5303594"/>
            <a:chExt cx="7382690" cy="863070"/>
          </a:xfrm>
        </p:grpSpPr>
        <p:sp>
          <p:nvSpPr>
            <p:cNvPr id="46" name="TextBox 46"/>
            <p:cNvSpPr txBox="1"/>
            <p:nvPr/>
          </p:nvSpPr>
          <p:spPr>
            <a:xfrm>
              <a:off x="3314700" y="5303594"/>
              <a:ext cx="7382690" cy="86307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节能与可持续发展是相辅相成的，通过推动塑料工业的节能与可持续发展，可以促进经济的可持续发展，提高人民的生活质量。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3314700" y="4838783"/>
            <a:ext cx="7382690" cy="490334"/>
            <a:chOff x="3314700" y="4838783"/>
            <a:chExt cx="7382690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3314700" y="4838783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促进可持续发展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3456760" y="1771107"/>
            <a:ext cx="7382690" cy="863070"/>
            <a:chOff x="3456760" y="1771107"/>
            <a:chExt cx="7382690" cy="863070"/>
          </a:xfrm>
        </p:grpSpPr>
        <p:sp>
          <p:nvSpPr>
            <p:cNvPr id="50" name="TextBox 50"/>
            <p:cNvSpPr txBox="1"/>
            <p:nvPr/>
          </p:nvSpPr>
          <p:spPr>
            <a:xfrm>
              <a:off x="3456760" y="1771107"/>
              <a:ext cx="7382690" cy="86307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通过采用节能技术和设备，可以有效地降低塑料工业的能源消耗，提高能源利用效率。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3456760" y="1395927"/>
            <a:ext cx="7293402" cy="490334"/>
            <a:chOff x="3456760" y="1395927"/>
            <a:chExt cx="7293402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3456760" y="1395927"/>
              <a:ext cx="7293402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1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降低能源消耗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1704918" y="3545958"/>
            <a:ext cx="7382690" cy="863070"/>
            <a:chOff x="1704918" y="3545958"/>
            <a:chExt cx="7382690" cy="863070"/>
          </a:xfrm>
        </p:grpSpPr>
        <p:sp>
          <p:nvSpPr>
            <p:cNvPr id="54" name="TextBox 54"/>
            <p:cNvSpPr txBox="1"/>
            <p:nvPr/>
          </p:nvSpPr>
          <p:spPr>
            <a:xfrm>
              <a:off x="1704918" y="3545958"/>
              <a:ext cx="7382690" cy="86307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通过采用环保技术和设备，可以减少塑料工业对环境的污染，保护生态环境。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1704918" y="3081147"/>
            <a:ext cx="7382690" cy="490334"/>
            <a:chOff x="1704918" y="3081147"/>
            <a:chExt cx="7382690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1704918" y="3081147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减少环境污染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塑料工业节能技术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1209188" y="1082466"/>
            <a:ext cx="0" cy="5775534"/>
          </a:xfrm>
          <a:prstGeom prst="line">
            <a:avLst/>
          </a:prstGeom>
          <a:ln w="1905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873196" y="1332346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88282" y="1447432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152036" y="1308906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-5400000">
            <a:off x="1919801" y="147390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152036" y="306732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-5400000">
            <a:off x="1919801" y="323232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2152036" y="482574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-5400000">
            <a:off x="1919801" y="4990741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2373184" y="1262276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节能型塑料机械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72823" y="2048316"/>
            <a:ext cx="8972550" cy="895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采用先进的传动系统和控制系统，优化机械结构，提高机械效率，减少能量损失。例如，采用高效电动机和变频器，实现能源的精准控制和优化利用。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393609" y="3024192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高效换热技术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72823" y="3785029"/>
            <a:ext cx="8943975" cy="895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通过改进换热器结构和材料，提高换热效率，减少热量损失。例如，采用新型的纳米材料和复合材料制作换热器，提高换热性能和耐腐蚀性。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430185" y="4789171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余热回收利用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291111" y="5543449"/>
            <a:ext cx="8915400" cy="9620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将生产过程中产生的余热进行回收和再利用，提高能源利用效率。例如，利用余热进行供暖或发电，减少对新鲜能源的依赖。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873196" y="306732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88282" y="318241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873196" y="482574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88282" y="494083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节能技术介绍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1185774"/>
            <a:ext cx="9112336" cy="1732311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1536246"/>
            <a:ext cx="7876972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某塑料制品企业采用高效电动机和变频器，实现了能源的精准控制和优化利用，减少了约30%的能源消耗。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3079664" y="2918085"/>
            <a:ext cx="9112336" cy="1732311"/>
          </a:xfrm>
          <a:prstGeom prst="rect">
            <a:avLst/>
          </a:prstGeom>
          <a:solidFill>
            <a:schemeClr val="accent2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0" y="4650396"/>
            <a:ext cx="9112336" cy="1732311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3798378" y="3268557"/>
            <a:ext cx="7876972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某塑料机械制造企业采用新型的纳米材料和复合材料制作换热器，提高了换热性能和耐腐蚀性，减少了约20%的热量损失。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75049" y="5000868"/>
            <a:ext cx="7876972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某大型塑料生产企业将生产过程中产生的余热进行回收和再利用，实现了供暖和发电等多元化利用，减少了约50%的新鲜能源消耗。</a:t>
            </a: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7833" b="7833"/>
          <a:stretch>
            <a:fillRect/>
          </a:stretch>
        </p:blipFill>
        <p:spPr>
          <a:xfrm>
            <a:off x="9112336" y="1185774"/>
            <a:ext cx="3079664" cy="1732311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3285" b="3285"/>
          <a:stretch>
            <a:fillRect/>
          </a:stretch>
        </p:blipFill>
        <p:spPr>
          <a:xfrm>
            <a:off x="0" y="2918085"/>
            <a:ext cx="3079664" cy="1732311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7865" b="7865"/>
          <a:stretch>
            <a:fillRect/>
          </a:stretch>
        </p:blipFill>
        <p:spPr>
          <a:xfrm>
            <a:off x="9112336" y="4650396"/>
            <a:ext cx="3079664" cy="1732311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节能技术应用案例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https://d.book118.com/495324332213011100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61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2024-09-08T12:41:50.897</cp:lastPrinted>
  <dcterms:created xsi:type="dcterms:W3CDTF">2024-09-08T04:41:50Z</dcterms:created>
  <dcterms:modified xsi:type="dcterms:W3CDTF">2024-09-08T04:41:52Z</dcterms:modified>
</cp:coreProperties>
</file>