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BC89EF96-8CEA-46FF-86C4-4CE0E7609802}" styleName="Light Style 3 - Accent 1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6005F-D012-4CC4-8649-924F72773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D66C4-9481-4F55-907A-1F32F7856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65339-E729-46EF-B9E9-74F50B0D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1005E-31E2-42A5-8F67-95F0F713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E035C-BF8A-4F2A-9522-3953209B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A2905-38E2-4A06-83C5-7B59DF61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F8B41-644A-4050-B3C2-2776E8D0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03F93-7A6E-4464-AB15-D4F4F70D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903BC-7487-43E1-B474-7692C3551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1D41D-829B-4432-9D8B-05E2A392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B8687-565F-4D2A-A146-A86643C7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Freeform 7"/>
          <p:cNvSpPr/>
          <p:nvPr/>
        </p:nvSpPr>
        <p:spPr bwMode="auto">
          <a:xfrm>
            <a:off x="1" y="0"/>
            <a:ext cx="3814763" cy="5143500"/>
          </a:xfrm>
          <a:prstGeom prst="parallelogram">
            <a:avLst>
              <a:gd name="adj" fmla="val 18186"/>
            </a:avLst>
          </a:prstGeom>
          <a:solidFill>
            <a:schemeClr val="accent1">
              <a:alpha val="6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sp>
        <p:nvSpPr>
          <p:cNvPr id="6" name="AutoShape 3"/>
          <p:cNvSpPr>
            <a:spLocks noChangeAspect="1" noChangeArrowheads="1" noTextEdit="1"/>
          </p:cNvSpPr>
          <p:nvPr/>
        </p:nvSpPr>
        <p:spPr bwMode="auto">
          <a:xfrm>
            <a:off x="0" y="0"/>
            <a:ext cx="916305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sp>
        <p:nvSpPr>
          <p:cNvPr id="10" name="Freeform 8"/>
          <p:cNvSpPr/>
          <p:nvPr/>
        </p:nvSpPr>
        <p:spPr bwMode="auto">
          <a:xfrm>
            <a:off x="1" y="23812"/>
            <a:ext cx="4383881" cy="5119688"/>
          </a:xfrm>
          <a:custGeom>
            <a:gdLst>
              <a:gd name="T0" fmla="*/ 2709 w 3682"/>
              <a:gd name="T1" fmla="*/ 4300 h 4300"/>
              <a:gd name="T2" fmla="*/ 0 w 3682"/>
              <a:gd name="T3" fmla="*/ 4300 h 4300"/>
              <a:gd name="T4" fmla="*/ 0 w 3682"/>
              <a:gd name="T5" fmla="*/ 0 h 4300"/>
              <a:gd name="T6" fmla="*/ 3682 w 3682"/>
              <a:gd name="T7" fmla="*/ 0 h 4300"/>
              <a:gd name="T8" fmla="*/ 2709 w 3682"/>
              <a:gd name="T9" fmla="*/ 4300 h 43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82" h="4300">
                <a:moveTo>
                  <a:pt x="2709" y="4300"/>
                </a:moveTo>
                <a:lnTo>
                  <a:pt x="0" y="4300"/>
                </a:lnTo>
                <a:lnTo>
                  <a:pt x="0" y="0"/>
                </a:lnTo>
                <a:lnTo>
                  <a:pt x="3682" y="0"/>
                </a:lnTo>
                <a:lnTo>
                  <a:pt x="2709" y="430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sp>
        <p:nvSpPr>
          <p:cNvPr id="12" name="Freeform 10"/>
          <p:cNvSpPr/>
          <p:nvPr/>
        </p:nvSpPr>
        <p:spPr bwMode="auto">
          <a:xfrm>
            <a:off x="88107" y="0"/>
            <a:ext cx="4069556" cy="5119688"/>
          </a:xfrm>
          <a:custGeom>
            <a:gdLst>
              <a:gd name="T0" fmla="*/ 2447 w 3418"/>
              <a:gd name="T1" fmla="*/ 4300 h 4300"/>
              <a:gd name="T2" fmla="*/ 0 w 3418"/>
              <a:gd name="T3" fmla="*/ 4300 h 4300"/>
              <a:gd name="T4" fmla="*/ 0 w 3418"/>
              <a:gd name="T5" fmla="*/ 0 h 4300"/>
              <a:gd name="T6" fmla="*/ 3418 w 3418"/>
              <a:gd name="T7" fmla="*/ 0 h 4300"/>
              <a:gd name="T8" fmla="*/ 2447 w 3418"/>
              <a:gd name="T9" fmla="*/ 4300 h 43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8" h="4300">
                <a:moveTo>
                  <a:pt x="2447" y="4300"/>
                </a:moveTo>
                <a:lnTo>
                  <a:pt x="0" y="4300"/>
                </a:lnTo>
                <a:lnTo>
                  <a:pt x="0" y="0"/>
                </a:lnTo>
                <a:lnTo>
                  <a:pt x="3418" y="0"/>
                </a:lnTo>
                <a:lnTo>
                  <a:pt x="2447" y="430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644439" y="1930987"/>
            <a:ext cx="3978067" cy="419099"/>
          </a:xfrm>
        </p:spPr>
        <p:txBody>
          <a:bodyPr anchor="ctr">
            <a:normAutofit/>
          </a:bodyPr>
          <a:lstStyle>
            <a:lvl1pPr marL="0" indent="0" algn="r">
              <a:buNone/>
              <a:defRPr sz="1200" baseline="0">
                <a:solidFill>
                  <a:sysClr val="windowText" lastClr="000000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第一节 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4644439" y="1084684"/>
            <a:ext cx="3978067" cy="846302"/>
          </a:xfrm>
        </p:spPr>
        <p:txBody>
          <a:bodyPr anchor="ctr">
            <a:normAutofit/>
          </a:bodyPr>
          <a:lstStyle>
            <a:lvl1pPr algn="r">
              <a:defRPr sz="2700">
                <a:solidFill>
                  <a:sysClr val="windowText" lastClr="000000"/>
                </a:solidFill>
              </a:defRPr>
            </a:lvl1pPr>
          </a:lstStyle>
          <a:p>
            <a:r>
              <a:rPr lang="zh-CN" altLang="en-US" smtClean="0"/>
              <a:t>第一章 </a:t>
            </a:r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1" y="0"/>
            <a:ext cx="4103894" cy="5143501"/>
            <a:chOff x="1" y="0"/>
            <a:chExt cx="5471859" cy="6858001"/>
          </a:xfrm>
        </p:grpSpPr>
        <p:sp>
          <p:nvSpPr>
            <p:cNvPr id="17" name="Freeform 7"/>
            <p:cNvSpPr/>
            <p:nvPr userDrawn="1"/>
          </p:nvSpPr>
          <p:spPr bwMode="auto">
            <a:xfrm>
              <a:off x="161926" y="0"/>
              <a:ext cx="5309934" cy="6858000"/>
            </a:xfrm>
            <a:prstGeom prst="parallelogram">
              <a:avLst>
                <a:gd name="adj" fmla="val 31121"/>
              </a:avLst>
            </a:prstGeom>
            <a:solidFill>
              <a:schemeClr val="accent1">
                <a:lumMod val="75000"/>
                <a:alpha val="1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" y="1"/>
              <a:ext cx="5010508" cy="6858000"/>
            </a:xfrm>
            <a:custGeom>
              <a:gdLst>
                <a:gd name="T0" fmla="*/ 2447 w 3418"/>
                <a:gd name="T1" fmla="*/ 4300 h 4300"/>
                <a:gd name="T2" fmla="*/ 0 w 3418"/>
                <a:gd name="T3" fmla="*/ 4300 h 4300"/>
                <a:gd name="T4" fmla="*/ 0 w 3418"/>
                <a:gd name="T5" fmla="*/ 0 h 4300"/>
                <a:gd name="T6" fmla="*/ 3418 w 3418"/>
                <a:gd name="T7" fmla="*/ 0 h 4300"/>
                <a:gd name="T8" fmla="*/ 2447 w 3418"/>
                <a:gd name="T9" fmla="*/ 4300 h 43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18" h="4300">
                  <a:moveTo>
                    <a:pt x="2447" y="4300"/>
                  </a:moveTo>
                  <a:lnTo>
                    <a:pt x="0" y="4300"/>
                  </a:lnTo>
                  <a:lnTo>
                    <a:pt x="0" y="0"/>
                  </a:lnTo>
                  <a:lnTo>
                    <a:pt x="3418" y="0"/>
                  </a:lnTo>
                  <a:lnTo>
                    <a:pt x="2447" y="430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</p:grpSp>
      <p:grpSp>
        <p:nvGrpSpPr>
          <p:cNvPr id="329" name="组合 328"/>
          <p:cNvGrpSpPr/>
          <p:nvPr/>
        </p:nvGrpSpPr>
        <p:grpSpPr>
          <a:xfrm>
            <a:off x="442725" y="882559"/>
            <a:ext cx="3766073" cy="3402194"/>
            <a:chOff x="423090" y="994900"/>
            <a:chExt cx="5333987" cy="4818615"/>
          </a:xfrm>
        </p:grpSpPr>
        <p:pic>
          <p:nvPicPr>
            <p:cNvPr id="327" name="图片 326"/>
            <p:cNvPicPr>
              <a:picLocks noChangeAspect="1"/>
            </p:cNvPicPr>
            <p:nvPr/>
          </p:nvPicPr>
          <p:blipFill>
            <a:blip r:embed="rId1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909401" y="994900"/>
              <a:ext cx="4634944" cy="4628714"/>
            </a:xfrm>
            <a:prstGeom prst="rect">
              <a:avLst/>
            </a:prstGeom>
          </p:spPr>
        </p:pic>
        <p:pic>
          <p:nvPicPr>
            <p:cNvPr id="328" name="图片 32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3090" y="2857547"/>
              <a:ext cx="5333987" cy="295596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727262" y="1968054"/>
            <a:ext cx="5895244" cy="321469"/>
          </a:xfrm>
        </p:spPr>
        <p:txBody>
          <a:bodyPr anchor="ctr">
            <a:normAutofit/>
          </a:bodyPr>
          <a:lstStyle>
            <a:lvl1pPr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单击此处添加幻灯片章节标题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727262" y="2356723"/>
            <a:ext cx="5895244" cy="821531"/>
          </a:xfrm>
        </p:spPr>
        <p:txBody>
          <a:bodyPr anchor="t">
            <a:normAutofit/>
          </a:bodyPr>
          <a:lstStyle>
            <a:lvl1pPr marL="0" indent="0">
              <a:buNone/>
              <a:defRPr sz="825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45" name="组合 44"/>
          <p:cNvGrpSpPr/>
          <p:nvPr/>
        </p:nvGrpSpPr>
        <p:grpSpPr>
          <a:xfrm>
            <a:off x="570616" y="1414463"/>
            <a:ext cx="2045585" cy="1847939"/>
            <a:chOff x="423090" y="994900"/>
            <a:chExt cx="5333987" cy="4818615"/>
          </a:xfrm>
        </p:grpSpPr>
        <p:pic>
          <p:nvPicPr>
            <p:cNvPr id="46" name="图片 45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909400" y="994900"/>
              <a:ext cx="4634944" cy="4628714"/>
            </a:xfrm>
            <a:prstGeom prst="rect">
              <a:avLst/>
            </a:prstGeom>
          </p:spPr>
        </p:pic>
        <p:pic>
          <p:nvPicPr>
            <p:cNvPr id="47" name="图片 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3090" y="2857547"/>
              <a:ext cx="5333987" cy="2955968"/>
            </a:xfrm>
            <a:prstGeom prst="rect">
              <a:avLst/>
            </a:prstGeom>
          </p:spPr>
        </p:pic>
      </p:grp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직사각형 45"/>
          <p:cNvSpPr/>
          <p:nvPr userDrawn="1"/>
        </p:nvSpPr>
        <p:spPr>
          <a:xfrm>
            <a:off x="521494" y="771525"/>
            <a:ext cx="8118872" cy="657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sz="135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/>
        </p:nvGrpSpPr>
        <p:grpSpPr>
          <a:xfrm rot="5400000">
            <a:off x="2996802" y="-2996801"/>
            <a:ext cx="3150395" cy="9144000"/>
            <a:chOff x="1" y="0"/>
            <a:chExt cx="5471859" cy="6858001"/>
          </a:xfrm>
        </p:grpSpPr>
        <p:sp>
          <p:nvSpPr>
            <p:cNvPr id="11" name="Freeform 7"/>
            <p:cNvSpPr/>
            <p:nvPr userDrawn="1"/>
          </p:nvSpPr>
          <p:spPr bwMode="auto">
            <a:xfrm>
              <a:off x="161926" y="0"/>
              <a:ext cx="5309934" cy="6858000"/>
            </a:xfrm>
            <a:prstGeom prst="parallelogram">
              <a:avLst>
                <a:gd name="adj" fmla="val 31121"/>
              </a:avLst>
            </a:prstGeom>
            <a:solidFill>
              <a:schemeClr val="accent1">
                <a:lumMod val="75000"/>
                <a:alpha val="1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12" name="Freeform 9"/>
            <p:cNvSpPr/>
            <p:nvPr/>
          </p:nvSpPr>
          <p:spPr bwMode="auto">
            <a:xfrm>
              <a:off x="1" y="1"/>
              <a:ext cx="5010508" cy="6858000"/>
            </a:xfrm>
            <a:custGeom>
              <a:gdLst>
                <a:gd name="T0" fmla="*/ 2447 w 3418"/>
                <a:gd name="T1" fmla="*/ 4300 h 4300"/>
                <a:gd name="T2" fmla="*/ 0 w 3418"/>
                <a:gd name="T3" fmla="*/ 4300 h 4300"/>
                <a:gd name="T4" fmla="*/ 0 w 3418"/>
                <a:gd name="T5" fmla="*/ 0 h 4300"/>
                <a:gd name="T6" fmla="*/ 3418 w 3418"/>
                <a:gd name="T7" fmla="*/ 0 h 4300"/>
                <a:gd name="T8" fmla="*/ 2447 w 3418"/>
                <a:gd name="T9" fmla="*/ 4300 h 43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18" h="4300">
                  <a:moveTo>
                    <a:pt x="2447" y="4300"/>
                  </a:moveTo>
                  <a:lnTo>
                    <a:pt x="0" y="4300"/>
                  </a:lnTo>
                  <a:lnTo>
                    <a:pt x="0" y="0"/>
                  </a:lnTo>
                  <a:lnTo>
                    <a:pt x="3418" y="0"/>
                  </a:lnTo>
                  <a:lnTo>
                    <a:pt x="2447" y="430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502444" y="3198897"/>
            <a:ext cx="8137923" cy="709301"/>
          </a:xfrm>
        </p:spPr>
        <p:txBody>
          <a:bodyPr anchor="ctr">
            <a:normAutofit/>
          </a:bodyPr>
          <a:lstStyle>
            <a:lvl1pPr marL="0" indent="0" algn="ctr">
              <a:buFont typeface="Arial" pitchFamily="34" charset="0"/>
              <a:buNone/>
              <a:defRPr sz="2400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感谢观看</a:t>
            </a:r>
            <a:endParaRPr lang="zh-CN" altLang="en-US"/>
          </a:p>
        </p:txBody>
      </p:sp>
      <p:grpSp>
        <p:nvGrpSpPr>
          <p:cNvPr id="193" name="组合 192"/>
          <p:cNvGrpSpPr/>
          <p:nvPr/>
        </p:nvGrpSpPr>
        <p:grpSpPr>
          <a:xfrm>
            <a:off x="3355714" y="762000"/>
            <a:ext cx="2403738" cy="2171488"/>
            <a:chOff x="423090" y="994900"/>
            <a:chExt cx="5333987" cy="4818615"/>
          </a:xfrm>
        </p:grpSpPr>
        <p:pic>
          <p:nvPicPr>
            <p:cNvPr id="194" name="图片 193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909400" y="994900"/>
              <a:ext cx="4634944" cy="4628714"/>
            </a:xfrm>
            <a:prstGeom prst="rect">
              <a:avLst/>
            </a:prstGeom>
          </p:spPr>
        </p:pic>
        <p:pic>
          <p:nvPicPr>
            <p:cNvPr id="195" name="图片 19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23090" y="2857547"/>
              <a:ext cx="5333987" cy="295596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9144000" cy="48351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随堂练习</a:t>
            </a:r>
            <a:endParaRPr lang="zh-CN" altLang="en-US" sz="2800" b="1">
              <a:solidFill>
                <a:schemeClr val="tx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image" Target="file:///D:\qq&#25991;&#20214;\712321467\Image\C2C\Image2\%7b75232B38-A165-1FB7-499C-2E1C792CACB5%7d.png" TargetMode="Ex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직사각형 45"/>
          <p:cNvSpPr/>
          <p:nvPr/>
        </p:nvSpPr>
        <p:spPr>
          <a:xfrm>
            <a:off x="-450" y="703494"/>
            <a:ext cx="9144000" cy="7977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sz="1350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502444" y="1"/>
            <a:ext cx="7049888" cy="6903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99544" y="844154"/>
            <a:ext cx="8144393" cy="37588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051299" y="4680348"/>
            <a:ext cx="1041402" cy="1547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7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79381" y="4680348"/>
            <a:ext cx="2164556" cy="1547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7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72" name="组合 71"/>
          <p:cNvGrpSpPr/>
          <p:nvPr/>
        </p:nvGrpSpPr>
        <p:grpSpPr>
          <a:xfrm>
            <a:off x="7542807" y="248677"/>
            <a:ext cx="1472803" cy="792956"/>
            <a:chOff x="5268913" y="2360613"/>
            <a:chExt cx="1963737" cy="1057275"/>
          </a:xfrm>
        </p:grpSpPr>
        <p:sp>
          <p:nvSpPr>
            <p:cNvPr id="39" name="Freeform 32"/>
            <p:cNvSpPr/>
            <p:nvPr/>
          </p:nvSpPr>
          <p:spPr bwMode="auto">
            <a:xfrm>
              <a:off x="7069138" y="3162300"/>
              <a:ext cx="163512" cy="192087"/>
            </a:xfrm>
            <a:custGeom>
              <a:gdLst>
                <a:gd name="T0" fmla="*/ 83 w 86"/>
                <a:gd name="T1" fmla="*/ 81 h 102"/>
                <a:gd name="T2" fmla="*/ 86 w 86"/>
                <a:gd name="T3" fmla="*/ 79 h 102"/>
                <a:gd name="T4" fmla="*/ 38 w 86"/>
                <a:gd name="T5" fmla="*/ 12 h 102"/>
                <a:gd name="T6" fmla="*/ 13 w 86"/>
                <a:gd name="T7" fmla="*/ 18 h 102"/>
                <a:gd name="T8" fmla="*/ 27 w 86"/>
                <a:gd name="T9" fmla="*/ 102 h 102"/>
                <a:gd name="T10" fmla="*/ 63 w 86"/>
                <a:gd name="T11" fmla="*/ 88 h 102"/>
                <a:gd name="T12" fmla="*/ 65 w 86"/>
                <a:gd name="T13" fmla="*/ 62 h 102"/>
                <a:gd name="T14" fmla="*/ 83 w 86"/>
                <a:gd name="T15" fmla="*/ 81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6" h="102">
                  <a:moveTo>
                    <a:pt x="83" y="81"/>
                  </a:moveTo>
                  <a:cubicBezTo>
                    <a:pt x="86" y="79"/>
                    <a:pt x="86" y="79"/>
                    <a:pt x="86" y="79"/>
                  </a:cubicBezTo>
                  <a:cubicBezTo>
                    <a:pt x="76" y="59"/>
                    <a:pt x="56" y="20"/>
                    <a:pt x="38" y="12"/>
                  </a:cubicBezTo>
                  <a:cubicBezTo>
                    <a:pt x="14" y="0"/>
                    <a:pt x="13" y="18"/>
                    <a:pt x="13" y="18"/>
                  </a:cubicBezTo>
                  <a:cubicBezTo>
                    <a:pt x="0" y="54"/>
                    <a:pt x="27" y="102"/>
                    <a:pt x="27" y="102"/>
                  </a:cubicBezTo>
                  <a:cubicBezTo>
                    <a:pt x="63" y="88"/>
                    <a:pt x="63" y="88"/>
                    <a:pt x="63" y="88"/>
                  </a:cubicBezTo>
                  <a:cubicBezTo>
                    <a:pt x="65" y="62"/>
                    <a:pt x="65" y="62"/>
                    <a:pt x="65" y="62"/>
                  </a:cubicBezTo>
                  <a:lnTo>
                    <a:pt x="83" y="81"/>
                  </a:lnTo>
                  <a:close/>
                </a:path>
              </a:pathLst>
            </a:custGeom>
            <a:solidFill>
              <a:srgbClr val="7F1F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40" name="Freeform 33"/>
            <p:cNvSpPr/>
            <p:nvPr/>
          </p:nvSpPr>
          <p:spPr bwMode="auto">
            <a:xfrm>
              <a:off x="5764213" y="2560638"/>
              <a:ext cx="1042987" cy="857250"/>
            </a:xfrm>
            <a:custGeom>
              <a:gdLst>
                <a:gd name="T0" fmla="*/ 551 w 551"/>
                <a:gd name="T1" fmla="*/ 263 h 452"/>
                <a:gd name="T2" fmla="*/ 425 w 551"/>
                <a:gd name="T3" fmla="*/ 0 h 452"/>
                <a:gd name="T4" fmla="*/ 0 w 551"/>
                <a:gd name="T5" fmla="*/ 156 h 452"/>
                <a:gd name="T6" fmla="*/ 74 w 551"/>
                <a:gd name="T7" fmla="*/ 438 h 452"/>
                <a:gd name="T8" fmla="*/ 327 w 551"/>
                <a:gd name="T9" fmla="*/ 390 h 452"/>
                <a:gd name="T10" fmla="*/ 551 w 551"/>
                <a:gd name="T11" fmla="*/ 263 h 4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1" h="452">
                  <a:moveTo>
                    <a:pt x="551" y="263"/>
                  </a:moveTo>
                  <a:cubicBezTo>
                    <a:pt x="425" y="0"/>
                    <a:pt x="425" y="0"/>
                    <a:pt x="425" y="0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74" y="438"/>
                    <a:pt x="74" y="438"/>
                    <a:pt x="74" y="438"/>
                  </a:cubicBezTo>
                  <a:cubicBezTo>
                    <a:pt x="107" y="452"/>
                    <a:pt x="211" y="433"/>
                    <a:pt x="327" y="390"/>
                  </a:cubicBezTo>
                  <a:cubicBezTo>
                    <a:pt x="444" y="347"/>
                    <a:pt x="535" y="294"/>
                    <a:pt x="551" y="263"/>
                  </a:cubicBezTo>
                </a:path>
              </a:pathLst>
            </a:custGeom>
            <a:solidFill>
              <a:srgbClr val="384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41" name="Freeform 34"/>
            <p:cNvSpPr/>
            <p:nvPr/>
          </p:nvSpPr>
          <p:spPr bwMode="auto">
            <a:xfrm>
              <a:off x="5764213" y="2560638"/>
              <a:ext cx="923925" cy="598487"/>
            </a:xfrm>
            <a:custGeom>
              <a:gdLst>
                <a:gd name="T0" fmla="*/ 507 w 582"/>
                <a:gd name="T1" fmla="*/ 0 h 377"/>
                <a:gd name="T2" fmla="*/ 507 w 582"/>
                <a:gd name="T3" fmla="*/ 0 h 377"/>
                <a:gd name="T4" fmla="*/ 0 w 582"/>
                <a:gd name="T5" fmla="*/ 187 h 377"/>
                <a:gd name="T6" fmla="*/ 44 w 582"/>
                <a:gd name="T7" fmla="*/ 355 h 377"/>
                <a:gd name="T8" fmla="*/ 358 w 582"/>
                <a:gd name="T9" fmla="*/ 377 h 377"/>
                <a:gd name="T10" fmla="*/ 582 w 582"/>
                <a:gd name="T11" fmla="*/ 157 h 377"/>
                <a:gd name="T12" fmla="*/ 507 w 582"/>
                <a:gd name="T13" fmla="*/ 0 h 3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82" h="377">
                  <a:moveTo>
                    <a:pt x="507" y="0"/>
                  </a:moveTo>
                  <a:lnTo>
                    <a:pt x="507" y="0"/>
                  </a:lnTo>
                  <a:lnTo>
                    <a:pt x="0" y="187"/>
                  </a:lnTo>
                  <a:lnTo>
                    <a:pt x="44" y="355"/>
                  </a:lnTo>
                  <a:lnTo>
                    <a:pt x="358" y="377"/>
                  </a:lnTo>
                  <a:lnTo>
                    <a:pt x="582" y="157"/>
                  </a:lnTo>
                  <a:lnTo>
                    <a:pt x="507" y="0"/>
                  </a:lnTo>
                  <a:close/>
                </a:path>
              </a:pathLst>
            </a:custGeom>
            <a:solidFill>
              <a:srgbClr val="0C17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5764213" y="2560638"/>
              <a:ext cx="923925" cy="598487"/>
            </a:xfrm>
            <a:custGeom>
              <a:gdLst>
                <a:gd name="T0" fmla="*/ 507 w 582"/>
                <a:gd name="T1" fmla="*/ 0 h 377"/>
                <a:gd name="T2" fmla="*/ 507 w 582"/>
                <a:gd name="T3" fmla="*/ 0 h 377"/>
                <a:gd name="T4" fmla="*/ 0 w 582"/>
                <a:gd name="T5" fmla="*/ 187 h 377"/>
                <a:gd name="T6" fmla="*/ 44 w 582"/>
                <a:gd name="T7" fmla="*/ 355 h 377"/>
                <a:gd name="T8" fmla="*/ 358 w 582"/>
                <a:gd name="T9" fmla="*/ 377 h 377"/>
                <a:gd name="T10" fmla="*/ 582 w 582"/>
                <a:gd name="T11" fmla="*/ 157 h 377"/>
                <a:gd name="T12" fmla="*/ 507 w 582"/>
                <a:gd name="T13" fmla="*/ 0 h 3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82" h="377">
                  <a:moveTo>
                    <a:pt x="507" y="0"/>
                  </a:moveTo>
                  <a:lnTo>
                    <a:pt x="507" y="0"/>
                  </a:lnTo>
                  <a:lnTo>
                    <a:pt x="0" y="187"/>
                  </a:lnTo>
                  <a:lnTo>
                    <a:pt x="44" y="355"/>
                  </a:lnTo>
                  <a:lnTo>
                    <a:pt x="358" y="377"/>
                  </a:lnTo>
                  <a:lnTo>
                    <a:pt x="582" y="157"/>
                  </a:lnTo>
                  <a:lnTo>
                    <a:pt x="507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5281613" y="2398713"/>
              <a:ext cx="1782762" cy="730250"/>
            </a:xfrm>
            <a:custGeom>
              <a:gdLst>
                <a:gd name="T0" fmla="*/ 654 w 1123"/>
                <a:gd name="T1" fmla="*/ 460 h 460"/>
                <a:gd name="T2" fmla="*/ 0 w 1123"/>
                <a:gd name="T3" fmla="*/ 413 h 460"/>
                <a:gd name="T4" fmla="*/ 511 w 1123"/>
                <a:gd name="T5" fmla="*/ 71 h 460"/>
                <a:gd name="T6" fmla="*/ 1123 w 1123"/>
                <a:gd name="T7" fmla="*/ 0 h 460"/>
                <a:gd name="T8" fmla="*/ 654 w 1123"/>
                <a:gd name="T9" fmla="*/ 460 h 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3" h="460">
                  <a:moveTo>
                    <a:pt x="654" y="460"/>
                  </a:moveTo>
                  <a:lnTo>
                    <a:pt x="0" y="413"/>
                  </a:lnTo>
                  <a:lnTo>
                    <a:pt x="511" y="71"/>
                  </a:lnTo>
                  <a:lnTo>
                    <a:pt x="1123" y="0"/>
                  </a:lnTo>
                  <a:lnTo>
                    <a:pt x="654" y="460"/>
                  </a:lnTo>
                  <a:close/>
                </a:path>
              </a:pathLst>
            </a:custGeom>
            <a:solidFill>
              <a:srgbClr val="1F2B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58" name="Freeform 37"/>
            <p:cNvSpPr/>
            <p:nvPr/>
          </p:nvSpPr>
          <p:spPr bwMode="auto">
            <a:xfrm>
              <a:off x="5268913" y="2360613"/>
              <a:ext cx="1781175" cy="730250"/>
            </a:xfrm>
            <a:custGeom>
              <a:gdLst>
                <a:gd name="T0" fmla="*/ 654 w 1122"/>
                <a:gd name="T1" fmla="*/ 460 h 460"/>
                <a:gd name="T2" fmla="*/ 0 w 1122"/>
                <a:gd name="T3" fmla="*/ 414 h 460"/>
                <a:gd name="T4" fmla="*/ 511 w 1122"/>
                <a:gd name="T5" fmla="*/ 72 h 460"/>
                <a:gd name="T6" fmla="*/ 1122 w 1122"/>
                <a:gd name="T7" fmla="*/ 0 h 460"/>
                <a:gd name="T8" fmla="*/ 654 w 1122"/>
                <a:gd name="T9" fmla="*/ 460 h 4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2" h="460">
                  <a:moveTo>
                    <a:pt x="654" y="460"/>
                  </a:moveTo>
                  <a:lnTo>
                    <a:pt x="0" y="414"/>
                  </a:lnTo>
                  <a:lnTo>
                    <a:pt x="511" y="72"/>
                  </a:lnTo>
                  <a:lnTo>
                    <a:pt x="1122" y="0"/>
                  </a:lnTo>
                  <a:lnTo>
                    <a:pt x="654" y="460"/>
                  </a:lnTo>
                  <a:close/>
                </a:path>
              </a:pathLst>
            </a:custGeom>
            <a:solidFill>
              <a:srgbClr val="5466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59" name="Freeform 38"/>
            <p:cNvSpPr/>
            <p:nvPr/>
          </p:nvSpPr>
          <p:spPr bwMode="auto">
            <a:xfrm>
              <a:off x="5268913" y="3017838"/>
              <a:ext cx="1050925" cy="111125"/>
            </a:xfrm>
            <a:custGeom>
              <a:gdLst>
                <a:gd name="T0" fmla="*/ 0 w 662"/>
                <a:gd name="T1" fmla="*/ 0 h 70"/>
                <a:gd name="T2" fmla="*/ 8 w 662"/>
                <a:gd name="T3" fmla="*/ 23 h 70"/>
                <a:gd name="T4" fmla="*/ 662 w 662"/>
                <a:gd name="T5" fmla="*/ 70 h 70"/>
                <a:gd name="T6" fmla="*/ 654 w 662"/>
                <a:gd name="T7" fmla="*/ 46 h 70"/>
                <a:gd name="T8" fmla="*/ 0 w 662"/>
                <a:gd name="T9" fmla="*/ 0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62" h="70">
                  <a:moveTo>
                    <a:pt x="0" y="0"/>
                  </a:moveTo>
                  <a:lnTo>
                    <a:pt x="8" y="23"/>
                  </a:lnTo>
                  <a:lnTo>
                    <a:pt x="662" y="70"/>
                  </a:lnTo>
                  <a:lnTo>
                    <a:pt x="654" y="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2B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60" name="Freeform 39"/>
            <p:cNvSpPr/>
            <p:nvPr/>
          </p:nvSpPr>
          <p:spPr bwMode="auto">
            <a:xfrm>
              <a:off x="6307138" y="2360613"/>
              <a:ext cx="757237" cy="768350"/>
            </a:xfrm>
            <a:custGeom>
              <a:gdLst>
                <a:gd name="T0" fmla="*/ 468 w 477"/>
                <a:gd name="T1" fmla="*/ 0 h 484"/>
                <a:gd name="T2" fmla="*/ 477 w 477"/>
                <a:gd name="T3" fmla="*/ 24 h 484"/>
                <a:gd name="T4" fmla="*/ 8 w 477"/>
                <a:gd name="T5" fmla="*/ 484 h 484"/>
                <a:gd name="T6" fmla="*/ 0 w 477"/>
                <a:gd name="T7" fmla="*/ 460 h 484"/>
                <a:gd name="T8" fmla="*/ 468 w 477"/>
                <a:gd name="T9" fmla="*/ 0 h 4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7" h="482">
                  <a:moveTo>
                    <a:pt x="468" y="0"/>
                  </a:moveTo>
                  <a:lnTo>
                    <a:pt x="477" y="24"/>
                  </a:lnTo>
                  <a:lnTo>
                    <a:pt x="8" y="484"/>
                  </a:lnTo>
                  <a:lnTo>
                    <a:pt x="0" y="460"/>
                  </a:lnTo>
                  <a:lnTo>
                    <a:pt x="468" y="0"/>
                  </a:lnTo>
                  <a:close/>
                </a:path>
              </a:pathLst>
            </a:custGeom>
            <a:solidFill>
              <a:srgbClr val="384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61" name="Freeform 40"/>
            <p:cNvSpPr/>
            <p:nvPr/>
          </p:nvSpPr>
          <p:spPr bwMode="auto">
            <a:xfrm>
              <a:off x="6088063" y="2692400"/>
              <a:ext cx="177800" cy="87312"/>
            </a:xfrm>
            <a:custGeom>
              <a:gdLst>
                <a:gd name="T0" fmla="*/ 91 w 94"/>
                <a:gd name="T1" fmla="*/ 7 h 46"/>
                <a:gd name="T2" fmla="*/ 51 w 94"/>
                <a:gd name="T3" fmla="*/ 36 h 46"/>
                <a:gd name="T4" fmla="*/ 3 w 94"/>
                <a:gd name="T5" fmla="*/ 40 h 46"/>
                <a:gd name="T6" fmla="*/ 42 w 94"/>
                <a:gd name="T7" fmla="*/ 11 h 46"/>
                <a:gd name="T8" fmla="*/ 91 w 94"/>
                <a:gd name="T9" fmla="*/ 7 h 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46">
                  <a:moveTo>
                    <a:pt x="91" y="7"/>
                  </a:moveTo>
                  <a:cubicBezTo>
                    <a:pt x="94" y="14"/>
                    <a:pt x="76" y="27"/>
                    <a:pt x="51" y="36"/>
                  </a:cubicBezTo>
                  <a:cubicBezTo>
                    <a:pt x="27" y="45"/>
                    <a:pt x="5" y="46"/>
                    <a:pt x="3" y="40"/>
                  </a:cubicBezTo>
                  <a:cubicBezTo>
                    <a:pt x="0" y="33"/>
                    <a:pt x="18" y="20"/>
                    <a:pt x="42" y="11"/>
                  </a:cubicBezTo>
                  <a:cubicBezTo>
                    <a:pt x="67" y="2"/>
                    <a:pt x="89" y="0"/>
                    <a:pt x="91" y="7"/>
                  </a:cubicBezTo>
                  <a:close/>
                </a:path>
              </a:pathLst>
            </a:custGeom>
            <a:solidFill>
              <a:srgbClr val="384C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62" name="Freeform 41"/>
            <p:cNvSpPr/>
            <p:nvPr/>
          </p:nvSpPr>
          <p:spPr bwMode="auto">
            <a:xfrm>
              <a:off x="6130925" y="2547938"/>
              <a:ext cx="1003300" cy="657225"/>
            </a:xfrm>
            <a:custGeom>
              <a:gdLst>
                <a:gd name="T0" fmla="*/ 32 w 530"/>
                <a:gd name="T1" fmla="*/ 111 h 347"/>
                <a:gd name="T2" fmla="*/ 322 w 530"/>
                <a:gd name="T3" fmla="*/ 30 h 347"/>
                <a:gd name="T4" fmla="*/ 361 w 530"/>
                <a:gd name="T5" fmla="*/ 28 h 347"/>
                <a:gd name="T6" fmla="*/ 359 w 530"/>
                <a:gd name="T7" fmla="*/ 20 h 347"/>
                <a:gd name="T8" fmla="*/ 376 w 530"/>
                <a:gd name="T9" fmla="*/ 60 h 347"/>
                <a:gd name="T10" fmla="*/ 496 w 530"/>
                <a:gd name="T11" fmla="*/ 330 h 347"/>
                <a:gd name="T12" fmla="*/ 522 w 530"/>
                <a:gd name="T13" fmla="*/ 320 h 347"/>
                <a:gd name="T14" fmla="*/ 385 w 530"/>
                <a:gd name="T15" fmla="*/ 9 h 347"/>
                <a:gd name="T16" fmla="*/ 370 w 530"/>
                <a:gd name="T17" fmla="*/ 0 h 347"/>
                <a:gd name="T18" fmla="*/ 16 w 530"/>
                <a:gd name="T19" fmla="*/ 88 h 347"/>
                <a:gd name="T20" fmla="*/ 32 w 530"/>
                <a:gd name="T21" fmla="*/ 111 h 3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30" h="347">
                  <a:moveTo>
                    <a:pt x="32" y="111"/>
                  </a:moveTo>
                  <a:cubicBezTo>
                    <a:pt x="119" y="59"/>
                    <a:pt x="222" y="38"/>
                    <a:pt x="322" y="30"/>
                  </a:cubicBezTo>
                  <a:cubicBezTo>
                    <a:pt x="333" y="29"/>
                    <a:pt x="350" y="32"/>
                    <a:pt x="361" y="28"/>
                  </a:cubicBezTo>
                  <a:cubicBezTo>
                    <a:pt x="379" y="22"/>
                    <a:pt x="361" y="33"/>
                    <a:pt x="359" y="20"/>
                  </a:cubicBezTo>
                  <a:cubicBezTo>
                    <a:pt x="361" y="33"/>
                    <a:pt x="371" y="48"/>
                    <a:pt x="376" y="60"/>
                  </a:cubicBezTo>
                  <a:cubicBezTo>
                    <a:pt x="416" y="150"/>
                    <a:pt x="456" y="240"/>
                    <a:pt x="496" y="330"/>
                  </a:cubicBezTo>
                  <a:cubicBezTo>
                    <a:pt x="503" y="347"/>
                    <a:pt x="530" y="337"/>
                    <a:pt x="522" y="320"/>
                  </a:cubicBezTo>
                  <a:cubicBezTo>
                    <a:pt x="476" y="217"/>
                    <a:pt x="431" y="113"/>
                    <a:pt x="385" y="9"/>
                  </a:cubicBezTo>
                  <a:cubicBezTo>
                    <a:pt x="382" y="3"/>
                    <a:pt x="377" y="0"/>
                    <a:pt x="370" y="0"/>
                  </a:cubicBezTo>
                  <a:cubicBezTo>
                    <a:pt x="249" y="0"/>
                    <a:pt x="120" y="25"/>
                    <a:pt x="16" y="88"/>
                  </a:cubicBezTo>
                  <a:cubicBezTo>
                    <a:pt x="0" y="97"/>
                    <a:pt x="17" y="120"/>
                    <a:pt x="32" y="111"/>
                  </a:cubicBezTo>
                  <a:close/>
                </a:path>
              </a:pathLst>
            </a:custGeom>
            <a:solidFill>
              <a:srgbClr val="7F1F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  <p:sp>
          <p:nvSpPr>
            <p:cNvPr id="63" name="Freeform 42"/>
            <p:cNvSpPr/>
            <p:nvPr/>
          </p:nvSpPr>
          <p:spPr bwMode="auto">
            <a:xfrm>
              <a:off x="7035800" y="3117850"/>
              <a:ext cx="139700" cy="138112"/>
            </a:xfrm>
            <a:custGeom>
              <a:gdLst>
                <a:gd name="T0" fmla="*/ 68 w 74"/>
                <a:gd name="T1" fmla="*/ 25 h 73"/>
                <a:gd name="T2" fmla="*/ 48 w 74"/>
                <a:gd name="T3" fmla="*/ 67 h 73"/>
                <a:gd name="T4" fmla="*/ 7 w 74"/>
                <a:gd name="T5" fmla="*/ 48 h 73"/>
                <a:gd name="T6" fmla="*/ 26 w 74"/>
                <a:gd name="T7" fmla="*/ 6 h 73"/>
                <a:gd name="T8" fmla="*/ 68 w 74"/>
                <a:gd name="T9" fmla="*/ 2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" h="73">
                  <a:moveTo>
                    <a:pt x="68" y="25"/>
                  </a:moveTo>
                  <a:cubicBezTo>
                    <a:pt x="74" y="42"/>
                    <a:pt x="65" y="61"/>
                    <a:pt x="48" y="67"/>
                  </a:cubicBezTo>
                  <a:cubicBezTo>
                    <a:pt x="32" y="73"/>
                    <a:pt x="13" y="65"/>
                    <a:pt x="7" y="48"/>
                  </a:cubicBezTo>
                  <a:cubicBezTo>
                    <a:pt x="0" y="31"/>
                    <a:pt x="9" y="12"/>
                    <a:pt x="26" y="6"/>
                  </a:cubicBezTo>
                  <a:cubicBezTo>
                    <a:pt x="43" y="0"/>
                    <a:pt x="62" y="8"/>
                    <a:pt x="68" y="25"/>
                  </a:cubicBezTo>
                  <a:close/>
                </a:path>
              </a:pathLst>
            </a:custGeom>
            <a:solidFill>
              <a:srgbClr val="B528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015"/>
            </a:p>
          </p:txBody>
        </p:sp>
      </p:grpSp>
      <p:pic>
        <p:nvPicPr>
          <p:cNvPr id="73" name="图片 1073743875" descr="学科网 zxxk.com"/>
          <p:cNvPicPr>
            <a:picLocks noChangeAspect="1"/>
          </p:cNvPicPr>
          <p:nvPr/>
        </p:nvPicPr>
        <p:blipFill>
          <a:blip r:embed="rId10" r:link="rId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1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7.jpeg" /><Relationship Id="rId11" Type="http://schemas.openxmlformats.org/officeDocument/2006/relationships/image" Target="../media/image18.jpeg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Relationship Id="rId8" Type="http://schemas.openxmlformats.org/officeDocument/2006/relationships/image" Target="../media/image15.jpeg" /><Relationship Id="rId9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7.jpeg" /><Relationship Id="rId11" Type="http://schemas.openxmlformats.org/officeDocument/2006/relationships/image" Target="../media/image28.jpeg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3.jpeg" /><Relationship Id="rId7" Type="http://schemas.openxmlformats.org/officeDocument/2006/relationships/image" Target="../media/image24.jpeg" /><Relationship Id="rId8" Type="http://schemas.openxmlformats.org/officeDocument/2006/relationships/image" Target="../media/image25.jpeg" /><Relationship Id="rId9" Type="http://schemas.openxmlformats.org/officeDocument/2006/relationships/image" Target="../media/image2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41101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3399211" y="1030225"/>
            <a:ext cx="5130627" cy="846302"/>
          </a:xfrm>
        </p:spPr>
        <p:txBody>
          <a:bodyPr>
            <a:noAutofit/>
          </a:bodyPr>
          <a:lstStyle/>
          <a:p>
            <a:pPr>
              <a:lnSpc>
                <a:spcPct val="130000"/>
              </a:lnSpc>
            </a:pPr>
            <a:r>
              <a:rPr lang="zh-CN" altLang="en-US" sz="32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第四章 探究电流</a:t>
            </a:r>
            <a:endParaRPr lang="zh-CN" altLang="en-US" sz="3200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5513833" y="1850021"/>
            <a:ext cx="2925938" cy="0"/>
          </a:xfrm>
          <a:prstGeom prst="line">
            <a:avLst/>
          </a:prstGeom>
          <a:ln w="38100">
            <a:solidFill>
              <a:srgbClr val="333F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 2"/>
          <p:cNvSpPr txBox="1"/>
          <p:nvPr/>
        </p:nvSpPr>
        <p:spPr>
          <a:xfrm>
            <a:off x="4370705" y="3022600"/>
            <a:ext cx="4069080" cy="1121410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1600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  【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第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2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课时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串、并联电路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规律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8" name="副标题 2"/>
          <p:cNvSpPr txBox="1"/>
          <p:nvPr/>
        </p:nvSpPr>
        <p:spPr>
          <a:xfrm>
            <a:off x="4087368" y="1940318"/>
            <a:ext cx="4471045" cy="10186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indent="0" algn="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1200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第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2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节 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 marL="0" marR="0" lvl="0" indent="0" algn="r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电压：电流产生的原因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pic>
        <p:nvPicPr>
          <p:cNvPr id="100" name="图片 99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36245" y="1563370"/>
            <a:ext cx="3934460" cy="29076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1726060" y="4198357"/>
            <a:ext cx="1584325" cy="524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I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A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= </a:t>
            </a: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I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B 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= </a:t>
            </a: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I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C</a:t>
            </a:r>
            <a:endParaRPr lang="en-US" altLang="zh-CN" sz="2400" b="1" baseline="-25000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354478" y="888564"/>
            <a:ext cx="7313866" cy="572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en-US" altLang="zh-CN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复习</a:t>
            </a:r>
            <a:r>
              <a:rPr lang="en-US" altLang="zh-CN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和并联电路的电流有什么特点？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090" name="Text Box 18"/>
          <p:cNvSpPr txBox="1">
            <a:spLocks noChangeArrowheads="1"/>
          </p:cNvSpPr>
          <p:nvPr/>
        </p:nvSpPr>
        <p:spPr bwMode="auto">
          <a:xfrm>
            <a:off x="5562390" y="4198357"/>
            <a:ext cx="1584325" cy="524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I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A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I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B </a:t>
            </a:r>
            <a:r>
              <a:rPr lang="en-US" altLang="zh-CN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+ </a:t>
            </a:r>
            <a:r>
              <a:rPr lang="en-US" altLang="zh-CN" sz="2400" b="1" i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I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C</a:t>
            </a:r>
            <a:endParaRPr lang="en-US" altLang="zh-CN" sz="2400" b="1" baseline="-25000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166" name="组合 165"/>
          <p:cNvGrpSpPr/>
          <p:nvPr/>
        </p:nvGrpSpPr>
        <p:grpSpPr>
          <a:xfrm>
            <a:off x="683568" y="1834800"/>
            <a:ext cx="3385924" cy="2225874"/>
            <a:chOff x="1246292" y="987574"/>
            <a:chExt cx="3385924" cy="2225874"/>
          </a:xfrm>
        </p:grpSpPr>
        <p:cxnSp>
          <p:nvCxnSpPr>
            <p:cNvPr id="167" name="直接连接符 166"/>
            <p:cNvCxnSpPr/>
            <p:nvPr/>
          </p:nvCxnSpPr>
          <p:spPr>
            <a:xfrm>
              <a:off x="3951191" y="1704926"/>
              <a:ext cx="681025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68" name="直接连接符 167"/>
            <p:cNvCxnSpPr/>
            <p:nvPr/>
          </p:nvCxnSpPr>
          <p:spPr>
            <a:xfrm>
              <a:off x="2435234" y="1704926"/>
              <a:ext cx="107117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69" name="直接连接符 168"/>
            <p:cNvCxnSpPr/>
            <p:nvPr/>
          </p:nvCxnSpPr>
          <p:spPr>
            <a:xfrm>
              <a:off x="1246292" y="1704926"/>
              <a:ext cx="74659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70" name="AutoShape 21"/>
            <p:cNvSpPr>
              <a:spLocks noChangeArrowheads="1"/>
            </p:cNvSpPr>
            <p:nvPr/>
          </p:nvSpPr>
          <p:spPr bwMode="auto">
            <a:xfrm>
              <a:off x="1997241" y="1485955"/>
              <a:ext cx="432000" cy="432000"/>
            </a:xfrm>
            <a:prstGeom prst="flowChartSummingJunction">
              <a:avLst/>
            </a:prstGeom>
            <a:noFill/>
            <a:ln w="25400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1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71" name="Text Box 8"/>
            <p:cNvSpPr txBox="1">
              <a:spLocks noChangeArrowheads="1"/>
            </p:cNvSpPr>
            <p:nvPr/>
          </p:nvSpPr>
          <p:spPr bwMode="auto">
            <a:xfrm>
              <a:off x="3458383" y="987574"/>
              <a:ext cx="543739" cy="523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8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en-US" altLang="zh-CN" sz="28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grpSp>
          <p:nvGrpSpPr>
            <p:cNvPr id="172" name="Group 9"/>
            <p:cNvGrpSpPr/>
            <p:nvPr/>
          </p:nvGrpSpPr>
          <p:grpSpPr>
            <a:xfrm>
              <a:off x="2038950" y="2848245"/>
              <a:ext cx="1589881" cy="236615"/>
              <a:chOff x="29" y="-24"/>
              <a:chExt cx="1001" cy="166"/>
            </a:xfrm>
          </p:grpSpPr>
          <p:sp>
            <p:nvSpPr>
              <p:cNvPr id="190" name="Rectangle 15"/>
              <p:cNvSpPr>
                <a:spLocks noChangeArrowheads="1"/>
              </p:cNvSpPr>
              <p:nvPr/>
            </p:nvSpPr>
            <p:spPr bwMode="auto">
              <a:xfrm>
                <a:off x="29" y="0"/>
                <a:ext cx="226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91" name="Line 16"/>
              <p:cNvSpPr>
                <a:spLocks noChangeShapeType="1"/>
              </p:cNvSpPr>
              <p:nvPr/>
            </p:nvSpPr>
            <p:spPr bwMode="auto">
              <a:xfrm flipV="1">
                <a:off x="803" y="-24"/>
                <a:ext cx="227" cy="8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92" name="Oval 17"/>
              <p:cNvSpPr>
                <a:spLocks noChangeArrowheads="1"/>
              </p:cNvSpPr>
              <p:nvPr/>
            </p:nvSpPr>
            <p:spPr bwMode="auto">
              <a:xfrm>
                <a:off x="774" y="63"/>
                <a:ext cx="57" cy="56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  <p:grpSp>
          <p:nvGrpSpPr>
            <p:cNvPr id="173" name="Group 13"/>
            <p:cNvGrpSpPr/>
            <p:nvPr/>
          </p:nvGrpSpPr>
          <p:grpSpPr>
            <a:xfrm>
              <a:off x="2002953" y="2808635"/>
              <a:ext cx="1643645" cy="404813"/>
              <a:chOff x="-1059" y="18"/>
              <a:chExt cx="1144" cy="340"/>
            </a:xfrm>
          </p:grpSpPr>
          <p:sp>
            <p:nvSpPr>
              <p:cNvPr id="187" name="Rectangle 19"/>
              <p:cNvSpPr>
                <a:spLocks noChangeArrowheads="1"/>
              </p:cNvSpPr>
              <p:nvPr/>
            </p:nvSpPr>
            <p:spPr bwMode="auto">
              <a:xfrm>
                <a:off x="0" y="113"/>
                <a:ext cx="85" cy="8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88" name="Line 20"/>
              <p:cNvSpPr>
                <a:spLocks noChangeShapeType="1"/>
              </p:cNvSpPr>
              <p:nvPr/>
            </p:nvSpPr>
            <p:spPr bwMode="auto">
              <a:xfrm flipH="1">
                <a:off x="-1059" y="18"/>
                <a:ext cx="0" cy="34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89" name="Line 21"/>
              <p:cNvSpPr>
                <a:spLocks noChangeShapeType="1"/>
              </p:cNvSpPr>
              <p:nvPr/>
            </p:nvSpPr>
            <p:spPr bwMode="auto">
              <a:xfrm flipH="1">
                <a:off x="-974" y="103"/>
                <a:ext cx="0" cy="17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  <p:sp>
          <p:nvSpPr>
            <p:cNvPr id="174" name="AutoShape 21"/>
            <p:cNvSpPr>
              <a:spLocks noChangeArrowheads="1"/>
            </p:cNvSpPr>
            <p:nvPr/>
          </p:nvSpPr>
          <p:spPr bwMode="auto">
            <a:xfrm>
              <a:off x="3513715" y="1465717"/>
              <a:ext cx="432000" cy="432000"/>
            </a:xfrm>
            <a:prstGeom prst="flowChartSummingJunction">
              <a:avLst/>
            </a:prstGeom>
            <a:noFill/>
            <a:ln w="25400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1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75" name="Oval 18"/>
            <p:cNvSpPr>
              <a:spLocks noChangeArrowheads="1"/>
            </p:cNvSpPr>
            <p:nvPr/>
          </p:nvSpPr>
          <p:spPr bwMode="auto">
            <a:xfrm>
              <a:off x="1638011" y="1663254"/>
              <a:ext cx="97700" cy="80963"/>
            </a:xfrm>
            <a:prstGeom prst="ellipse">
              <a:avLst/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76" name="Text Box 19"/>
            <p:cNvSpPr txBox="1">
              <a:spLocks noChangeArrowheads="1"/>
            </p:cNvSpPr>
            <p:nvPr/>
          </p:nvSpPr>
          <p:spPr bwMode="auto">
            <a:xfrm>
              <a:off x="1537437" y="1734692"/>
              <a:ext cx="389850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A</a:t>
              </a:r>
              <a:endParaRPr lang="en-US" altLang="zh-CN" sz="2400" b="1" i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77" name="Oval 20"/>
            <p:cNvSpPr>
              <a:spLocks noChangeArrowheads="1"/>
            </p:cNvSpPr>
            <p:nvPr/>
          </p:nvSpPr>
          <p:spPr bwMode="auto">
            <a:xfrm>
              <a:off x="2971322" y="1653729"/>
              <a:ext cx="97700" cy="80963"/>
            </a:xfrm>
            <a:prstGeom prst="ellipse">
              <a:avLst/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78" name="Text Box 21"/>
            <p:cNvSpPr txBox="1">
              <a:spLocks noChangeArrowheads="1"/>
            </p:cNvSpPr>
            <p:nvPr/>
          </p:nvSpPr>
          <p:spPr bwMode="auto">
            <a:xfrm>
              <a:off x="2873623" y="1707308"/>
              <a:ext cx="389850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B</a:t>
              </a:r>
              <a:endParaRPr lang="en-US" altLang="zh-CN" sz="2400" b="1" i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79" name="Oval 22"/>
            <p:cNvSpPr>
              <a:spLocks noChangeArrowheads="1"/>
            </p:cNvSpPr>
            <p:nvPr/>
          </p:nvSpPr>
          <p:spPr bwMode="auto">
            <a:xfrm>
              <a:off x="4212682" y="1664445"/>
              <a:ext cx="97700" cy="80963"/>
            </a:xfrm>
            <a:prstGeom prst="ellipse">
              <a:avLst/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80" name="Text Box 23"/>
            <p:cNvSpPr txBox="1">
              <a:spLocks noChangeArrowheads="1"/>
            </p:cNvSpPr>
            <p:nvPr/>
          </p:nvSpPr>
          <p:spPr bwMode="auto">
            <a:xfrm>
              <a:off x="4103488" y="1707308"/>
              <a:ext cx="389850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C</a:t>
              </a:r>
              <a:endParaRPr lang="en-US" altLang="zh-CN" sz="2400" b="1" i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81" name="Text Box 24"/>
            <p:cNvSpPr txBox="1">
              <a:spLocks noChangeArrowheads="1"/>
            </p:cNvSpPr>
            <p:nvPr/>
          </p:nvSpPr>
          <p:spPr bwMode="auto">
            <a:xfrm>
              <a:off x="2123635" y="987574"/>
              <a:ext cx="543739" cy="523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8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endParaRPr lang="en-US" altLang="zh-CN" sz="28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cxnSp>
          <p:nvCxnSpPr>
            <p:cNvPr id="182" name="直接连接符 181"/>
            <p:cNvCxnSpPr/>
            <p:nvPr/>
          </p:nvCxnSpPr>
          <p:spPr>
            <a:xfrm>
              <a:off x="1250476" y="3013819"/>
              <a:ext cx="757954" cy="118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83" name="直接连接符 182"/>
            <p:cNvCxnSpPr/>
            <p:nvPr/>
          </p:nvCxnSpPr>
          <p:spPr>
            <a:xfrm>
              <a:off x="2111936" y="3002428"/>
              <a:ext cx="1124981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84" name="直接连接符 183"/>
            <p:cNvCxnSpPr/>
            <p:nvPr/>
          </p:nvCxnSpPr>
          <p:spPr>
            <a:xfrm>
              <a:off x="3665297" y="3002428"/>
              <a:ext cx="966919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85" name="直接连接符 184"/>
            <p:cNvCxnSpPr/>
            <p:nvPr/>
          </p:nvCxnSpPr>
          <p:spPr>
            <a:xfrm flipH="1">
              <a:off x="4632216" y="1694210"/>
              <a:ext cx="0" cy="131665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86" name="直接连接符 185"/>
            <p:cNvCxnSpPr/>
            <p:nvPr/>
          </p:nvCxnSpPr>
          <p:spPr>
            <a:xfrm flipH="1">
              <a:off x="1259632" y="1694210"/>
              <a:ext cx="0" cy="131665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6" name="组合 25"/>
          <p:cNvGrpSpPr/>
          <p:nvPr/>
        </p:nvGrpSpPr>
        <p:grpSpPr>
          <a:xfrm>
            <a:off x="4590255" y="1490621"/>
            <a:ext cx="3438129" cy="2576616"/>
            <a:chOff x="5069768" y="1651318"/>
            <a:chExt cx="3438129" cy="2576616"/>
          </a:xfrm>
        </p:grpSpPr>
        <p:grpSp>
          <p:nvGrpSpPr>
            <p:cNvPr id="193" name="组合 192"/>
            <p:cNvGrpSpPr/>
            <p:nvPr/>
          </p:nvGrpSpPr>
          <p:grpSpPr>
            <a:xfrm>
              <a:off x="5069768" y="1651318"/>
              <a:ext cx="3438129" cy="2576616"/>
              <a:chOff x="1246292" y="636832"/>
              <a:chExt cx="3438129" cy="2576616"/>
            </a:xfrm>
          </p:grpSpPr>
          <p:cxnSp>
            <p:nvCxnSpPr>
              <p:cNvPr id="212" name="直接连接符 211"/>
              <p:cNvCxnSpPr/>
              <p:nvPr/>
            </p:nvCxnSpPr>
            <p:spPr>
              <a:xfrm flipH="1">
                <a:off x="4632216" y="1694210"/>
                <a:ext cx="0" cy="131665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94" name="直接连接符 193"/>
              <p:cNvCxnSpPr/>
              <p:nvPr/>
            </p:nvCxnSpPr>
            <p:spPr>
              <a:xfrm>
                <a:off x="3951191" y="1704926"/>
                <a:ext cx="681025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95" name="直接连接符 194"/>
              <p:cNvCxnSpPr/>
              <p:nvPr/>
            </p:nvCxnSpPr>
            <p:spPr>
              <a:xfrm>
                <a:off x="1947123" y="2083251"/>
                <a:ext cx="66932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196" name="直接连接符 195"/>
              <p:cNvCxnSpPr/>
              <p:nvPr/>
            </p:nvCxnSpPr>
            <p:spPr>
              <a:xfrm>
                <a:off x="1246292" y="1704926"/>
                <a:ext cx="746598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sp>
            <p:nvSpPr>
              <p:cNvPr id="197" name="AutoShape 21"/>
              <p:cNvSpPr>
                <a:spLocks noChangeArrowheads="1"/>
              </p:cNvSpPr>
              <p:nvPr/>
            </p:nvSpPr>
            <p:spPr bwMode="auto">
              <a:xfrm>
                <a:off x="2620732" y="1033717"/>
                <a:ext cx="432000" cy="432000"/>
              </a:xfrm>
              <a:prstGeom prst="flowChartSummingJunction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98" name="Text Box 8"/>
              <p:cNvSpPr txBox="1">
                <a:spLocks noChangeArrowheads="1"/>
              </p:cNvSpPr>
              <p:nvPr/>
            </p:nvSpPr>
            <p:spPr bwMode="auto">
              <a:xfrm>
                <a:off x="2173204" y="2006916"/>
                <a:ext cx="543739" cy="5232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en-US" altLang="zh-CN" sz="28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endParaRPr lang="en-US" altLang="zh-CN" sz="28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grpSp>
            <p:nvGrpSpPr>
              <p:cNvPr id="199" name="Group 9"/>
              <p:cNvGrpSpPr/>
              <p:nvPr/>
            </p:nvGrpSpPr>
            <p:grpSpPr>
              <a:xfrm>
                <a:off x="2038950" y="2848245"/>
                <a:ext cx="1589881" cy="236615"/>
                <a:chOff x="29" y="-24"/>
                <a:chExt cx="1001" cy="166"/>
              </a:xfrm>
            </p:grpSpPr>
            <p:sp>
              <p:nvSpPr>
                <p:cNvPr id="217" name="Rectangle 15"/>
                <p:cNvSpPr>
                  <a:spLocks noChangeArrowheads="1"/>
                </p:cNvSpPr>
                <p:nvPr/>
              </p:nvSpPr>
              <p:spPr bwMode="auto">
                <a:xfrm>
                  <a:off x="29" y="0"/>
                  <a:ext cx="226" cy="14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218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03" y="-24"/>
                  <a:ext cx="227" cy="8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219" name="Oval 17"/>
                <p:cNvSpPr>
                  <a:spLocks noChangeArrowheads="1"/>
                </p:cNvSpPr>
                <p:nvPr/>
              </p:nvSpPr>
              <p:spPr bwMode="auto">
                <a:xfrm>
                  <a:off x="774" y="63"/>
                  <a:ext cx="57" cy="56"/>
                </a:xfrm>
                <a:prstGeom prst="ellips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200" name="Group 13"/>
              <p:cNvGrpSpPr/>
              <p:nvPr/>
            </p:nvGrpSpPr>
            <p:grpSpPr>
              <a:xfrm>
                <a:off x="2001517" y="2808635"/>
                <a:ext cx="1645081" cy="404813"/>
                <a:chOff x="-1060" y="18"/>
                <a:chExt cx="1145" cy="340"/>
              </a:xfrm>
            </p:grpSpPr>
            <p:sp>
              <p:nvSpPr>
                <p:cNvPr id="214" name="Rectangle 19"/>
                <p:cNvSpPr>
                  <a:spLocks noChangeArrowheads="1"/>
                </p:cNvSpPr>
                <p:nvPr/>
              </p:nvSpPr>
              <p:spPr bwMode="auto">
                <a:xfrm>
                  <a:off x="0" y="113"/>
                  <a:ext cx="85" cy="8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215" name="Line 20"/>
                <p:cNvSpPr>
                  <a:spLocks noChangeShapeType="1"/>
                </p:cNvSpPr>
                <p:nvPr/>
              </p:nvSpPr>
              <p:spPr bwMode="auto">
                <a:xfrm flipH="1">
                  <a:off x="-980" y="18"/>
                  <a:ext cx="0" cy="34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216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-1060" y="103"/>
                  <a:ext cx="0" cy="17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201" name="AutoShape 21"/>
              <p:cNvSpPr>
                <a:spLocks noChangeArrowheads="1"/>
              </p:cNvSpPr>
              <p:nvPr/>
            </p:nvSpPr>
            <p:spPr bwMode="auto">
              <a:xfrm>
                <a:off x="2637796" y="1848779"/>
                <a:ext cx="432000" cy="432000"/>
              </a:xfrm>
              <a:prstGeom prst="flowChartSummingJunction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02" name="Oval 18"/>
              <p:cNvSpPr>
                <a:spLocks noChangeArrowheads="1"/>
              </p:cNvSpPr>
              <p:nvPr/>
            </p:nvSpPr>
            <p:spPr bwMode="auto">
              <a:xfrm>
                <a:off x="4586721" y="2290353"/>
                <a:ext cx="97700" cy="80963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03" name="Text Box 19"/>
              <p:cNvSpPr txBox="1">
                <a:spLocks noChangeArrowheads="1"/>
              </p:cNvSpPr>
              <p:nvPr/>
            </p:nvSpPr>
            <p:spPr bwMode="auto">
              <a:xfrm>
                <a:off x="4148756" y="2099852"/>
                <a:ext cx="389850" cy="4616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A</a:t>
                </a:r>
                <a:endParaRPr lang="en-US" altLang="zh-CN" sz="2400" b="1" i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05" name="Text Box 21"/>
              <p:cNvSpPr txBox="1">
                <a:spLocks noChangeArrowheads="1"/>
              </p:cNvSpPr>
              <p:nvPr/>
            </p:nvSpPr>
            <p:spPr bwMode="auto">
              <a:xfrm>
                <a:off x="3355065" y="741988"/>
                <a:ext cx="389850" cy="4616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B</a:t>
                </a:r>
                <a:endParaRPr lang="en-US" altLang="zh-CN" sz="2400" b="1" i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07" name="Text Box 23"/>
              <p:cNvSpPr txBox="1">
                <a:spLocks noChangeArrowheads="1"/>
              </p:cNvSpPr>
              <p:nvPr/>
            </p:nvSpPr>
            <p:spPr bwMode="auto">
              <a:xfrm>
                <a:off x="3328655" y="1621288"/>
                <a:ext cx="389850" cy="4616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C</a:t>
                </a:r>
                <a:endParaRPr lang="en-US" altLang="zh-CN" sz="2400" b="1" i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08" name="Text Box 24"/>
              <p:cNvSpPr txBox="1">
                <a:spLocks noChangeArrowheads="1"/>
              </p:cNvSpPr>
              <p:nvPr/>
            </p:nvSpPr>
            <p:spPr bwMode="auto">
              <a:xfrm>
                <a:off x="2155414" y="636832"/>
                <a:ext cx="543739" cy="5232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en-US" altLang="zh-CN" sz="28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endParaRPr lang="en-US" altLang="zh-CN" sz="28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cxnSp>
            <p:nvCxnSpPr>
              <p:cNvPr id="209" name="直接连接符 208"/>
              <p:cNvCxnSpPr/>
              <p:nvPr/>
            </p:nvCxnSpPr>
            <p:spPr>
              <a:xfrm>
                <a:off x="1250476" y="3013819"/>
                <a:ext cx="757954" cy="118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10" name="直接连接符 209"/>
              <p:cNvCxnSpPr/>
              <p:nvPr/>
            </p:nvCxnSpPr>
            <p:spPr>
              <a:xfrm>
                <a:off x="2111936" y="3002428"/>
                <a:ext cx="1124981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11" name="直接连接符 210"/>
              <p:cNvCxnSpPr/>
              <p:nvPr/>
            </p:nvCxnSpPr>
            <p:spPr>
              <a:xfrm>
                <a:off x="3665297" y="3002428"/>
                <a:ext cx="966919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13" name="直接连接符 212"/>
              <p:cNvCxnSpPr/>
              <p:nvPr/>
            </p:nvCxnSpPr>
            <p:spPr>
              <a:xfrm flipH="1">
                <a:off x="1259632" y="1694210"/>
                <a:ext cx="0" cy="131665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22" name="直接连接符 221"/>
              <p:cNvCxnSpPr/>
              <p:nvPr/>
            </p:nvCxnSpPr>
            <p:spPr>
              <a:xfrm flipH="1">
                <a:off x="1960235" y="1235626"/>
                <a:ext cx="0" cy="845287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24" name="直接连接符 223"/>
              <p:cNvCxnSpPr/>
              <p:nvPr/>
            </p:nvCxnSpPr>
            <p:spPr>
              <a:xfrm flipH="1">
                <a:off x="3948056" y="1235626"/>
                <a:ext cx="0" cy="845287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26" name="直接连接符 225"/>
              <p:cNvCxnSpPr/>
              <p:nvPr/>
            </p:nvCxnSpPr>
            <p:spPr>
              <a:xfrm>
                <a:off x="3080542" y="2083251"/>
                <a:ext cx="86751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sp>
            <p:nvSpPr>
              <p:cNvPr id="206" name="Oval 22"/>
              <p:cNvSpPr>
                <a:spLocks noChangeArrowheads="1"/>
              </p:cNvSpPr>
              <p:nvPr/>
            </p:nvSpPr>
            <p:spPr bwMode="auto">
              <a:xfrm>
                <a:off x="3482937" y="2042769"/>
                <a:ext cx="97700" cy="80963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cxnSp>
            <p:nvCxnSpPr>
              <p:cNvPr id="228" name="直接连接符 227"/>
              <p:cNvCxnSpPr/>
              <p:nvPr/>
            </p:nvCxnSpPr>
            <p:spPr>
              <a:xfrm>
                <a:off x="1947123" y="1259370"/>
                <a:ext cx="66932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29" name="直接连接符 228"/>
              <p:cNvCxnSpPr/>
              <p:nvPr/>
            </p:nvCxnSpPr>
            <p:spPr>
              <a:xfrm>
                <a:off x="3080542" y="1259370"/>
                <a:ext cx="86751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sp>
            <p:nvSpPr>
              <p:cNvPr id="204" name="Oval 20"/>
              <p:cNvSpPr>
                <a:spLocks noChangeArrowheads="1"/>
              </p:cNvSpPr>
              <p:nvPr/>
            </p:nvSpPr>
            <p:spPr bwMode="auto">
              <a:xfrm>
                <a:off x="3465449" y="1221675"/>
                <a:ext cx="97700" cy="80963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  <p:sp>
          <p:nvSpPr>
            <p:cNvPr id="220" name="Oval 125"/>
            <p:cNvSpPr>
              <a:spLocks noChangeArrowheads="1"/>
            </p:cNvSpPr>
            <p:nvPr/>
          </p:nvSpPr>
          <p:spPr bwMode="auto">
            <a:xfrm rot="5400000" flipV="1">
              <a:off x="7739160" y="2669627"/>
              <a:ext cx="71015" cy="9624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18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21" name="Oval 125"/>
            <p:cNvSpPr>
              <a:spLocks noChangeArrowheads="1"/>
            </p:cNvSpPr>
            <p:nvPr/>
          </p:nvSpPr>
          <p:spPr bwMode="auto">
            <a:xfrm rot="5400000" flipV="1">
              <a:off x="5735026" y="2660572"/>
              <a:ext cx="71015" cy="9624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 sz="18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4" y="195581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课堂引入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0" grpId="0"/>
      <p:bldP spid="3086" grpId="0"/>
      <p:bldP spid="309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683568" y="1101739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4" y="33972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971600" y="1942849"/>
            <a:ext cx="3240360" cy="461665"/>
            <a:chOff x="899592" y="1942849"/>
            <a:chExt cx="3240360" cy="461665"/>
          </a:xfrm>
        </p:grpSpPr>
        <p:sp>
          <p:nvSpPr>
            <p:cNvPr id="4" name="矩形 3"/>
            <p:cNvSpPr/>
            <p:nvPr/>
          </p:nvSpPr>
          <p:spPr>
            <a:xfrm>
              <a:off x="1475656" y="1955334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899592" y="1957657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1515955" y="1942849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提出问题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971600" y="2599629"/>
            <a:ext cx="3240360" cy="461665"/>
            <a:chOff x="899592" y="2580098"/>
            <a:chExt cx="3240360" cy="461665"/>
          </a:xfrm>
        </p:grpSpPr>
        <p:sp>
          <p:nvSpPr>
            <p:cNvPr id="17" name="矩形 16"/>
            <p:cNvSpPr/>
            <p:nvPr/>
          </p:nvSpPr>
          <p:spPr>
            <a:xfrm>
              <a:off x="1475656" y="2592583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899592" y="2594906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1515955" y="2580098"/>
              <a:ext cx="1723549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猜想与假设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971600" y="3256409"/>
            <a:ext cx="3240360" cy="461665"/>
            <a:chOff x="899592" y="3232462"/>
            <a:chExt cx="3240360" cy="461665"/>
          </a:xfrm>
        </p:grpSpPr>
        <p:sp>
          <p:nvSpPr>
            <p:cNvPr id="20" name="矩形 19"/>
            <p:cNvSpPr/>
            <p:nvPr/>
          </p:nvSpPr>
          <p:spPr>
            <a:xfrm>
              <a:off x="1475656" y="3244947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1" name="椭圆 20"/>
            <p:cNvSpPr/>
            <p:nvPr/>
          </p:nvSpPr>
          <p:spPr>
            <a:xfrm>
              <a:off x="899592" y="3247270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3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1515955" y="3232462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设计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971600" y="3913189"/>
            <a:ext cx="3240360" cy="461665"/>
            <a:chOff x="899592" y="3880534"/>
            <a:chExt cx="3240360" cy="461665"/>
          </a:xfrm>
        </p:grpSpPr>
        <p:sp>
          <p:nvSpPr>
            <p:cNvPr id="23" name="矩形 22"/>
            <p:cNvSpPr/>
            <p:nvPr/>
          </p:nvSpPr>
          <p:spPr>
            <a:xfrm>
              <a:off x="1475656" y="389301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899592" y="389534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4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1515955" y="388053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实验步骤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932040" y="1955334"/>
            <a:ext cx="3240360" cy="461665"/>
            <a:chOff x="899592" y="4591574"/>
            <a:chExt cx="3240360" cy="461665"/>
          </a:xfrm>
        </p:grpSpPr>
        <p:sp>
          <p:nvSpPr>
            <p:cNvPr id="26" name="矩形 25"/>
            <p:cNvSpPr/>
            <p:nvPr/>
          </p:nvSpPr>
          <p:spPr>
            <a:xfrm>
              <a:off x="1475656" y="460405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7" name="椭圆 26"/>
            <p:cNvSpPr/>
            <p:nvPr/>
          </p:nvSpPr>
          <p:spPr>
            <a:xfrm>
              <a:off x="899592" y="460638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5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1515955" y="459157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进行实验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932040" y="2612114"/>
            <a:ext cx="3240360" cy="461665"/>
            <a:chOff x="899592" y="5244963"/>
            <a:chExt cx="3240360" cy="461665"/>
          </a:xfrm>
        </p:grpSpPr>
        <p:sp>
          <p:nvSpPr>
            <p:cNvPr id="32" name="矩形 31"/>
            <p:cNvSpPr/>
            <p:nvPr/>
          </p:nvSpPr>
          <p:spPr>
            <a:xfrm>
              <a:off x="1475656" y="5257448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3" name="椭圆 32"/>
            <p:cNvSpPr/>
            <p:nvPr/>
          </p:nvSpPr>
          <p:spPr>
            <a:xfrm>
              <a:off x="899592" y="5259771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6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5" name="矩形 34"/>
            <p:cNvSpPr/>
            <p:nvPr/>
          </p:nvSpPr>
          <p:spPr>
            <a:xfrm>
              <a:off x="1515955" y="5244963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记录数据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932040" y="3268893"/>
            <a:ext cx="3240360" cy="461665"/>
            <a:chOff x="899592" y="5883528"/>
            <a:chExt cx="3240360" cy="461665"/>
          </a:xfrm>
        </p:grpSpPr>
        <p:sp>
          <p:nvSpPr>
            <p:cNvPr id="37" name="矩形 36"/>
            <p:cNvSpPr/>
            <p:nvPr/>
          </p:nvSpPr>
          <p:spPr>
            <a:xfrm>
              <a:off x="1475656" y="5896013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8" name="椭圆 37"/>
            <p:cNvSpPr/>
            <p:nvPr/>
          </p:nvSpPr>
          <p:spPr>
            <a:xfrm>
              <a:off x="899592" y="5898336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7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1515955" y="5883528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得出结论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2"/>
          <p:cNvSpPr>
            <a:spLocks noChangeArrowheads="1"/>
          </p:cNvSpPr>
          <p:nvPr/>
        </p:nvSpPr>
        <p:spPr bwMode="auto">
          <a:xfrm>
            <a:off x="538914" y="2131683"/>
            <a:ext cx="3726890" cy="2035523"/>
          </a:xfrm>
          <a:prstGeom prst="roundRect">
            <a:avLst>
              <a:gd name="adj" fmla="val 14679"/>
            </a:avLst>
          </a:prstGeom>
          <a:gradFill flip="none" rotWithShape="1">
            <a:gsLst>
              <a:gs pos="0">
                <a:srgbClr val="C2DBD8"/>
              </a:gs>
              <a:gs pos="57000">
                <a:srgbClr val="ECD9CB"/>
              </a:gs>
              <a:gs pos="100000">
                <a:srgbClr val="F9AEB1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88900">
              <a:lnSpc>
                <a:spcPct val="130000"/>
              </a:lnSpc>
            </a:pPr>
            <a:r>
              <a:rPr lang="zh-CN" altLang="en-US" sz="2400" b="1" smtClean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不同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规格的两灯泡串联。闭合开关，两灯都能</a:t>
            </a:r>
            <a:r>
              <a:rPr lang="zh-CN" altLang="en-US" sz="2400" b="1" smtClean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发光</a:t>
            </a:r>
            <a:r>
              <a:rPr lang="zh-CN" altLang="en-US" sz="24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吗？发光亮度一样吗？ </a:t>
            </a:r>
            <a:endParaRPr lang="zh-CN" altLang="en-US" sz="24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5004048" y="1876194"/>
            <a:ext cx="3358215" cy="2289245"/>
            <a:chOff x="4665322" y="1618881"/>
            <a:chExt cx="3358215" cy="2289245"/>
          </a:xfrm>
        </p:grpSpPr>
        <p:pic>
          <p:nvPicPr>
            <p:cNvPr id="8" name="Picture 3" descr="H:\2\人教教参资源\九\图\铡刀开关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56404" y="3149698"/>
              <a:ext cx="1138465" cy="6548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Picture 5" descr="H:\2\人教教参资源\九\图\小灯泡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48903" y="1880491"/>
              <a:ext cx="1018279" cy="640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Picture 10" descr="H:\2\人教教参资源\九\图\电池组.JPG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69284" y="3284238"/>
              <a:ext cx="1755243" cy="623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5" descr="H:\2\人教教参资源\九\图\小灯泡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86976" y="1853107"/>
              <a:ext cx="1018279" cy="640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未知"/>
            <p:cNvSpPr/>
            <p:nvPr/>
          </p:nvSpPr>
          <p:spPr bwMode="auto">
            <a:xfrm>
              <a:off x="5687563" y="2266254"/>
              <a:ext cx="1138465" cy="309563"/>
            </a:xfrm>
            <a:custGeom>
              <a:gdLst>
                <a:gd name="T0" fmla="*/ 0 w 862"/>
                <a:gd name="T1" fmla="*/ 16 h 260"/>
                <a:gd name="T2" fmla="*/ 137 w 862"/>
                <a:gd name="T3" fmla="*/ 38 h 260"/>
                <a:gd name="T4" fmla="*/ 318 w 862"/>
                <a:gd name="T5" fmla="*/ 243 h 260"/>
                <a:gd name="T6" fmla="*/ 613 w 862"/>
                <a:gd name="T7" fmla="*/ 138 h 260"/>
                <a:gd name="T8" fmla="*/ 752 w 862"/>
                <a:gd name="T9" fmla="*/ 25 h 260"/>
                <a:gd name="T10" fmla="*/ 862 w 862"/>
                <a:gd name="T11" fmla="*/ 16 h 2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2" h="260">
                  <a:moveTo>
                    <a:pt x="0" y="16"/>
                  </a:moveTo>
                  <a:cubicBezTo>
                    <a:pt x="42" y="8"/>
                    <a:pt x="84" y="0"/>
                    <a:pt x="137" y="38"/>
                  </a:cubicBezTo>
                  <a:cubicBezTo>
                    <a:pt x="190" y="76"/>
                    <a:pt x="239" y="226"/>
                    <a:pt x="318" y="243"/>
                  </a:cubicBezTo>
                  <a:cubicBezTo>
                    <a:pt x="397" y="260"/>
                    <a:pt x="541" y="174"/>
                    <a:pt x="613" y="138"/>
                  </a:cubicBezTo>
                  <a:cubicBezTo>
                    <a:pt x="685" y="102"/>
                    <a:pt x="710" y="45"/>
                    <a:pt x="752" y="25"/>
                  </a:cubicBezTo>
                  <a:cubicBezTo>
                    <a:pt x="794" y="5"/>
                    <a:pt x="839" y="18"/>
                    <a:pt x="862" y="16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3" name="未知"/>
            <p:cNvSpPr/>
            <p:nvPr/>
          </p:nvSpPr>
          <p:spPr bwMode="auto">
            <a:xfrm>
              <a:off x="4665322" y="2311498"/>
              <a:ext cx="347351" cy="1356122"/>
            </a:xfrm>
            <a:custGeom>
              <a:gdLst>
                <a:gd name="T0" fmla="*/ 263 w 263"/>
                <a:gd name="T1" fmla="*/ 0 h 1139"/>
                <a:gd name="T2" fmla="*/ 177 w 263"/>
                <a:gd name="T3" fmla="*/ 86 h 1139"/>
                <a:gd name="T4" fmla="*/ 229 w 263"/>
                <a:gd name="T5" fmla="*/ 363 h 1139"/>
                <a:gd name="T6" fmla="*/ 38 w 263"/>
                <a:gd name="T7" fmla="*/ 643 h 1139"/>
                <a:gd name="T8" fmla="*/ 10 w 263"/>
                <a:gd name="T9" fmla="*/ 868 h 1139"/>
                <a:gd name="T10" fmla="*/ 96 w 263"/>
                <a:gd name="T11" fmla="*/ 1000 h 1139"/>
                <a:gd name="T12" fmla="*/ 129 w 263"/>
                <a:gd name="T13" fmla="*/ 1139 h 11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139">
                  <a:moveTo>
                    <a:pt x="263" y="0"/>
                  </a:moveTo>
                  <a:cubicBezTo>
                    <a:pt x="249" y="14"/>
                    <a:pt x="183" y="26"/>
                    <a:pt x="177" y="86"/>
                  </a:cubicBezTo>
                  <a:cubicBezTo>
                    <a:pt x="171" y="146"/>
                    <a:pt x="252" y="270"/>
                    <a:pt x="229" y="363"/>
                  </a:cubicBezTo>
                  <a:cubicBezTo>
                    <a:pt x="206" y="456"/>
                    <a:pt x="74" y="559"/>
                    <a:pt x="38" y="643"/>
                  </a:cubicBezTo>
                  <a:cubicBezTo>
                    <a:pt x="2" y="727"/>
                    <a:pt x="0" y="809"/>
                    <a:pt x="10" y="868"/>
                  </a:cubicBezTo>
                  <a:cubicBezTo>
                    <a:pt x="20" y="927"/>
                    <a:pt x="76" y="955"/>
                    <a:pt x="96" y="1000"/>
                  </a:cubicBezTo>
                  <a:cubicBezTo>
                    <a:pt x="116" y="1045"/>
                    <a:pt x="122" y="1110"/>
                    <a:pt x="129" y="1139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4" name="未知"/>
            <p:cNvSpPr/>
            <p:nvPr/>
          </p:nvSpPr>
          <p:spPr bwMode="auto">
            <a:xfrm>
              <a:off x="7386015" y="2240060"/>
              <a:ext cx="627344" cy="1403747"/>
            </a:xfrm>
            <a:custGeom>
              <a:gdLst>
                <a:gd name="T0" fmla="*/ 287 w 475"/>
                <a:gd name="T1" fmla="*/ 1179 h 1179"/>
                <a:gd name="T2" fmla="*/ 452 w 475"/>
                <a:gd name="T3" fmla="*/ 1034 h 1179"/>
                <a:gd name="T4" fmla="*/ 426 w 475"/>
                <a:gd name="T5" fmla="*/ 676 h 1179"/>
                <a:gd name="T6" fmla="*/ 241 w 475"/>
                <a:gd name="T7" fmla="*/ 305 h 1179"/>
                <a:gd name="T8" fmla="*/ 39 w 475"/>
                <a:gd name="T9" fmla="*/ 106 h 1179"/>
                <a:gd name="T10" fmla="*/ 9 w 475"/>
                <a:gd name="T11" fmla="*/ 0 h 1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5" h="1179">
                  <a:moveTo>
                    <a:pt x="287" y="1179"/>
                  </a:moveTo>
                  <a:cubicBezTo>
                    <a:pt x="314" y="1155"/>
                    <a:pt x="429" y="1118"/>
                    <a:pt x="452" y="1034"/>
                  </a:cubicBezTo>
                  <a:cubicBezTo>
                    <a:pt x="475" y="950"/>
                    <a:pt x="461" y="798"/>
                    <a:pt x="426" y="676"/>
                  </a:cubicBezTo>
                  <a:cubicBezTo>
                    <a:pt x="391" y="554"/>
                    <a:pt x="305" y="400"/>
                    <a:pt x="241" y="305"/>
                  </a:cubicBezTo>
                  <a:cubicBezTo>
                    <a:pt x="177" y="210"/>
                    <a:pt x="78" y="157"/>
                    <a:pt x="39" y="106"/>
                  </a:cubicBezTo>
                  <a:cubicBezTo>
                    <a:pt x="0" y="55"/>
                    <a:pt x="15" y="22"/>
                    <a:pt x="9" y="0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15" name="未知"/>
            <p:cNvSpPr/>
            <p:nvPr/>
          </p:nvSpPr>
          <p:spPr bwMode="auto">
            <a:xfrm>
              <a:off x="6270002" y="3605707"/>
              <a:ext cx="847905" cy="246459"/>
            </a:xfrm>
            <a:custGeom>
              <a:gdLst>
                <a:gd name="T0" fmla="*/ 0 w 642"/>
                <a:gd name="T1" fmla="*/ 85 h 207"/>
                <a:gd name="T2" fmla="*/ 225 w 642"/>
                <a:gd name="T3" fmla="*/ 198 h 207"/>
                <a:gd name="T4" fmla="*/ 573 w 642"/>
                <a:gd name="T5" fmla="*/ 29 h 207"/>
                <a:gd name="T6" fmla="*/ 639 w 642"/>
                <a:gd name="T7" fmla="*/ 22 h 2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2" h="206">
                  <a:moveTo>
                    <a:pt x="0" y="85"/>
                  </a:moveTo>
                  <a:cubicBezTo>
                    <a:pt x="37" y="104"/>
                    <a:pt x="130" y="207"/>
                    <a:pt x="225" y="198"/>
                  </a:cubicBezTo>
                  <a:cubicBezTo>
                    <a:pt x="320" y="189"/>
                    <a:pt x="504" y="58"/>
                    <a:pt x="573" y="29"/>
                  </a:cubicBezTo>
                  <a:cubicBezTo>
                    <a:pt x="642" y="0"/>
                    <a:pt x="625" y="24"/>
                    <a:pt x="639" y="22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1" name="Text Box 31"/>
            <p:cNvSpPr txBox="1">
              <a:spLocks noChangeArrowheads="1"/>
            </p:cNvSpPr>
            <p:nvPr/>
          </p:nvSpPr>
          <p:spPr bwMode="auto">
            <a:xfrm>
              <a:off x="5444229" y="1618881"/>
              <a:ext cx="647700" cy="5245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endPara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2" name="Text Box 32"/>
            <p:cNvSpPr txBox="1">
              <a:spLocks noChangeArrowheads="1"/>
            </p:cNvSpPr>
            <p:nvPr/>
          </p:nvSpPr>
          <p:spPr bwMode="auto">
            <a:xfrm>
              <a:off x="7375837" y="1684387"/>
              <a:ext cx="647700" cy="5245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19" y="26733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angle 21"/>
          <p:cNvSpPr>
            <a:spLocks noChangeArrowheads="1"/>
          </p:cNvSpPr>
          <p:nvPr/>
        </p:nvSpPr>
        <p:spPr bwMode="auto">
          <a:xfrm>
            <a:off x="768906" y="2430698"/>
            <a:ext cx="4153917" cy="572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串联电路电压有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什么关系？ 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42966" y="3652217"/>
            <a:ext cx="954107" cy="117513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gradFill flip="none" rotWithShape="1">
                  <a:gsLst>
                    <a:gs pos="0">
                      <a:srgbClr val="6C779F"/>
                    </a:gs>
                    <a:gs pos="100000">
                      <a:srgbClr val="F9AEB1"/>
                    </a:gs>
                  </a:gsLst>
                  <a:lin ang="2700000" scaled="1"/>
                </a:gradFill>
                <a:latin typeface="+mn-lt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6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？</a:t>
            </a:r>
            <a:endParaRPr lang="zh-CN" altLang="en-US" sz="6000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502444" y="21780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827584" y="1853942"/>
            <a:ext cx="3240360" cy="461665"/>
            <a:chOff x="899592" y="1942849"/>
            <a:chExt cx="3240360" cy="461665"/>
          </a:xfrm>
        </p:grpSpPr>
        <p:sp>
          <p:nvSpPr>
            <p:cNvPr id="34" name="矩形 33"/>
            <p:cNvSpPr/>
            <p:nvPr/>
          </p:nvSpPr>
          <p:spPr>
            <a:xfrm>
              <a:off x="1475656" y="1955334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899592" y="1957657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1515955" y="1942849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提出问题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827584" y="3262213"/>
            <a:ext cx="3240360" cy="461665"/>
            <a:chOff x="899592" y="2580098"/>
            <a:chExt cx="3240360" cy="461665"/>
          </a:xfrm>
        </p:grpSpPr>
        <p:sp>
          <p:nvSpPr>
            <p:cNvPr id="38" name="矩形 37"/>
            <p:cNvSpPr/>
            <p:nvPr/>
          </p:nvSpPr>
          <p:spPr>
            <a:xfrm>
              <a:off x="1475656" y="2592583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9" name="椭圆 38"/>
            <p:cNvSpPr/>
            <p:nvPr/>
          </p:nvSpPr>
          <p:spPr>
            <a:xfrm>
              <a:off x="899592" y="2594906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0" name="矩形 39"/>
            <p:cNvSpPr/>
            <p:nvPr/>
          </p:nvSpPr>
          <p:spPr>
            <a:xfrm>
              <a:off x="1515955" y="2580098"/>
              <a:ext cx="1723549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猜想与假设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5004048" y="1876194"/>
            <a:ext cx="3358215" cy="2289245"/>
            <a:chOff x="4665322" y="1618881"/>
            <a:chExt cx="3358215" cy="2289245"/>
          </a:xfrm>
        </p:grpSpPr>
        <p:pic>
          <p:nvPicPr>
            <p:cNvPr id="53" name="Picture 3" descr="H:\2\人教教参资源\九\图\铡刀开关.JPG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56404" y="3149698"/>
              <a:ext cx="1138465" cy="6548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4" name="Picture 5" descr="H:\2\人教教参资源\九\图\小灯泡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48903" y="1880491"/>
              <a:ext cx="1018279" cy="640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5" name="Picture 10" descr="H:\2\人教教参资源\九\图\电池组.JPG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669284" y="3284238"/>
              <a:ext cx="1755243" cy="623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6" name="Picture 5" descr="H:\2\人教教参资源\九\图\小灯泡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86976" y="1853107"/>
              <a:ext cx="1018279" cy="640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未知"/>
            <p:cNvSpPr/>
            <p:nvPr/>
          </p:nvSpPr>
          <p:spPr bwMode="auto">
            <a:xfrm>
              <a:off x="5687563" y="2266254"/>
              <a:ext cx="1138465" cy="309563"/>
            </a:xfrm>
            <a:custGeom>
              <a:gdLst>
                <a:gd name="T0" fmla="*/ 0 w 862"/>
                <a:gd name="T1" fmla="*/ 16 h 260"/>
                <a:gd name="T2" fmla="*/ 137 w 862"/>
                <a:gd name="T3" fmla="*/ 38 h 260"/>
                <a:gd name="T4" fmla="*/ 318 w 862"/>
                <a:gd name="T5" fmla="*/ 243 h 260"/>
                <a:gd name="T6" fmla="*/ 613 w 862"/>
                <a:gd name="T7" fmla="*/ 138 h 260"/>
                <a:gd name="T8" fmla="*/ 752 w 862"/>
                <a:gd name="T9" fmla="*/ 25 h 260"/>
                <a:gd name="T10" fmla="*/ 862 w 862"/>
                <a:gd name="T11" fmla="*/ 16 h 2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2" h="260">
                  <a:moveTo>
                    <a:pt x="0" y="16"/>
                  </a:moveTo>
                  <a:cubicBezTo>
                    <a:pt x="42" y="8"/>
                    <a:pt x="84" y="0"/>
                    <a:pt x="137" y="38"/>
                  </a:cubicBezTo>
                  <a:cubicBezTo>
                    <a:pt x="190" y="76"/>
                    <a:pt x="239" y="226"/>
                    <a:pt x="318" y="243"/>
                  </a:cubicBezTo>
                  <a:cubicBezTo>
                    <a:pt x="397" y="260"/>
                    <a:pt x="541" y="174"/>
                    <a:pt x="613" y="138"/>
                  </a:cubicBezTo>
                  <a:cubicBezTo>
                    <a:pt x="685" y="102"/>
                    <a:pt x="710" y="45"/>
                    <a:pt x="752" y="25"/>
                  </a:cubicBezTo>
                  <a:cubicBezTo>
                    <a:pt x="794" y="5"/>
                    <a:pt x="839" y="18"/>
                    <a:pt x="862" y="16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8" name="未知"/>
            <p:cNvSpPr/>
            <p:nvPr/>
          </p:nvSpPr>
          <p:spPr bwMode="auto">
            <a:xfrm>
              <a:off x="4665322" y="2311498"/>
              <a:ext cx="347351" cy="1356122"/>
            </a:xfrm>
            <a:custGeom>
              <a:gdLst>
                <a:gd name="T0" fmla="*/ 263 w 263"/>
                <a:gd name="T1" fmla="*/ 0 h 1139"/>
                <a:gd name="T2" fmla="*/ 177 w 263"/>
                <a:gd name="T3" fmla="*/ 86 h 1139"/>
                <a:gd name="T4" fmla="*/ 229 w 263"/>
                <a:gd name="T5" fmla="*/ 363 h 1139"/>
                <a:gd name="T6" fmla="*/ 38 w 263"/>
                <a:gd name="T7" fmla="*/ 643 h 1139"/>
                <a:gd name="T8" fmla="*/ 10 w 263"/>
                <a:gd name="T9" fmla="*/ 868 h 1139"/>
                <a:gd name="T10" fmla="*/ 96 w 263"/>
                <a:gd name="T11" fmla="*/ 1000 h 1139"/>
                <a:gd name="T12" fmla="*/ 129 w 263"/>
                <a:gd name="T13" fmla="*/ 1139 h 11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139">
                  <a:moveTo>
                    <a:pt x="263" y="0"/>
                  </a:moveTo>
                  <a:cubicBezTo>
                    <a:pt x="249" y="14"/>
                    <a:pt x="183" y="26"/>
                    <a:pt x="177" y="86"/>
                  </a:cubicBezTo>
                  <a:cubicBezTo>
                    <a:pt x="171" y="146"/>
                    <a:pt x="252" y="270"/>
                    <a:pt x="229" y="363"/>
                  </a:cubicBezTo>
                  <a:cubicBezTo>
                    <a:pt x="206" y="456"/>
                    <a:pt x="74" y="559"/>
                    <a:pt x="38" y="643"/>
                  </a:cubicBezTo>
                  <a:cubicBezTo>
                    <a:pt x="2" y="727"/>
                    <a:pt x="0" y="809"/>
                    <a:pt x="10" y="868"/>
                  </a:cubicBezTo>
                  <a:cubicBezTo>
                    <a:pt x="20" y="927"/>
                    <a:pt x="76" y="955"/>
                    <a:pt x="96" y="1000"/>
                  </a:cubicBezTo>
                  <a:cubicBezTo>
                    <a:pt x="116" y="1045"/>
                    <a:pt x="122" y="1110"/>
                    <a:pt x="129" y="1139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9" name="未知"/>
            <p:cNvSpPr/>
            <p:nvPr/>
          </p:nvSpPr>
          <p:spPr bwMode="auto">
            <a:xfrm>
              <a:off x="7386015" y="2240060"/>
              <a:ext cx="627344" cy="1403747"/>
            </a:xfrm>
            <a:custGeom>
              <a:gdLst>
                <a:gd name="T0" fmla="*/ 287 w 475"/>
                <a:gd name="T1" fmla="*/ 1179 h 1179"/>
                <a:gd name="T2" fmla="*/ 452 w 475"/>
                <a:gd name="T3" fmla="*/ 1034 h 1179"/>
                <a:gd name="T4" fmla="*/ 426 w 475"/>
                <a:gd name="T5" fmla="*/ 676 h 1179"/>
                <a:gd name="T6" fmla="*/ 241 w 475"/>
                <a:gd name="T7" fmla="*/ 305 h 1179"/>
                <a:gd name="T8" fmla="*/ 39 w 475"/>
                <a:gd name="T9" fmla="*/ 106 h 1179"/>
                <a:gd name="T10" fmla="*/ 9 w 475"/>
                <a:gd name="T11" fmla="*/ 0 h 1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75" h="1179">
                  <a:moveTo>
                    <a:pt x="287" y="1179"/>
                  </a:moveTo>
                  <a:cubicBezTo>
                    <a:pt x="314" y="1155"/>
                    <a:pt x="429" y="1118"/>
                    <a:pt x="452" y="1034"/>
                  </a:cubicBezTo>
                  <a:cubicBezTo>
                    <a:pt x="475" y="950"/>
                    <a:pt x="461" y="798"/>
                    <a:pt x="426" y="676"/>
                  </a:cubicBezTo>
                  <a:cubicBezTo>
                    <a:pt x="391" y="554"/>
                    <a:pt x="305" y="400"/>
                    <a:pt x="241" y="305"/>
                  </a:cubicBezTo>
                  <a:cubicBezTo>
                    <a:pt x="177" y="210"/>
                    <a:pt x="78" y="157"/>
                    <a:pt x="39" y="106"/>
                  </a:cubicBezTo>
                  <a:cubicBezTo>
                    <a:pt x="0" y="55"/>
                    <a:pt x="15" y="22"/>
                    <a:pt x="9" y="0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60" name="未知"/>
            <p:cNvSpPr/>
            <p:nvPr/>
          </p:nvSpPr>
          <p:spPr bwMode="auto">
            <a:xfrm>
              <a:off x="6270002" y="3605707"/>
              <a:ext cx="847905" cy="246459"/>
            </a:xfrm>
            <a:custGeom>
              <a:gdLst>
                <a:gd name="T0" fmla="*/ 0 w 642"/>
                <a:gd name="T1" fmla="*/ 85 h 207"/>
                <a:gd name="T2" fmla="*/ 225 w 642"/>
                <a:gd name="T3" fmla="*/ 198 h 207"/>
                <a:gd name="T4" fmla="*/ 573 w 642"/>
                <a:gd name="T5" fmla="*/ 29 h 207"/>
                <a:gd name="T6" fmla="*/ 639 w 642"/>
                <a:gd name="T7" fmla="*/ 22 h 2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2" h="206">
                  <a:moveTo>
                    <a:pt x="0" y="85"/>
                  </a:moveTo>
                  <a:cubicBezTo>
                    <a:pt x="37" y="104"/>
                    <a:pt x="130" y="207"/>
                    <a:pt x="225" y="198"/>
                  </a:cubicBezTo>
                  <a:cubicBezTo>
                    <a:pt x="320" y="189"/>
                    <a:pt x="504" y="58"/>
                    <a:pt x="573" y="29"/>
                  </a:cubicBezTo>
                  <a:cubicBezTo>
                    <a:pt x="642" y="0"/>
                    <a:pt x="625" y="24"/>
                    <a:pt x="639" y="22"/>
                  </a:cubicBezTo>
                </a:path>
              </a:pathLst>
            </a:custGeom>
            <a:noFill/>
            <a:ln w="28575" cmpd="sng">
              <a:solidFill>
                <a:srgbClr val="7BA4AA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61" name="Text Box 31"/>
            <p:cNvSpPr txBox="1">
              <a:spLocks noChangeArrowheads="1"/>
            </p:cNvSpPr>
            <p:nvPr/>
          </p:nvSpPr>
          <p:spPr bwMode="auto">
            <a:xfrm>
              <a:off x="5444229" y="1618881"/>
              <a:ext cx="647700" cy="5245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endPara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62" name="Text Box 32"/>
            <p:cNvSpPr txBox="1">
              <a:spLocks noChangeArrowheads="1"/>
            </p:cNvSpPr>
            <p:nvPr/>
          </p:nvSpPr>
          <p:spPr bwMode="auto">
            <a:xfrm>
              <a:off x="7375837" y="1684387"/>
              <a:ext cx="647700" cy="52456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2256679" y="2201900"/>
            <a:ext cx="4630642" cy="2797474"/>
            <a:chOff x="2256679" y="2201900"/>
            <a:chExt cx="4630642" cy="2797474"/>
          </a:xfrm>
        </p:grpSpPr>
        <p:grpSp>
          <p:nvGrpSpPr>
            <p:cNvPr id="34" name="组合 33"/>
            <p:cNvGrpSpPr/>
            <p:nvPr/>
          </p:nvGrpSpPr>
          <p:grpSpPr>
            <a:xfrm>
              <a:off x="2879038" y="2201900"/>
              <a:ext cx="3385924" cy="2225874"/>
              <a:chOff x="1246292" y="987574"/>
              <a:chExt cx="3385924" cy="2225874"/>
            </a:xfrm>
          </p:grpSpPr>
          <p:cxnSp>
            <p:nvCxnSpPr>
              <p:cNvPr id="35" name="直接连接符 34"/>
              <p:cNvCxnSpPr/>
              <p:nvPr/>
            </p:nvCxnSpPr>
            <p:spPr>
              <a:xfrm>
                <a:off x="3951191" y="1704926"/>
                <a:ext cx="681025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36" name="直接连接符 35"/>
              <p:cNvCxnSpPr/>
              <p:nvPr/>
            </p:nvCxnSpPr>
            <p:spPr>
              <a:xfrm>
                <a:off x="2435234" y="1704926"/>
                <a:ext cx="107117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37" name="直接连接符 36"/>
              <p:cNvCxnSpPr/>
              <p:nvPr/>
            </p:nvCxnSpPr>
            <p:spPr>
              <a:xfrm>
                <a:off x="1246292" y="1704926"/>
                <a:ext cx="746598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sp>
            <p:nvSpPr>
              <p:cNvPr id="38" name="AutoShape 21"/>
              <p:cNvSpPr>
                <a:spLocks noChangeArrowheads="1"/>
              </p:cNvSpPr>
              <p:nvPr/>
            </p:nvSpPr>
            <p:spPr bwMode="auto">
              <a:xfrm>
                <a:off x="1997241" y="1485955"/>
                <a:ext cx="432000" cy="432000"/>
              </a:xfrm>
              <a:prstGeom prst="flowChartSummingJunction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39" name="Text Box 8"/>
              <p:cNvSpPr txBox="1">
                <a:spLocks noChangeArrowheads="1"/>
              </p:cNvSpPr>
              <p:nvPr/>
            </p:nvSpPr>
            <p:spPr bwMode="auto">
              <a:xfrm>
                <a:off x="3458383" y="987574"/>
                <a:ext cx="543739" cy="5232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en-US" altLang="zh-CN" sz="28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endParaRPr lang="en-US" altLang="zh-CN" sz="28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grpSp>
            <p:nvGrpSpPr>
              <p:cNvPr id="40" name="Group 9"/>
              <p:cNvGrpSpPr/>
              <p:nvPr/>
            </p:nvGrpSpPr>
            <p:grpSpPr>
              <a:xfrm>
                <a:off x="2038950" y="2848245"/>
                <a:ext cx="1589881" cy="236615"/>
                <a:chOff x="29" y="-24"/>
                <a:chExt cx="1001" cy="166"/>
              </a:xfrm>
            </p:grpSpPr>
            <p:sp>
              <p:nvSpPr>
                <p:cNvPr id="58" name="Rectangle 15"/>
                <p:cNvSpPr>
                  <a:spLocks noChangeArrowheads="1"/>
                </p:cNvSpPr>
                <p:nvPr/>
              </p:nvSpPr>
              <p:spPr bwMode="auto">
                <a:xfrm>
                  <a:off x="29" y="0"/>
                  <a:ext cx="226" cy="14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59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803" y="-24"/>
                  <a:ext cx="227" cy="8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60" name="Oval 17"/>
                <p:cNvSpPr>
                  <a:spLocks noChangeArrowheads="1"/>
                </p:cNvSpPr>
                <p:nvPr/>
              </p:nvSpPr>
              <p:spPr bwMode="auto">
                <a:xfrm>
                  <a:off x="774" y="63"/>
                  <a:ext cx="57" cy="56"/>
                </a:xfrm>
                <a:prstGeom prst="ellips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41" name="Group 13"/>
              <p:cNvGrpSpPr/>
              <p:nvPr/>
            </p:nvGrpSpPr>
            <p:grpSpPr>
              <a:xfrm>
                <a:off x="2002953" y="2808635"/>
                <a:ext cx="1643645" cy="404813"/>
                <a:chOff x="-1059" y="18"/>
                <a:chExt cx="1144" cy="340"/>
              </a:xfrm>
            </p:grpSpPr>
            <p:sp>
              <p:nvSpPr>
                <p:cNvPr id="55" name="Rectangle 19"/>
                <p:cNvSpPr>
                  <a:spLocks noChangeArrowheads="1"/>
                </p:cNvSpPr>
                <p:nvPr/>
              </p:nvSpPr>
              <p:spPr bwMode="auto">
                <a:xfrm>
                  <a:off x="0" y="113"/>
                  <a:ext cx="85" cy="8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56" name="Line 20"/>
                <p:cNvSpPr>
                  <a:spLocks noChangeShapeType="1"/>
                </p:cNvSpPr>
                <p:nvPr/>
              </p:nvSpPr>
              <p:spPr bwMode="auto">
                <a:xfrm flipH="1">
                  <a:off x="-1059" y="18"/>
                  <a:ext cx="0" cy="34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57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-974" y="103"/>
                  <a:ext cx="0" cy="17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42" name="AutoShape 21"/>
              <p:cNvSpPr>
                <a:spLocks noChangeArrowheads="1"/>
              </p:cNvSpPr>
              <p:nvPr/>
            </p:nvSpPr>
            <p:spPr bwMode="auto">
              <a:xfrm>
                <a:off x="3513715" y="1465717"/>
                <a:ext cx="432000" cy="432000"/>
              </a:xfrm>
              <a:prstGeom prst="flowChartSummingJunction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3" name="Oval 18"/>
              <p:cNvSpPr>
                <a:spLocks noChangeArrowheads="1"/>
              </p:cNvSpPr>
              <p:nvPr/>
            </p:nvSpPr>
            <p:spPr bwMode="auto">
              <a:xfrm>
                <a:off x="1638011" y="1663254"/>
                <a:ext cx="97700" cy="80963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4" name="Text Box 19"/>
              <p:cNvSpPr txBox="1">
                <a:spLocks noChangeArrowheads="1"/>
              </p:cNvSpPr>
              <p:nvPr/>
            </p:nvSpPr>
            <p:spPr bwMode="auto">
              <a:xfrm>
                <a:off x="1537437" y="1734692"/>
                <a:ext cx="389850" cy="4616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A</a:t>
                </a:r>
                <a:endParaRPr lang="en-US" altLang="zh-CN" sz="2400" b="1" i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5" name="Oval 20"/>
              <p:cNvSpPr>
                <a:spLocks noChangeArrowheads="1"/>
              </p:cNvSpPr>
              <p:nvPr/>
            </p:nvSpPr>
            <p:spPr bwMode="auto">
              <a:xfrm>
                <a:off x="2971322" y="1653729"/>
                <a:ext cx="97700" cy="80963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6" name="Text Box 21"/>
              <p:cNvSpPr txBox="1">
                <a:spLocks noChangeArrowheads="1"/>
              </p:cNvSpPr>
              <p:nvPr/>
            </p:nvSpPr>
            <p:spPr bwMode="auto">
              <a:xfrm>
                <a:off x="2873623" y="1707308"/>
                <a:ext cx="389850" cy="4616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B</a:t>
                </a:r>
                <a:endParaRPr lang="en-US" altLang="zh-CN" sz="2400" b="1" i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7" name="Oval 22"/>
              <p:cNvSpPr>
                <a:spLocks noChangeArrowheads="1"/>
              </p:cNvSpPr>
              <p:nvPr/>
            </p:nvSpPr>
            <p:spPr bwMode="auto">
              <a:xfrm>
                <a:off x="4212682" y="1664445"/>
                <a:ext cx="97700" cy="80963"/>
              </a:xfrm>
              <a:prstGeom prst="ellipse">
                <a:avLst/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8" name="Text Box 23"/>
              <p:cNvSpPr txBox="1">
                <a:spLocks noChangeArrowheads="1"/>
              </p:cNvSpPr>
              <p:nvPr/>
            </p:nvSpPr>
            <p:spPr bwMode="auto">
              <a:xfrm>
                <a:off x="4103488" y="1707308"/>
                <a:ext cx="389850" cy="4616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C</a:t>
                </a:r>
                <a:endParaRPr lang="en-US" altLang="zh-CN" sz="2400" b="1" i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9" name="Text Box 24"/>
              <p:cNvSpPr txBox="1">
                <a:spLocks noChangeArrowheads="1"/>
              </p:cNvSpPr>
              <p:nvPr/>
            </p:nvSpPr>
            <p:spPr bwMode="auto">
              <a:xfrm>
                <a:off x="2123635" y="987574"/>
                <a:ext cx="543739" cy="5232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en-US" altLang="zh-CN" sz="28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endParaRPr lang="en-US" altLang="zh-CN" sz="28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cxnSp>
            <p:nvCxnSpPr>
              <p:cNvPr id="50" name="直接连接符 49"/>
              <p:cNvCxnSpPr/>
              <p:nvPr/>
            </p:nvCxnSpPr>
            <p:spPr>
              <a:xfrm>
                <a:off x="1250476" y="3013819"/>
                <a:ext cx="757954" cy="118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1" name="直接连接符 50"/>
              <p:cNvCxnSpPr/>
              <p:nvPr/>
            </p:nvCxnSpPr>
            <p:spPr>
              <a:xfrm>
                <a:off x="2111936" y="3002428"/>
                <a:ext cx="1124981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2" name="直接连接符 51"/>
              <p:cNvCxnSpPr/>
              <p:nvPr/>
            </p:nvCxnSpPr>
            <p:spPr>
              <a:xfrm>
                <a:off x="3665297" y="3002428"/>
                <a:ext cx="966919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3" name="直接连接符 52"/>
              <p:cNvCxnSpPr/>
              <p:nvPr/>
            </p:nvCxnSpPr>
            <p:spPr>
              <a:xfrm flipH="1">
                <a:off x="4632216" y="1694210"/>
                <a:ext cx="0" cy="131665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4" name="直接连接符 53"/>
              <p:cNvCxnSpPr/>
              <p:nvPr/>
            </p:nvCxnSpPr>
            <p:spPr>
              <a:xfrm flipH="1">
                <a:off x="1259632" y="1694210"/>
                <a:ext cx="0" cy="131665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62" name="Rectangle 25"/>
            <p:cNvSpPr>
              <a:spLocks noChangeArrowheads="1"/>
            </p:cNvSpPr>
            <p:nvPr/>
          </p:nvSpPr>
          <p:spPr bwMode="auto">
            <a:xfrm>
              <a:off x="2256679" y="4426910"/>
              <a:ext cx="4630642" cy="5724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>
                <a:lnSpc>
                  <a:spcPct val="130000"/>
                </a:lnSpc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  设计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实验电路并画出电路图。 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4" y="17462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67" name="组合 66"/>
          <p:cNvGrpSpPr/>
          <p:nvPr/>
        </p:nvGrpSpPr>
        <p:grpSpPr>
          <a:xfrm>
            <a:off x="824035" y="1704618"/>
            <a:ext cx="3240360" cy="461665"/>
            <a:chOff x="899592" y="3232462"/>
            <a:chExt cx="3240360" cy="461665"/>
          </a:xfrm>
        </p:grpSpPr>
        <p:sp>
          <p:nvSpPr>
            <p:cNvPr id="68" name="矩形 67"/>
            <p:cNvSpPr/>
            <p:nvPr/>
          </p:nvSpPr>
          <p:spPr>
            <a:xfrm>
              <a:off x="1475656" y="3244947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69" name="椭圆 68"/>
            <p:cNvSpPr/>
            <p:nvPr/>
          </p:nvSpPr>
          <p:spPr>
            <a:xfrm>
              <a:off x="899592" y="3247270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3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70" name="矩形 69"/>
            <p:cNvSpPr/>
            <p:nvPr/>
          </p:nvSpPr>
          <p:spPr>
            <a:xfrm>
              <a:off x="1515955" y="3232462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设计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Rectangle 3"/>
          <p:cNvSpPr>
            <a:spLocks noChangeArrowheads="1"/>
          </p:cNvSpPr>
          <p:nvPr/>
        </p:nvSpPr>
        <p:spPr bwMode="auto">
          <a:xfrm>
            <a:off x="459654" y="2205543"/>
            <a:ext cx="7343211" cy="57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① 调节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电压表指针指零，检查器材；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63" name="Rectangle 4"/>
          <p:cNvSpPr>
            <a:spLocks noChangeArrowheads="1"/>
          </p:cNvSpPr>
          <p:nvPr/>
        </p:nvSpPr>
        <p:spPr bwMode="auto">
          <a:xfrm>
            <a:off x="459654" y="2768835"/>
            <a:ext cx="8100391" cy="57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② 按照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电路图连接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电路，断开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开关，检查电路；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64" name="Rectangle 5"/>
          <p:cNvSpPr>
            <a:spLocks noChangeArrowheads="1"/>
          </p:cNvSpPr>
          <p:nvPr/>
        </p:nvSpPr>
        <p:spPr bwMode="auto">
          <a:xfrm>
            <a:off x="459653" y="3332127"/>
            <a:ext cx="6083949" cy="57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③ 用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电压表测量灯L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两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端电压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，记为</a:t>
            </a:r>
            <a:r>
              <a:rPr lang="zh-CN" altLang="en-US" sz="2400" b="1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U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；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65" name="Rectangle 3"/>
          <p:cNvSpPr>
            <a:spLocks noChangeArrowheads="1"/>
          </p:cNvSpPr>
          <p:nvPr/>
        </p:nvSpPr>
        <p:spPr bwMode="auto">
          <a:xfrm>
            <a:off x="459652" y="3895418"/>
            <a:ext cx="8015323" cy="1052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④ 用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电压表测量灯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L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两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端电压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，记为</a:t>
            </a:r>
            <a:r>
              <a:rPr lang="zh-CN" altLang="en-US" sz="2400" b="1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U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，测量灯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L</a:t>
            </a:r>
            <a:r>
              <a:rPr lang="en-US" altLang="zh-CN" sz="2400" b="1" baseline="-250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、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L</a:t>
            </a:r>
            <a:r>
              <a:rPr lang="en-US" altLang="zh-CN" sz="2400" b="1" baseline="-25000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2 </a:t>
            </a:r>
            <a:endParaRPr lang="en-US" altLang="zh-CN" sz="2400" b="1" baseline="-25000" smtClean="0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baseline="-25000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　   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两端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的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总电压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为</a:t>
            </a:r>
            <a:r>
              <a:rPr lang="zh-CN" altLang="en-US" sz="2400" b="1" i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U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，记入表格；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4" y="18732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395647" y="1655733"/>
            <a:ext cx="3240360" cy="461665"/>
            <a:chOff x="899592" y="3880534"/>
            <a:chExt cx="3240360" cy="461665"/>
          </a:xfrm>
        </p:grpSpPr>
        <p:sp>
          <p:nvSpPr>
            <p:cNvPr id="20" name="矩形 19"/>
            <p:cNvSpPr/>
            <p:nvPr/>
          </p:nvSpPr>
          <p:spPr>
            <a:xfrm>
              <a:off x="1475656" y="389301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1" name="椭圆 20"/>
            <p:cNvSpPr/>
            <p:nvPr/>
          </p:nvSpPr>
          <p:spPr>
            <a:xfrm>
              <a:off x="899592" y="389534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4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1515955" y="388053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实验步骤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pic>
        <p:nvPicPr>
          <p:cNvPr id="26" name="图片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3243" y="906024"/>
            <a:ext cx="2712092" cy="183393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63" grpId="0"/>
      <p:bldP spid="64" grpId="0"/>
      <p:bldP spid="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459652" y="3332127"/>
            <a:ext cx="8015323" cy="1615887"/>
            <a:chOff x="459652" y="3332127"/>
            <a:chExt cx="8015323" cy="1615887"/>
          </a:xfrm>
        </p:grpSpPr>
        <p:sp>
          <p:nvSpPr>
            <p:cNvPr id="18" name="Rectangle 5"/>
            <p:cNvSpPr>
              <a:spLocks noChangeArrowheads="1"/>
            </p:cNvSpPr>
            <p:nvPr/>
          </p:nvSpPr>
          <p:spPr bwMode="auto">
            <a:xfrm>
              <a:off x="459653" y="3332127"/>
              <a:ext cx="6083949" cy="5724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③ 用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电压表测量灯L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两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端电压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，记为</a:t>
              </a:r>
              <a:r>
                <a:rPr lang="zh-CN" altLang="en-US" sz="2400" b="1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U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；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23" name="Rectangle 3"/>
            <p:cNvSpPr>
              <a:spLocks noChangeArrowheads="1"/>
            </p:cNvSpPr>
            <p:nvPr/>
          </p:nvSpPr>
          <p:spPr bwMode="auto">
            <a:xfrm>
              <a:off x="459652" y="3895418"/>
              <a:ext cx="8015323" cy="1052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④ 用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电压表测量灯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端电压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，记为</a:t>
              </a:r>
              <a:r>
                <a:rPr lang="zh-CN" altLang="en-US" sz="2400" b="1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U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，测量灯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、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 </a:t>
              </a:r>
              <a:endParaRPr lang="en-US" altLang="zh-CN" sz="2400" b="1" baseline="-25000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baseline="-250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　   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两端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的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总电压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为</a:t>
              </a:r>
              <a:r>
                <a:rPr lang="zh-CN" altLang="en-US" sz="2400" b="1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U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，记入表格；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7" name="矩形 6"/>
          <p:cNvSpPr/>
          <p:nvPr/>
        </p:nvSpPr>
        <p:spPr>
          <a:xfrm>
            <a:off x="395647" y="3332127"/>
            <a:ext cx="8352817" cy="168789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>
            <a:off x="459652" y="2198652"/>
            <a:ext cx="8015323" cy="1615887"/>
            <a:chOff x="459652" y="2198652"/>
            <a:chExt cx="8015323" cy="1615887"/>
          </a:xfrm>
        </p:grpSpPr>
        <p:sp>
          <p:nvSpPr>
            <p:cNvPr id="64" name="Rectangle 5"/>
            <p:cNvSpPr>
              <a:spLocks noChangeArrowheads="1"/>
            </p:cNvSpPr>
            <p:nvPr/>
          </p:nvSpPr>
          <p:spPr bwMode="auto">
            <a:xfrm>
              <a:off x="459653" y="2198652"/>
              <a:ext cx="6083949" cy="5724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③ 用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电压表测量灯L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两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端电压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，记为</a:t>
              </a:r>
              <a:r>
                <a:rPr lang="zh-CN" altLang="en-US" sz="2400" b="1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U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；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endParaRPr>
            </a:p>
          </p:txBody>
        </p:sp>
        <p:sp>
          <p:nvSpPr>
            <p:cNvPr id="65" name="Rectangle 3"/>
            <p:cNvSpPr>
              <a:spLocks noChangeArrowheads="1"/>
            </p:cNvSpPr>
            <p:nvPr/>
          </p:nvSpPr>
          <p:spPr bwMode="auto">
            <a:xfrm>
              <a:off x="459652" y="2761943"/>
              <a:ext cx="8015323" cy="1052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④ 用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电压表测量灯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端电压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，记为</a:t>
              </a:r>
              <a:r>
                <a:rPr lang="zh-CN" altLang="en-US" sz="2400" b="1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U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，测量灯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、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 </a:t>
              </a:r>
              <a:endParaRPr lang="en-US" altLang="zh-CN" sz="2400" b="1" baseline="-25000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baseline="-250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　   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两端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的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总电压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为</a:t>
              </a:r>
              <a:r>
                <a:rPr lang="zh-CN" altLang="en-US" sz="2400" b="1" i="1"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  <a:sym typeface="Times New Roman" panose="02020603050405020304" pitchFamily="18" charset="0"/>
                </a:rPr>
                <a:t>U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，记入表格；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19" y="17970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395647" y="1655733"/>
            <a:ext cx="3240360" cy="461665"/>
            <a:chOff x="899592" y="3880534"/>
            <a:chExt cx="3240360" cy="461665"/>
          </a:xfrm>
        </p:grpSpPr>
        <p:sp>
          <p:nvSpPr>
            <p:cNvPr id="20" name="矩形 19"/>
            <p:cNvSpPr/>
            <p:nvPr/>
          </p:nvSpPr>
          <p:spPr>
            <a:xfrm>
              <a:off x="1475656" y="389301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1" name="椭圆 20"/>
            <p:cNvSpPr/>
            <p:nvPr/>
          </p:nvSpPr>
          <p:spPr>
            <a:xfrm>
              <a:off x="899592" y="389534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4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1515955" y="388053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实验步骤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459652" y="3793866"/>
            <a:ext cx="5868988" cy="57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⑤ 更换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灯泡，重复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步骤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③ 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、④ 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；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16" name="Rectangle 4"/>
          <p:cNvSpPr>
            <a:spLocks noChangeArrowheads="1"/>
          </p:cNvSpPr>
          <p:nvPr/>
        </p:nvSpPr>
        <p:spPr bwMode="auto">
          <a:xfrm>
            <a:off x="459652" y="4358161"/>
            <a:ext cx="5868988" cy="525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en-US" altLang="zh-CN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⑥ </a:t>
            </a:r>
            <a:r>
              <a:rPr lang="zh-CN" altLang="en-US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总结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总电压和分电压关系。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3243" y="906024"/>
            <a:ext cx="2712092" cy="183393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dur="5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06 1.7284E-06 L -1.66667E-06 -0.22068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10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891859" y="2197597"/>
            <a:ext cx="3785784" cy="2659359"/>
            <a:chOff x="891859" y="2197597"/>
            <a:chExt cx="3785784" cy="2659359"/>
          </a:xfrm>
        </p:grpSpPr>
        <p:sp>
          <p:nvSpPr>
            <p:cNvPr id="12" name="Text Box 32"/>
            <p:cNvSpPr txBox="1">
              <a:spLocks noChangeArrowheads="1"/>
            </p:cNvSpPr>
            <p:nvPr/>
          </p:nvSpPr>
          <p:spPr bwMode="auto">
            <a:xfrm>
              <a:off x="891859" y="4284492"/>
              <a:ext cx="3785784" cy="5724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① 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灯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两端的电压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1154327" y="2197597"/>
              <a:ext cx="3004192" cy="1944390"/>
              <a:chOff x="971600" y="2943225"/>
              <a:chExt cx="3086832" cy="1626394"/>
            </a:xfrm>
          </p:grpSpPr>
          <p:pic>
            <p:nvPicPr>
              <p:cNvPr id="14" name="Picture 7" descr="H:\2\人教教参资源\九\图\电压表.JPG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743308" y="2943225"/>
                <a:ext cx="832473" cy="58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8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956166" y="3492028"/>
                <a:ext cx="715805" cy="296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9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350770" y="3496198"/>
                <a:ext cx="696360" cy="2894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0" name="Picture 3" descr="H:\2\人教教参资源\九\图\铡刀开关.JPG"/>
              <p:cNvPicPr>
                <a:picLocks noChangeAspect="1" noChangeArrowheads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968318" y="4260187"/>
                <a:ext cx="816674" cy="309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21" name="Picture 10" descr="H:\2\人教教参资源\九\图\电池组.JPG"/>
              <p:cNvPicPr>
                <a:picLocks noChangeAspect="1" noChangeArrowheads="1"/>
              </p:cNvPicPr>
              <p:nvPr/>
            </p:nvPicPr>
            <p:blipFill>
              <a:blip r:embed="rId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1054240" y="4305226"/>
                <a:ext cx="1129003" cy="2643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2" name="任意多边形 375"/>
              <p:cNvSpPr/>
              <p:nvPr/>
            </p:nvSpPr>
            <p:spPr bwMode="auto">
              <a:xfrm>
                <a:off x="2096957" y="4477874"/>
                <a:ext cx="1099836" cy="86741"/>
              </a:xfrm>
              <a:custGeom>
                <a:gdLst>
                  <a:gd name="T0" fmla="*/ 0 w 1296"/>
                  <a:gd name="T1" fmla="*/ 6 h 172"/>
                  <a:gd name="T2" fmla="*/ 79 w 1296"/>
                  <a:gd name="T3" fmla="*/ 79 h 172"/>
                  <a:gd name="T4" fmla="*/ 430 w 1296"/>
                  <a:gd name="T5" fmla="*/ 165 h 172"/>
                  <a:gd name="T6" fmla="*/ 770 w 1296"/>
                  <a:gd name="T7" fmla="*/ 119 h 172"/>
                  <a:gd name="T8" fmla="*/ 1006 w 1296"/>
                  <a:gd name="T9" fmla="*/ 19 h 172"/>
                  <a:gd name="T10" fmla="*/ 1251 w 1296"/>
                  <a:gd name="T11" fmla="*/ 6 h 172"/>
                  <a:gd name="T12" fmla="*/ 1277 w 1296"/>
                  <a:gd name="T13" fmla="*/ 19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96" h="172">
                    <a:moveTo>
                      <a:pt x="0" y="6"/>
                    </a:moveTo>
                    <a:cubicBezTo>
                      <a:pt x="13" y="18"/>
                      <a:pt x="7" y="53"/>
                      <a:pt x="79" y="79"/>
                    </a:cubicBezTo>
                    <a:cubicBezTo>
                      <a:pt x="151" y="105"/>
                      <a:pt x="315" y="158"/>
                      <a:pt x="430" y="165"/>
                    </a:cubicBezTo>
                    <a:cubicBezTo>
                      <a:pt x="545" y="172"/>
                      <a:pt x="674" y="143"/>
                      <a:pt x="770" y="119"/>
                    </a:cubicBezTo>
                    <a:cubicBezTo>
                      <a:pt x="866" y="95"/>
                      <a:pt x="926" y="38"/>
                      <a:pt x="1006" y="19"/>
                    </a:cubicBezTo>
                    <a:cubicBezTo>
                      <a:pt x="1086" y="0"/>
                      <a:pt x="1206" y="6"/>
                      <a:pt x="1251" y="6"/>
                    </a:cubicBezTo>
                    <a:cubicBezTo>
                      <a:pt x="1296" y="6"/>
                      <a:pt x="1272" y="16"/>
                      <a:pt x="1277" y="19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4" name="任意多边形 376"/>
              <p:cNvSpPr/>
              <p:nvPr/>
            </p:nvSpPr>
            <p:spPr bwMode="auto">
              <a:xfrm>
                <a:off x="3540719" y="3698872"/>
                <a:ext cx="517713" cy="814032"/>
              </a:xfrm>
              <a:custGeom>
                <a:gdLst>
                  <a:gd name="T0" fmla="*/ 106 w 609"/>
                  <a:gd name="T1" fmla="*/ 1563 h 1612"/>
                  <a:gd name="T2" fmla="*/ 205 w 609"/>
                  <a:gd name="T3" fmla="*/ 1563 h 1612"/>
                  <a:gd name="T4" fmla="*/ 443 w 609"/>
                  <a:gd name="T5" fmla="*/ 1270 h 1612"/>
                  <a:gd name="T6" fmla="*/ 549 w 609"/>
                  <a:gd name="T7" fmla="*/ 760 h 1612"/>
                  <a:gd name="T8" fmla="*/ 86 w 609"/>
                  <a:gd name="T9" fmla="*/ 166 h 1612"/>
                  <a:gd name="T10" fmla="*/ 33 w 609"/>
                  <a:gd name="T11" fmla="*/ 0 h 16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09" h="1611">
                    <a:moveTo>
                      <a:pt x="106" y="1563"/>
                    </a:moveTo>
                    <a:cubicBezTo>
                      <a:pt x="122" y="1563"/>
                      <a:pt x="149" y="1612"/>
                      <a:pt x="205" y="1563"/>
                    </a:cubicBezTo>
                    <a:cubicBezTo>
                      <a:pt x="261" y="1514"/>
                      <a:pt x="386" y="1404"/>
                      <a:pt x="443" y="1270"/>
                    </a:cubicBezTo>
                    <a:cubicBezTo>
                      <a:pt x="500" y="1136"/>
                      <a:pt x="609" y="944"/>
                      <a:pt x="549" y="760"/>
                    </a:cubicBezTo>
                    <a:cubicBezTo>
                      <a:pt x="489" y="576"/>
                      <a:pt x="172" y="293"/>
                      <a:pt x="86" y="166"/>
                    </a:cubicBezTo>
                    <a:cubicBezTo>
                      <a:pt x="0" y="39"/>
                      <a:pt x="44" y="35"/>
                      <a:pt x="33" y="0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5" name="任意多边形 377"/>
              <p:cNvSpPr/>
              <p:nvPr/>
            </p:nvSpPr>
            <p:spPr bwMode="auto">
              <a:xfrm>
                <a:off x="1923171" y="3664676"/>
                <a:ext cx="1194628" cy="76732"/>
              </a:xfrm>
              <a:custGeom>
                <a:gdLst>
                  <a:gd name="T0" fmla="*/ 1407 w 1407"/>
                  <a:gd name="T1" fmla="*/ 41 h 152"/>
                  <a:gd name="T2" fmla="*/ 1140 w 1407"/>
                  <a:gd name="T3" fmla="*/ 18 h 152"/>
                  <a:gd name="T4" fmla="*/ 736 w 1407"/>
                  <a:gd name="T5" fmla="*/ 150 h 152"/>
                  <a:gd name="T6" fmla="*/ 233 w 1407"/>
                  <a:gd name="T7" fmla="*/ 31 h 152"/>
                  <a:gd name="T8" fmla="*/ 0 w 1407"/>
                  <a:gd name="T9" fmla="*/ 2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07" h="152">
                    <a:moveTo>
                      <a:pt x="1407" y="41"/>
                    </a:moveTo>
                    <a:cubicBezTo>
                      <a:pt x="1363" y="37"/>
                      <a:pt x="1252" y="0"/>
                      <a:pt x="1140" y="18"/>
                    </a:cubicBezTo>
                    <a:cubicBezTo>
                      <a:pt x="1028" y="36"/>
                      <a:pt x="887" y="148"/>
                      <a:pt x="736" y="150"/>
                    </a:cubicBezTo>
                    <a:cubicBezTo>
                      <a:pt x="585" y="152"/>
                      <a:pt x="356" y="51"/>
                      <a:pt x="233" y="31"/>
                    </a:cubicBezTo>
                    <a:cubicBezTo>
                      <a:pt x="110" y="11"/>
                      <a:pt x="49" y="28"/>
                      <a:pt x="0" y="27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6" name="任意多边形 378"/>
              <p:cNvSpPr/>
              <p:nvPr/>
            </p:nvSpPr>
            <p:spPr bwMode="auto">
              <a:xfrm>
                <a:off x="971600" y="3675519"/>
                <a:ext cx="527435" cy="793180"/>
              </a:xfrm>
              <a:custGeom>
                <a:gdLst>
                  <a:gd name="T0" fmla="*/ 621 w 621"/>
                  <a:gd name="T1" fmla="*/ 22 h 1571"/>
                  <a:gd name="T2" fmla="*/ 416 w 621"/>
                  <a:gd name="T3" fmla="*/ 75 h 1571"/>
                  <a:gd name="T4" fmla="*/ 62 w 621"/>
                  <a:gd name="T5" fmla="*/ 472 h 1571"/>
                  <a:gd name="T6" fmla="*/ 43 w 621"/>
                  <a:gd name="T7" fmla="*/ 981 h 1571"/>
                  <a:gd name="T8" fmla="*/ 197 w 621"/>
                  <a:gd name="T9" fmla="*/ 1505 h 1571"/>
                  <a:gd name="T10" fmla="*/ 124 w 621"/>
                  <a:gd name="T11" fmla="*/ 1300 h 1571"/>
                  <a:gd name="T12" fmla="*/ 217 w 621"/>
                  <a:gd name="T13" fmla="*/ 1571 h 15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1" h="1571">
                    <a:moveTo>
                      <a:pt x="621" y="22"/>
                    </a:moveTo>
                    <a:cubicBezTo>
                      <a:pt x="587" y="31"/>
                      <a:pt x="509" y="0"/>
                      <a:pt x="416" y="75"/>
                    </a:cubicBezTo>
                    <a:cubicBezTo>
                      <a:pt x="323" y="150"/>
                      <a:pt x="124" y="321"/>
                      <a:pt x="62" y="472"/>
                    </a:cubicBezTo>
                    <a:cubicBezTo>
                      <a:pt x="0" y="623"/>
                      <a:pt x="20" y="809"/>
                      <a:pt x="43" y="981"/>
                    </a:cubicBezTo>
                    <a:cubicBezTo>
                      <a:pt x="66" y="1153"/>
                      <a:pt x="184" y="1452"/>
                      <a:pt x="197" y="1505"/>
                    </a:cubicBezTo>
                    <a:cubicBezTo>
                      <a:pt x="210" y="1558"/>
                      <a:pt x="121" y="1289"/>
                      <a:pt x="124" y="1300"/>
                    </a:cubicBezTo>
                    <a:cubicBezTo>
                      <a:pt x="127" y="1311"/>
                      <a:pt x="198" y="1515"/>
                      <a:pt x="217" y="1571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27" name="Rectangle 248"/>
              <p:cNvSpPr>
                <a:spLocks noChangeArrowheads="1"/>
              </p:cNvSpPr>
              <p:nvPr/>
            </p:nvSpPr>
            <p:spPr bwMode="auto">
              <a:xfrm>
                <a:off x="1605980" y="3681357"/>
                <a:ext cx="332989" cy="2268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4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4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r>
                  <a:rPr lang="zh-CN" altLang="en-US" sz="4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4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31" name="Rectangle 248"/>
              <p:cNvSpPr>
                <a:spLocks noChangeArrowheads="1"/>
              </p:cNvSpPr>
              <p:nvPr/>
            </p:nvSpPr>
            <p:spPr bwMode="auto">
              <a:xfrm>
                <a:off x="3291585" y="3618803"/>
                <a:ext cx="353649" cy="2894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4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4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r>
                  <a:rPr lang="zh-CN" altLang="en-US" sz="4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4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6" name="任意多边形 382"/>
              <p:cNvSpPr/>
              <p:nvPr/>
            </p:nvSpPr>
            <p:spPr bwMode="auto">
              <a:xfrm>
                <a:off x="1355632" y="3377765"/>
                <a:ext cx="629519" cy="327781"/>
              </a:xfrm>
              <a:custGeom>
                <a:gdLst>
                  <a:gd name="T0" fmla="*/ 518 w 518"/>
                  <a:gd name="T1" fmla="*/ 0 h 393"/>
                  <a:gd name="T2" fmla="*/ 313 w 518"/>
                  <a:gd name="T3" fmla="*/ 20 h 393"/>
                  <a:gd name="T4" fmla="*/ 49 w 518"/>
                  <a:gd name="T5" fmla="*/ 115 h 393"/>
                  <a:gd name="T6" fmla="*/ 17 w 518"/>
                  <a:gd name="T7" fmla="*/ 331 h 393"/>
                  <a:gd name="T8" fmla="*/ 122 w 518"/>
                  <a:gd name="T9" fmla="*/ 393 h 3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8" h="393">
                    <a:moveTo>
                      <a:pt x="518" y="0"/>
                    </a:moveTo>
                    <a:cubicBezTo>
                      <a:pt x="484" y="3"/>
                      <a:pt x="391" y="1"/>
                      <a:pt x="313" y="20"/>
                    </a:cubicBezTo>
                    <a:cubicBezTo>
                      <a:pt x="235" y="39"/>
                      <a:pt x="98" y="63"/>
                      <a:pt x="49" y="115"/>
                    </a:cubicBezTo>
                    <a:cubicBezTo>
                      <a:pt x="0" y="167"/>
                      <a:pt x="5" y="285"/>
                      <a:pt x="17" y="331"/>
                    </a:cubicBezTo>
                    <a:cubicBezTo>
                      <a:pt x="29" y="377"/>
                      <a:pt x="100" y="380"/>
                      <a:pt x="122" y="393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17" name="任意多边形 383"/>
              <p:cNvSpPr/>
              <p:nvPr/>
            </p:nvSpPr>
            <p:spPr bwMode="auto">
              <a:xfrm>
                <a:off x="1964491" y="3359415"/>
                <a:ext cx="300177" cy="313602"/>
              </a:xfrm>
              <a:custGeom>
                <a:gdLst>
                  <a:gd name="T0" fmla="*/ 152 w 247"/>
                  <a:gd name="T1" fmla="*/ 0 h 376"/>
                  <a:gd name="T2" fmla="*/ 243 w 247"/>
                  <a:gd name="T3" fmla="*/ 151 h 376"/>
                  <a:gd name="T4" fmla="*/ 179 w 247"/>
                  <a:gd name="T5" fmla="*/ 316 h 376"/>
                  <a:gd name="T6" fmla="*/ 0 w 247"/>
                  <a:gd name="T7" fmla="*/ 376 h 3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46" h="376">
                    <a:moveTo>
                      <a:pt x="152" y="0"/>
                    </a:moveTo>
                    <a:cubicBezTo>
                      <a:pt x="167" y="25"/>
                      <a:pt x="239" y="98"/>
                      <a:pt x="243" y="151"/>
                    </a:cubicBezTo>
                    <a:cubicBezTo>
                      <a:pt x="247" y="204"/>
                      <a:pt x="219" y="279"/>
                      <a:pt x="179" y="316"/>
                    </a:cubicBezTo>
                    <a:cubicBezTo>
                      <a:pt x="139" y="353"/>
                      <a:pt x="37" y="363"/>
                      <a:pt x="0" y="376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9" name="组合 8"/>
          <p:cNvGrpSpPr/>
          <p:nvPr/>
        </p:nvGrpSpPr>
        <p:grpSpPr>
          <a:xfrm>
            <a:off x="5051232" y="2197597"/>
            <a:ext cx="3203575" cy="2659359"/>
            <a:chOff x="5051232" y="2197597"/>
            <a:chExt cx="3203575" cy="2659359"/>
          </a:xfrm>
        </p:grpSpPr>
        <p:sp>
          <p:nvSpPr>
            <p:cNvPr id="11" name="Text Box 31"/>
            <p:cNvSpPr txBox="1">
              <a:spLocks noChangeArrowheads="1"/>
            </p:cNvSpPr>
            <p:nvPr/>
          </p:nvSpPr>
          <p:spPr bwMode="auto">
            <a:xfrm>
              <a:off x="5051232" y="4284492"/>
              <a:ext cx="3203575" cy="5724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② 测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灯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L</a:t>
              </a:r>
              <a:r>
                <a: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两端的电压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grpSp>
          <p:nvGrpSpPr>
            <p:cNvPr id="3" name="组合 2"/>
            <p:cNvGrpSpPr/>
            <p:nvPr/>
          </p:nvGrpSpPr>
          <p:grpSpPr>
            <a:xfrm>
              <a:off x="5104135" y="2197597"/>
              <a:ext cx="3086832" cy="2016224"/>
              <a:chOff x="5004048" y="2839941"/>
              <a:chExt cx="3086832" cy="1702293"/>
            </a:xfrm>
          </p:grpSpPr>
          <p:pic>
            <p:nvPicPr>
              <p:cNvPr id="33" name="Picture 7" descr="H:\2\人教教参资源\九\图\电压表.JPG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6162217" y="2839941"/>
                <a:ext cx="832473" cy="58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7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8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000766" y="3464643"/>
                <a:ext cx="715805" cy="29692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8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9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383218" y="3468813"/>
                <a:ext cx="696360" cy="2894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9" name="Picture 3" descr="H:\2\人教教参资源\九\图\铡刀开关.JPG"/>
              <p:cNvPicPr>
                <a:picLocks noChangeAspect="1" noChangeArrowheads="1"/>
              </p:cNvPicPr>
              <p:nvPr/>
            </p:nvPicPr>
            <p:blipFill>
              <a:blip r:embed="rId10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000766" y="4232802"/>
                <a:ext cx="816674" cy="3094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40" name="Picture 10" descr="H:\2\人教教参资源\九\图\电池组.JPG"/>
              <p:cNvPicPr>
                <a:picLocks noChangeAspect="1" noChangeArrowheads="1"/>
              </p:cNvPicPr>
              <p:nvPr/>
            </p:nvPicPr>
            <p:blipFill>
              <a:blip r:embed="rId11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5086688" y="4277841"/>
                <a:ext cx="1129003" cy="26439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1" name="任意多边形 375"/>
              <p:cNvSpPr/>
              <p:nvPr/>
            </p:nvSpPr>
            <p:spPr bwMode="auto">
              <a:xfrm>
                <a:off x="6129405" y="4450489"/>
                <a:ext cx="1099836" cy="86741"/>
              </a:xfrm>
              <a:custGeom>
                <a:gdLst>
                  <a:gd name="T0" fmla="*/ 0 w 1296"/>
                  <a:gd name="T1" fmla="*/ 6 h 172"/>
                  <a:gd name="T2" fmla="*/ 79 w 1296"/>
                  <a:gd name="T3" fmla="*/ 79 h 172"/>
                  <a:gd name="T4" fmla="*/ 430 w 1296"/>
                  <a:gd name="T5" fmla="*/ 165 h 172"/>
                  <a:gd name="T6" fmla="*/ 770 w 1296"/>
                  <a:gd name="T7" fmla="*/ 119 h 172"/>
                  <a:gd name="T8" fmla="*/ 1006 w 1296"/>
                  <a:gd name="T9" fmla="*/ 19 h 172"/>
                  <a:gd name="T10" fmla="*/ 1251 w 1296"/>
                  <a:gd name="T11" fmla="*/ 6 h 172"/>
                  <a:gd name="T12" fmla="*/ 1277 w 1296"/>
                  <a:gd name="T13" fmla="*/ 19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96" h="172">
                    <a:moveTo>
                      <a:pt x="0" y="6"/>
                    </a:moveTo>
                    <a:cubicBezTo>
                      <a:pt x="13" y="18"/>
                      <a:pt x="7" y="53"/>
                      <a:pt x="79" y="79"/>
                    </a:cubicBezTo>
                    <a:cubicBezTo>
                      <a:pt x="151" y="105"/>
                      <a:pt x="315" y="158"/>
                      <a:pt x="430" y="165"/>
                    </a:cubicBezTo>
                    <a:cubicBezTo>
                      <a:pt x="545" y="172"/>
                      <a:pt x="674" y="143"/>
                      <a:pt x="770" y="119"/>
                    </a:cubicBezTo>
                    <a:cubicBezTo>
                      <a:pt x="866" y="95"/>
                      <a:pt x="926" y="38"/>
                      <a:pt x="1006" y="19"/>
                    </a:cubicBezTo>
                    <a:cubicBezTo>
                      <a:pt x="1086" y="0"/>
                      <a:pt x="1206" y="6"/>
                      <a:pt x="1251" y="6"/>
                    </a:cubicBezTo>
                    <a:cubicBezTo>
                      <a:pt x="1296" y="6"/>
                      <a:pt x="1272" y="16"/>
                      <a:pt x="1277" y="19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2" name="任意多边形 376"/>
              <p:cNvSpPr/>
              <p:nvPr/>
            </p:nvSpPr>
            <p:spPr bwMode="auto">
              <a:xfrm>
                <a:off x="7573167" y="3671487"/>
                <a:ext cx="517713" cy="814032"/>
              </a:xfrm>
              <a:custGeom>
                <a:gdLst>
                  <a:gd name="T0" fmla="*/ 106 w 609"/>
                  <a:gd name="T1" fmla="*/ 1563 h 1612"/>
                  <a:gd name="T2" fmla="*/ 205 w 609"/>
                  <a:gd name="T3" fmla="*/ 1563 h 1612"/>
                  <a:gd name="T4" fmla="*/ 443 w 609"/>
                  <a:gd name="T5" fmla="*/ 1270 h 1612"/>
                  <a:gd name="T6" fmla="*/ 549 w 609"/>
                  <a:gd name="T7" fmla="*/ 760 h 1612"/>
                  <a:gd name="T8" fmla="*/ 86 w 609"/>
                  <a:gd name="T9" fmla="*/ 166 h 1612"/>
                  <a:gd name="T10" fmla="*/ 33 w 609"/>
                  <a:gd name="T11" fmla="*/ 0 h 16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09" h="1611">
                    <a:moveTo>
                      <a:pt x="106" y="1563"/>
                    </a:moveTo>
                    <a:cubicBezTo>
                      <a:pt x="122" y="1563"/>
                      <a:pt x="149" y="1612"/>
                      <a:pt x="205" y="1563"/>
                    </a:cubicBezTo>
                    <a:cubicBezTo>
                      <a:pt x="261" y="1514"/>
                      <a:pt x="386" y="1404"/>
                      <a:pt x="443" y="1270"/>
                    </a:cubicBezTo>
                    <a:cubicBezTo>
                      <a:pt x="500" y="1136"/>
                      <a:pt x="609" y="944"/>
                      <a:pt x="549" y="760"/>
                    </a:cubicBezTo>
                    <a:cubicBezTo>
                      <a:pt x="489" y="576"/>
                      <a:pt x="172" y="293"/>
                      <a:pt x="86" y="166"/>
                    </a:cubicBezTo>
                    <a:cubicBezTo>
                      <a:pt x="0" y="39"/>
                      <a:pt x="44" y="35"/>
                      <a:pt x="33" y="0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3" name="任意多边形 377"/>
              <p:cNvSpPr/>
              <p:nvPr/>
            </p:nvSpPr>
            <p:spPr bwMode="auto">
              <a:xfrm>
                <a:off x="5955619" y="3637291"/>
                <a:ext cx="1194628" cy="76732"/>
              </a:xfrm>
              <a:custGeom>
                <a:gdLst>
                  <a:gd name="T0" fmla="*/ 1407 w 1407"/>
                  <a:gd name="T1" fmla="*/ 41 h 152"/>
                  <a:gd name="T2" fmla="*/ 1140 w 1407"/>
                  <a:gd name="T3" fmla="*/ 18 h 152"/>
                  <a:gd name="T4" fmla="*/ 736 w 1407"/>
                  <a:gd name="T5" fmla="*/ 150 h 152"/>
                  <a:gd name="T6" fmla="*/ 233 w 1407"/>
                  <a:gd name="T7" fmla="*/ 31 h 152"/>
                  <a:gd name="T8" fmla="*/ 0 w 1407"/>
                  <a:gd name="T9" fmla="*/ 2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07" h="152">
                    <a:moveTo>
                      <a:pt x="1407" y="41"/>
                    </a:moveTo>
                    <a:cubicBezTo>
                      <a:pt x="1363" y="37"/>
                      <a:pt x="1252" y="0"/>
                      <a:pt x="1140" y="18"/>
                    </a:cubicBezTo>
                    <a:cubicBezTo>
                      <a:pt x="1028" y="36"/>
                      <a:pt x="887" y="148"/>
                      <a:pt x="736" y="150"/>
                    </a:cubicBezTo>
                    <a:cubicBezTo>
                      <a:pt x="585" y="152"/>
                      <a:pt x="356" y="51"/>
                      <a:pt x="233" y="31"/>
                    </a:cubicBezTo>
                    <a:cubicBezTo>
                      <a:pt x="110" y="11"/>
                      <a:pt x="49" y="28"/>
                      <a:pt x="0" y="27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4" name="任意多边形 378"/>
              <p:cNvSpPr/>
              <p:nvPr/>
            </p:nvSpPr>
            <p:spPr bwMode="auto">
              <a:xfrm>
                <a:off x="5004048" y="3648134"/>
                <a:ext cx="527435" cy="793180"/>
              </a:xfrm>
              <a:custGeom>
                <a:gdLst>
                  <a:gd name="T0" fmla="*/ 621 w 621"/>
                  <a:gd name="T1" fmla="*/ 22 h 1571"/>
                  <a:gd name="T2" fmla="*/ 416 w 621"/>
                  <a:gd name="T3" fmla="*/ 75 h 1571"/>
                  <a:gd name="T4" fmla="*/ 62 w 621"/>
                  <a:gd name="T5" fmla="*/ 472 h 1571"/>
                  <a:gd name="T6" fmla="*/ 43 w 621"/>
                  <a:gd name="T7" fmla="*/ 981 h 1571"/>
                  <a:gd name="T8" fmla="*/ 197 w 621"/>
                  <a:gd name="T9" fmla="*/ 1505 h 1571"/>
                  <a:gd name="T10" fmla="*/ 124 w 621"/>
                  <a:gd name="T11" fmla="*/ 1300 h 1571"/>
                  <a:gd name="T12" fmla="*/ 217 w 621"/>
                  <a:gd name="T13" fmla="*/ 1571 h 15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1" h="1571">
                    <a:moveTo>
                      <a:pt x="621" y="22"/>
                    </a:moveTo>
                    <a:cubicBezTo>
                      <a:pt x="587" y="31"/>
                      <a:pt x="509" y="0"/>
                      <a:pt x="416" y="75"/>
                    </a:cubicBezTo>
                    <a:cubicBezTo>
                      <a:pt x="323" y="150"/>
                      <a:pt x="124" y="321"/>
                      <a:pt x="62" y="472"/>
                    </a:cubicBezTo>
                    <a:cubicBezTo>
                      <a:pt x="0" y="623"/>
                      <a:pt x="20" y="809"/>
                      <a:pt x="43" y="981"/>
                    </a:cubicBezTo>
                    <a:cubicBezTo>
                      <a:pt x="66" y="1153"/>
                      <a:pt x="184" y="1452"/>
                      <a:pt x="197" y="1505"/>
                    </a:cubicBezTo>
                    <a:cubicBezTo>
                      <a:pt x="210" y="1558"/>
                      <a:pt x="121" y="1289"/>
                      <a:pt x="124" y="1300"/>
                    </a:cubicBezTo>
                    <a:cubicBezTo>
                      <a:pt x="127" y="1311"/>
                      <a:pt x="198" y="1515"/>
                      <a:pt x="217" y="1571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5" name="Rectangle 248"/>
              <p:cNvSpPr>
                <a:spLocks noChangeArrowheads="1"/>
              </p:cNvSpPr>
              <p:nvPr/>
            </p:nvSpPr>
            <p:spPr bwMode="auto">
              <a:xfrm>
                <a:off x="5638428" y="3653972"/>
                <a:ext cx="332989" cy="2268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4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4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r>
                  <a:rPr lang="zh-CN" altLang="en-US" sz="4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4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6" name="Rectangle 248"/>
              <p:cNvSpPr>
                <a:spLocks noChangeArrowheads="1"/>
              </p:cNvSpPr>
              <p:nvPr/>
            </p:nvSpPr>
            <p:spPr bwMode="auto">
              <a:xfrm>
                <a:off x="7324033" y="3591418"/>
                <a:ext cx="353649" cy="2894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4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4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r>
                  <a:rPr lang="zh-CN" altLang="en-US" sz="44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4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35" name="任意多边形 384"/>
              <p:cNvSpPr/>
              <p:nvPr/>
            </p:nvSpPr>
            <p:spPr bwMode="auto">
              <a:xfrm>
                <a:off x="6385830" y="3277816"/>
                <a:ext cx="763201" cy="386998"/>
              </a:xfrm>
              <a:custGeom>
                <a:gdLst>
                  <a:gd name="T0" fmla="*/ 19 w 628"/>
                  <a:gd name="T1" fmla="*/ 0 h 464"/>
                  <a:gd name="T2" fmla="*/ 39 w 628"/>
                  <a:gd name="T3" fmla="*/ 186 h 464"/>
                  <a:gd name="T4" fmla="*/ 251 w 628"/>
                  <a:gd name="T5" fmla="*/ 325 h 464"/>
                  <a:gd name="T6" fmla="*/ 456 w 628"/>
                  <a:gd name="T7" fmla="*/ 404 h 464"/>
                  <a:gd name="T8" fmla="*/ 628 w 628"/>
                  <a:gd name="T9" fmla="*/ 464 h 4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8" h="462">
                    <a:moveTo>
                      <a:pt x="19" y="0"/>
                    </a:moveTo>
                    <a:cubicBezTo>
                      <a:pt x="22" y="31"/>
                      <a:pt x="0" y="132"/>
                      <a:pt x="39" y="186"/>
                    </a:cubicBezTo>
                    <a:cubicBezTo>
                      <a:pt x="78" y="240"/>
                      <a:pt x="182" y="289"/>
                      <a:pt x="251" y="325"/>
                    </a:cubicBezTo>
                    <a:cubicBezTo>
                      <a:pt x="320" y="361"/>
                      <a:pt x="393" y="381"/>
                      <a:pt x="456" y="404"/>
                    </a:cubicBezTo>
                    <a:cubicBezTo>
                      <a:pt x="519" y="427"/>
                      <a:pt x="592" y="451"/>
                      <a:pt x="628" y="464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36" name="任意多边形 385"/>
              <p:cNvSpPr/>
              <p:nvPr/>
            </p:nvSpPr>
            <p:spPr bwMode="auto">
              <a:xfrm>
                <a:off x="6562047" y="3259468"/>
                <a:ext cx="1306434" cy="406181"/>
              </a:xfrm>
              <a:custGeom>
                <a:gdLst>
                  <a:gd name="T0" fmla="*/ 0 w 1075"/>
                  <a:gd name="T1" fmla="*/ 2 h 487"/>
                  <a:gd name="T2" fmla="*/ 252 w 1075"/>
                  <a:gd name="T3" fmla="*/ 128 h 487"/>
                  <a:gd name="T4" fmla="*/ 838 w 1075"/>
                  <a:gd name="T5" fmla="*/ 17 h 487"/>
                  <a:gd name="T6" fmla="*/ 1050 w 1075"/>
                  <a:gd name="T7" fmla="*/ 229 h 487"/>
                  <a:gd name="T8" fmla="*/ 991 w 1075"/>
                  <a:gd name="T9" fmla="*/ 441 h 487"/>
                  <a:gd name="T10" fmla="*/ 845 w 1075"/>
                  <a:gd name="T11" fmla="*/ 487 h 4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75" h="487">
                    <a:moveTo>
                      <a:pt x="0" y="2"/>
                    </a:moveTo>
                    <a:cubicBezTo>
                      <a:pt x="40" y="24"/>
                      <a:pt x="112" y="125"/>
                      <a:pt x="252" y="128"/>
                    </a:cubicBezTo>
                    <a:cubicBezTo>
                      <a:pt x="392" y="131"/>
                      <a:pt x="705" y="0"/>
                      <a:pt x="838" y="17"/>
                    </a:cubicBezTo>
                    <a:cubicBezTo>
                      <a:pt x="971" y="34"/>
                      <a:pt x="1025" y="158"/>
                      <a:pt x="1050" y="229"/>
                    </a:cubicBezTo>
                    <a:cubicBezTo>
                      <a:pt x="1075" y="300"/>
                      <a:pt x="1025" y="398"/>
                      <a:pt x="991" y="441"/>
                    </a:cubicBezTo>
                    <a:cubicBezTo>
                      <a:pt x="957" y="484"/>
                      <a:pt x="875" y="478"/>
                      <a:pt x="845" y="487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</p:grpSp>
      <p:sp>
        <p:nvSpPr>
          <p:cNvPr id="7" name="标题 6"/>
          <p:cNvSpPr>
            <a:spLocks noGrp="1"/>
          </p:cNvSpPr>
          <p:nvPr>
            <p:ph type="title"/>
          </p:nvPr>
        </p:nvSpPr>
        <p:spPr>
          <a:xfrm>
            <a:off x="467519" y="180341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395647" y="1653202"/>
            <a:ext cx="3240360" cy="461665"/>
            <a:chOff x="899592" y="4591574"/>
            <a:chExt cx="3240360" cy="461665"/>
          </a:xfrm>
        </p:grpSpPr>
        <p:sp>
          <p:nvSpPr>
            <p:cNvPr id="57" name="矩形 56"/>
            <p:cNvSpPr/>
            <p:nvPr/>
          </p:nvSpPr>
          <p:spPr>
            <a:xfrm>
              <a:off x="1475656" y="460405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8" name="椭圆 57"/>
            <p:cNvSpPr/>
            <p:nvPr/>
          </p:nvSpPr>
          <p:spPr>
            <a:xfrm>
              <a:off x="899592" y="460638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5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9" name="矩形 58"/>
            <p:cNvSpPr/>
            <p:nvPr/>
          </p:nvSpPr>
          <p:spPr>
            <a:xfrm>
              <a:off x="1515955" y="459157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进行实验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611671" y="2283718"/>
            <a:ext cx="4427538" cy="2651171"/>
            <a:chOff x="611671" y="2283718"/>
            <a:chExt cx="4427538" cy="2651171"/>
          </a:xfrm>
        </p:grpSpPr>
        <p:sp>
          <p:nvSpPr>
            <p:cNvPr id="48" name="Text Box 19"/>
            <p:cNvSpPr txBox="1">
              <a:spLocks noChangeArrowheads="1"/>
            </p:cNvSpPr>
            <p:nvPr/>
          </p:nvSpPr>
          <p:spPr bwMode="auto">
            <a:xfrm>
              <a:off x="611671" y="4362425"/>
              <a:ext cx="4427538" cy="5724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③ 测量串联电路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两端电压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1097153" y="2283718"/>
              <a:ext cx="2880321" cy="1904146"/>
              <a:chOff x="827584" y="2395796"/>
              <a:chExt cx="3279279" cy="2212563"/>
            </a:xfrm>
          </p:grpSpPr>
          <p:pic>
            <p:nvPicPr>
              <p:cNvPr id="50" name="Picture 7" descr="H:\2\人教教参资源\九\图\电压表.JPG"/>
              <p:cNvPicPr>
                <a:picLocks noChangeAspect="1" noChangeArrowheads="1"/>
              </p:cNvPicPr>
              <p:nvPr/>
            </p:nvPicPr>
            <p:blipFill>
              <a:blip r:embed="rId2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086362" y="2395796"/>
                <a:ext cx="884373" cy="7566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4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3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948787" y="3207755"/>
                <a:ext cx="760431" cy="3859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5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230393" y="3213175"/>
                <a:ext cx="739774" cy="3761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6" name="Picture 3" descr="H:\2\人教教参资源\九\图\铡刀开关.JPG"/>
              <p:cNvPicPr>
                <a:picLocks noChangeAspect="1" noChangeArrowheads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2948787" y="4206173"/>
                <a:ext cx="867589" cy="4021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57" name="Picture 10" descr="H:\2\人教教参资源\九\图\电池组.JPG"/>
              <p:cNvPicPr>
                <a:picLocks noChangeAspect="1" noChangeArrowheads="1"/>
              </p:cNvPicPr>
              <p:nvPr/>
            </p:nvPicPr>
            <p:blipFill>
              <a:blip r:embed="rId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915376" y="4206173"/>
                <a:ext cx="1199390" cy="4021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8" name="任意多边形 375"/>
              <p:cNvSpPr/>
              <p:nvPr/>
            </p:nvSpPr>
            <p:spPr bwMode="auto">
              <a:xfrm>
                <a:off x="2023101" y="4489113"/>
                <a:ext cx="1168405" cy="112742"/>
              </a:xfrm>
              <a:custGeom>
                <a:gdLst>
                  <a:gd name="T0" fmla="*/ 0 w 1296"/>
                  <a:gd name="T1" fmla="*/ 6 h 172"/>
                  <a:gd name="T2" fmla="*/ 79 w 1296"/>
                  <a:gd name="T3" fmla="*/ 79 h 172"/>
                  <a:gd name="T4" fmla="*/ 430 w 1296"/>
                  <a:gd name="T5" fmla="*/ 165 h 172"/>
                  <a:gd name="T6" fmla="*/ 770 w 1296"/>
                  <a:gd name="T7" fmla="*/ 119 h 172"/>
                  <a:gd name="T8" fmla="*/ 1006 w 1296"/>
                  <a:gd name="T9" fmla="*/ 19 h 172"/>
                  <a:gd name="T10" fmla="*/ 1251 w 1296"/>
                  <a:gd name="T11" fmla="*/ 6 h 172"/>
                  <a:gd name="T12" fmla="*/ 1277 w 1296"/>
                  <a:gd name="T13" fmla="*/ 19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96" h="172">
                    <a:moveTo>
                      <a:pt x="0" y="6"/>
                    </a:moveTo>
                    <a:cubicBezTo>
                      <a:pt x="13" y="18"/>
                      <a:pt x="7" y="53"/>
                      <a:pt x="79" y="79"/>
                    </a:cubicBezTo>
                    <a:cubicBezTo>
                      <a:pt x="151" y="105"/>
                      <a:pt x="315" y="158"/>
                      <a:pt x="430" y="165"/>
                    </a:cubicBezTo>
                    <a:cubicBezTo>
                      <a:pt x="545" y="172"/>
                      <a:pt x="674" y="143"/>
                      <a:pt x="770" y="119"/>
                    </a:cubicBezTo>
                    <a:cubicBezTo>
                      <a:pt x="866" y="95"/>
                      <a:pt x="926" y="38"/>
                      <a:pt x="1006" y="19"/>
                    </a:cubicBezTo>
                    <a:cubicBezTo>
                      <a:pt x="1086" y="0"/>
                      <a:pt x="1206" y="6"/>
                      <a:pt x="1251" y="6"/>
                    </a:cubicBezTo>
                    <a:cubicBezTo>
                      <a:pt x="1296" y="6"/>
                      <a:pt x="1272" y="16"/>
                      <a:pt x="1277" y="19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59" name="任意多边形 376"/>
              <p:cNvSpPr/>
              <p:nvPr/>
            </p:nvSpPr>
            <p:spPr bwMode="auto">
              <a:xfrm>
                <a:off x="3556874" y="3476602"/>
                <a:ext cx="549989" cy="1058041"/>
              </a:xfrm>
              <a:custGeom>
                <a:gdLst>
                  <a:gd name="T0" fmla="*/ 106 w 609"/>
                  <a:gd name="T1" fmla="*/ 1563 h 1612"/>
                  <a:gd name="T2" fmla="*/ 205 w 609"/>
                  <a:gd name="T3" fmla="*/ 1563 h 1612"/>
                  <a:gd name="T4" fmla="*/ 443 w 609"/>
                  <a:gd name="T5" fmla="*/ 1270 h 1612"/>
                  <a:gd name="T6" fmla="*/ 549 w 609"/>
                  <a:gd name="T7" fmla="*/ 760 h 1612"/>
                  <a:gd name="T8" fmla="*/ 86 w 609"/>
                  <a:gd name="T9" fmla="*/ 166 h 1612"/>
                  <a:gd name="T10" fmla="*/ 33 w 609"/>
                  <a:gd name="T11" fmla="*/ 0 h 16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09" h="1611">
                    <a:moveTo>
                      <a:pt x="106" y="1563"/>
                    </a:moveTo>
                    <a:cubicBezTo>
                      <a:pt x="122" y="1563"/>
                      <a:pt x="149" y="1612"/>
                      <a:pt x="205" y="1563"/>
                    </a:cubicBezTo>
                    <a:cubicBezTo>
                      <a:pt x="261" y="1514"/>
                      <a:pt x="386" y="1404"/>
                      <a:pt x="443" y="1270"/>
                    </a:cubicBezTo>
                    <a:cubicBezTo>
                      <a:pt x="500" y="1136"/>
                      <a:pt x="609" y="944"/>
                      <a:pt x="549" y="760"/>
                    </a:cubicBezTo>
                    <a:cubicBezTo>
                      <a:pt x="489" y="576"/>
                      <a:pt x="172" y="293"/>
                      <a:pt x="86" y="166"/>
                    </a:cubicBezTo>
                    <a:cubicBezTo>
                      <a:pt x="0" y="39"/>
                      <a:pt x="44" y="35"/>
                      <a:pt x="33" y="0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0" name="任意多边形 377"/>
              <p:cNvSpPr/>
              <p:nvPr/>
            </p:nvSpPr>
            <p:spPr bwMode="auto">
              <a:xfrm>
                <a:off x="1838480" y="3432155"/>
                <a:ext cx="1269107" cy="99733"/>
              </a:xfrm>
              <a:custGeom>
                <a:gdLst>
                  <a:gd name="T0" fmla="*/ 1407 w 1407"/>
                  <a:gd name="T1" fmla="*/ 41 h 152"/>
                  <a:gd name="T2" fmla="*/ 1140 w 1407"/>
                  <a:gd name="T3" fmla="*/ 18 h 152"/>
                  <a:gd name="T4" fmla="*/ 736 w 1407"/>
                  <a:gd name="T5" fmla="*/ 150 h 152"/>
                  <a:gd name="T6" fmla="*/ 233 w 1407"/>
                  <a:gd name="T7" fmla="*/ 31 h 152"/>
                  <a:gd name="T8" fmla="*/ 0 w 1407"/>
                  <a:gd name="T9" fmla="*/ 2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07" h="152">
                    <a:moveTo>
                      <a:pt x="1407" y="41"/>
                    </a:moveTo>
                    <a:cubicBezTo>
                      <a:pt x="1363" y="37"/>
                      <a:pt x="1252" y="0"/>
                      <a:pt x="1140" y="18"/>
                    </a:cubicBezTo>
                    <a:cubicBezTo>
                      <a:pt x="1028" y="36"/>
                      <a:pt x="887" y="148"/>
                      <a:pt x="736" y="150"/>
                    </a:cubicBezTo>
                    <a:cubicBezTo>
                      <a:pt x="585" y="152"/>
                      <a:pt x="356" y="51"/>
                      <a:pt x="233" y="31"/>
                    </a:cubicBezTo>
                    <a:cubicBezTo>
                      <a:pt x="110" y="11"/>
                      <a:pt x="49" y="28"/>
                      <a:pt x="0" y="27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1" name="任意多边形 378"/>
              <p:cNvSpPr/>
              <p:nvPr/>
            </p:nvSpPr>
            <p:spPr bwMode="auto">
              <a:xfrm>
                <a:off x="827584" y="3446248"/>
                <a:ext cx="560318" cy="1030940"/>
              </a:xfrm>
              <a:custGeom>
                <a:gdLst>
                  <a:gd name="T0" fmla="*/ 621 w 621"/>
                  <a:gd name="T1" fmla="*/ 22 h 1571"/>
                  <a:gd name="T2" fmla="*/ 416 w 621"/>
                  <a:gd name="T3" fmla="*/ 75 h 1571"/>
                  <a:gd name="T4" fmla="*/ 62 w 621"/>
                  <a:gd name="T5" fmla="*/ 472 h 1571"/>
                  <a:gd name="T6" fmla="*/ 43 w 621"/>
                  <a:gd name="T7" fmla="*/ 981 h 1571"/>
                  <a:gd name="T8" fmla="*/ 197 w 621"/>
                  <a:gd name="T9" fmla="*/ 1505 h 1571"/>
                  <a:gd name="T10" fmla="*/ 124 w 621"/>
                  <a:gd name="T11" fmla="*/ 1300 h 1571"/>
                  <a:gd name="T12" fmla="*/ 217 w 621"/>
                  <a:gd name="T13" fmla="*/ 1571 h 15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1" h="1571">
                    <a:moveTo>
                      <a:pt x="621" y="22"/>
                    </a:moveTo>
                    <a:cubicBezTo>
                      <a:pt x="587" y="31"/>
                      <a:pt x="509" y="0"/>
                      <a:pt x="416" y="75"/>
                    </a:cubicBezTo>
                    <a:cubicBezTo>
                      <a:pt x="323" y="150"/>
                      <a:pt x="124" y="321"/>
                      <a:pt x="62" y="472"/>
                    </a:cubicBezTo>
                    <a:cubicBezTo>
                      <a:pt x="0" y="623"/>
                      <a:pt x="20" y="809"/>
                      <a:pt x="43" y="981"/>
                    </a:cubicBezTo>
                    <a:cubicBezTo>
                      <a:pt x="66" y="1153"/>
                      <a:pt x="184" y="1452"/>
                      <a:pt x="197" y="1505"/>
                    </a:cubicBezTo>
                    <a:cubicBezTo>
                      <a:pt x="210" y="1558"/>
                      <a:pt x="121" y="1289"/>
                      <a:pt x="124" y="1300"/>
                    </a:cubicBezTo>
                    <a:cubicBezTo>
                      <a:pt x="127" y="1311"/>
                      <a:pt x="198" y="1515"/>
                      <a:pt x="217" y="1571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2" name="Rectangle 248"/>
              <p:cNvSpPr>
                <a:spLocks noChangeArrowheads="1"/>
              </p:cNvSpPr>
              <p:nvPr/>
            </p:nvSpPr>
            <p:spPr bwMode="auto">
              <a:xfrm>
                <a:off x="1501515" y="3453836"/>
                <a:ext cx="353749" cy="2948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0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0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r>
                  <a:rPr lang="zh-CN" altLang="en-US" sz="20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20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3" name="Rectangle 248"/>
              <p:cNvSpPr>
                <a:spLocks noChangeArrowheads="1"/>
              </p:cNvSpPr>
              <p:nvPr/>
            </p:nvSpPr>
            <p:spPr bwMode="auto">
              <a:xfrm>
                <a:off x="3292207" y="3372532"/>
                <a:ext cx="375697" cy="37616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0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0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r>
                  <a:rPr lang="zh-CN" altLang="en-US" sz="20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20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52" name="任意多边形 382"/>
              <p:cNvSpPr/>
              <p:nvPr/>
            </p:nvSpPr>
            <p:spPr bwMode="auto">
              <a:xfrm>
                <a:off x="1203281" y="2938908"/>
                <a:ext cx="1151621" cy="537693"/>
              </a:xfrm>
              <a:custGeom>
                <a:gdLst>
                  <a:gd name="T0" fmla="*/ 892 w 892"/>
                  <a:gd name="T1" fmla="*/ 34 h 496"/>
                  <a:gd name="T2" fmla="*/ 387 w 892"/>
                  <a:gd name="T3" fmla="*/ 52 h 496"/>
                  <a:gd name="T4" fmla="*/ 43 w 892"/>
                  <a:gd name="T5" fmla="*/ 344 h 496"/>
                  <a:gd name="T6" fmla="*/ 129 w 892"/>
                  <a:gd name="T7" fmla="*/ 496 h 4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92" h="496">
                    <a:moveTo>
                      <a:pt x="892" y="34"/>
                    </a:moveTo>
                    <a:cubicBezTo>
                      <a:pt x="808" y="37"/>
                      <a:pt x="528" y="0"/>
                      <a:pt x="387" y="52"/>
                    </a:cubicBezTo>
                    <a:cubicBezTo>
                      <a:pt x="246" y="104"/>
                      <a:pt x="86" y="270"/>
                      <a:pt x="43" y="344"/>
                    </a:cubicBezTo>
                    <a:cubicBezTo>
                      <a:pt x="0" y="418"/>
                      <a:pt x="111" y="464"/>
                      <a:pt x="129" y="496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53" name="任意多边形 386"/>
              <p:cNvSpPr/>
              <p:nvPr/>
            </p:nvSpPr>
            <p:spPr bwMode="auto">
              <a:xfrm>
                <a:off x="2700904" y="2961674"/>
                <a:ext cx="1106434" cy="557206"/>
              </a:xfrm>
              <a:custGeom>
                <a:gdLst>
                  <a:gd name="T0" fmla="*/ 0 w 857"/>
                  <a:gd name="T1" fmla="*/ 0 h 514"/>
                  <a:gd name="T2" fmla="*/ 114 w 857"/>
                  <a:gd name="T3" fmla="*/ 64 h 514"/>
                  <a:gd name="T4" fmla="*/ 406 w 857"/>
                  <a:gd name="T5" fmla="*/ 124 h 514"/>
                  <a:gd name="T6" fmla="*/ 671 w 857"/>
                  <a:gd name="T7" fmla="*/ 151 h 514"/>
                  <a:gd name="T8" fmla="*/ 836 w 857"/>
                  <a:gd name="T9" fmla="*/ 296 h 514"/>
                  <a:gd name="T10" fmla="*/ 796 w 857"/>
                  <a:gd name="T11" fmla="*/ 482 h 514"/>
                  <a:gd name="T12" fmla="*/ 684 w 857"/>
                  <a:gd name="T13" fmla="*/ 488 h 5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57" h="514">
                    <a:moveTo>
                      <a:pt x="0" y="0"/>
                    </a:moveTo>
                    <a:cubicBezTo>
                      <a:pt x="19" y="11"/>
                      <a:pt x="46" y="43"/>
                      <a:pt x="114" y="64"/>
                    </a:cubicBezTo>
                    <a:cubicBezTo>
                      <a:pt x="182" y="85"/>
                      <a:pt x="313" y="110"/>
                      <a:pt x="406" y="124"/>
                    </a:cubicBezTo>
                    <a:cubicBezTo>
                      <a:pt x="499" y="138"/>
                      <a:pt x="599" y="122"/>
                      <a:pt x="671" y="151"/>
                    </a:cubicBezTo>
                    <a:cubicBezTo>
                      <a:pt x="743" y="180"/>
                      <a:pt x="815" y="241"/>
                      <a:pt x="836" y="296"/>
                    </a:cubicBezTo>
                    <a:cubicBezTo>
                      <a:pt x="857" y="351"/>
                      <a:pt x="821" y="450"/>
                      <a:pt x="796" y="482"/>
                    </a:cubicBezTo>
                    <a:cubicBezTo>
                      <a:pt x="771" y="514"/>
                      <a:pt x="707" y="487"/>
                      <a:pt x="684" y="488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9" name="组合 8"/>
          <p:cNvGrpSpPr/>
          <p:nvPr/>
        </p:nvGrpSpPr>
        <p:grpSpPr>
          <a:xfrm>
            <a:off x="5148064" y="2365251"/>
            <a:ext cx="3276600" cy="2569638"/>
            <a:chOff x="5148064" y="2365251"/>
            <a:chExt cx="3276600" cy="2569638"/>
          </a:xfrm>
        </p:grpSpPr>
        <p:sp>
          <p:nvSpPr>
            <p:cNvPr id="47" name="Text Box 18"/>
            <p:cNvSpPr txBox="1">
              <a:spLocks noChangeArrowheads="1"/>
            </p:cNvSpPr>
            <p:nvPr/>
          </p:nvSpPr>
          <p:spPr bwMode="auto">
            <a:xfrm>
              <a:off x="5148064" y="4362425"/>
              <a:ext cx="3276600" cy="5724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④ 测量电源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两端电压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5220073" y="2365251"/>
              <a:ext cx="2880319" cy="1904146"/>
              <a:chOff x="4932040" y="2580511"/>
              <a:chExt cx="3384271" cy="2180036"/>
            </a:xfrm>
          </p:grpSpPr>
          <p:pic>
            <p:nvPicPr>
              <p:cNvPr id="65" name="Picture 7" descr="H:\2\人教教参资源\九\图\电压表.JPG"/>
              <p:cNvPicPr>
                <a:picLocks noChangeAspect="1" noChangeArrowheads="1"/>
              </p:cNvPicPr>
              <p:nvPr/>
            </p:nvPicPr>
            <p:blipFill>
              <a:blip r:embed="rId7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563975" y="3929491"/>
                <a:ext cx="955576" cy="83105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69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8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224026" y="2580511"/>
                <a:ext cx="821655" cy="423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0" name="Picture 5" descr="H:\2\人教教参资源\九\图\小灯泡.JPG"/>
              <p:cNvPicPr>
                <a:picLocks noChangeAspect="1" noChangeArrowheads="1"/>
              </p:cNvPicPr>
              <p:nvPr/>
            </p:nvPicPr>
            <p:blipFill>
              <a:blip r:embed="rId9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435635" y="2610277"/>
                <a:ext cx="799335" cy="4131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1" name="Picture 3" descr="H:\2\人教教参资源\九\图\铡刀开关.JPG"/>
              <p:cNvPicPr>
                <a:picLocks noChangeAspect="1" noChangeArrowheads="1"/>
              </p:cNvPicPr>
              <p:nvPr/>
            </p:nvPicPr>
            <p:blipFill>
              <a:blip r:embed="rId10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224026" y="3243689"/>
                <a:ext cx="937440" cy="4417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72" name="Picture 10" descr="H:\2\人教教参资源\九\图\电池组.JPG"/>
              <p:cNvPicPr>
                <a:picLocks noChangeAspect="1" noChangeArrowheads="1"/>
              </p:cNvPicPr>
              <p:nvPr/>
            </p:nvPicPr>
            <p:blipFill>
              <a:blip r:embed="rId11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5026900" y="3209161"/>
                <a:ext cx="1295955" cy="4762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73" name="任意多边形 375"/>
              <p:cNvSpPr/>
              <p:nvPr/>
            </p:nvSpPr>
            <p:spPr bwMode="auto">
              <a:xfrm>
                <a:off x="6223810" y="3554442"/>
                <a:ext cx="1262475" cy="123825"/>
              </a:xfrm>
              <a:custGeom>
                <a:gdLst>
                  <a:gd name="T0" fmla="*/ 0 w 1296"/>
                  <a:gd name="T1" fmla="*/ 6 h 172"/>
                  <a:gd name="T2" fmla="*/ 79 w 1296"/>
                  <a:gd name="T3" fmla="*/ 79 h 172"/>
                  <a:gd name="T4" fmla="*/ 430 w 1296"/>
                  <a:gd name="T5" fmla="*/ 165 h 172"/>
                  <a:gd name="T6" fmla="*/ 770 w 1296"/>
                  <a:gd name="T7" fmla="*/ 119 h 172"/>
                  <a:gd name="T8" fmla="*/ 1006 w 1296"/>
                  <a:gd name="T9" fmla="*/ 19 h 172"/>
                  <a:gd name="T10" fmla="*/ 1251 w 1296"/>
                  <a:gd name="T11" fmla="*/ 6 h 172"/>
                  <a:gd name="T12" fmla="*/ 1277 w 1296"/>
                  <a:gd name="T13" fmla="*/ 19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96" h="172">
                    <a:moveTo>
                      <a:pt x="0" y="6"/>
                    </a:moveTo>
                    <a:cubicBezTo>
                      <a:pt x="13" y="18"/>
                      <a:pt x="7" y="53"/>
                      <a:pt x="79" y="79"/>
                    </a:cubicBezTo>
                    <a:cubicBezTo>
                      <a:pt x="151" y="105"/>
                      <a:pt x="315" y="158"/>
                      <a:pt x="430" y="165"/>
                    </a:cubicBezTo>
                    <a:cubicBezTo>
                      <a:pt x="545" y="172"/>
                      <a:pt x="674" y="143"/>
                      <a:pt x="770" y="119"/>
                    </a:cubicBezTo>
                    <a:cubicBezTo>
                      <a:pt x="866" y="95"/>
                      <a:pt x="926" y="38"/>
                      <a:pt x="1006" y="19"/>
                    </a:cubicBezTo>
                    <a:cubicBezTo>
                      <a:pt x="1086" y="0"/>
                      <a:pt x="1206" y="6"/>
                      <a:pt x="1251" y="6"/>
                    </a:cubicBezTo>
                    <a:cubicBezTo>
                      <a:pt x="1296" y="6"/>
                      <a:pt x="1272" y="16"/>
                      <a:pt x="1277" y="19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4" name="任意多边形 376"/>
              <p:cNvSpPr/>
              <p:nvPr/>
            </p:nvSpPr>
            <p:spPr bwMode="auto">
              <a:xfrm>
                <a:off x="7897811" y="2774583"/>
                <a:ext cx="418500" cy="829866"/>
              </a:xfrm>
              <a:custGeom>
                <a:gdLst>
                  <a:gd name="T0" fmla="*/ 106 w 609"/>
                  <a:gd name="T1" fmla="*/ 1563 h 1612"/>
                  <a:gd name="T2" fmla="*/ 205 w 609"/>
                  <a:gd name="T3" fmla="*/ 1563 h 1612"/>
                  <a:gd name="T4" fmla="*/ 443 w 609"/>
                  <a:gd name="T5" fmla="*/ 1270 h 1612"/>
                  <a:gd name="T6" fmla="*/ 549 w 609"/>
                  <a:gd name="T7" fmla="*/ 760 h 1612"/>
                  <a:gd name="T8" fmla="*/ 86 w 609"/>
                  <a:gd name="T9" fmla="*/ 166 h 1612"/>
                  <a:gd name="T10" fmla="*/ 33 w 609"/>
                  <a:gd name="T11" fmla="*/ 0 h 16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09" h="1611">
                    <a:moveTo>
                      <a:pt x="106" y="1563"/>
                    </a:moveTo>
                    <a:cubicBezTo>
                      <a:pt x="122" y="1563"/>
                      <a:pt x="149" y="1612"/>
                      <a:pt x="205" y="1563"/>
                    </a:cubicBezTo>
                    <a:cubicBezTo>
                      <a:pt x="261" y="1514"/>
                      <a:pt x="386" y="1404"/>
                      <a:pt x="443" y="1270"/>
                    </a:cubicBezTo>
                    <a:cubicBezTo>
                      <a:pt x="500" y="1136"/>
                      <a:pt x="609" y="944"/>
                      <a:pt x="549" y="760"/>
                    </a:cubicBezTo>
                    <a:cubicBezTo>
                      <a:pt x="489" y="576"/>
                      <a:pt x="172" y="293"/>
                      <a:pt x="86" y="166"/>
                    </a:cubicBezTo>
                    <a:cubicBezTo>
                      <a:pt x="0" y="39"/>
                      <a:pt x="44" y="35"/>
                      <a:pt x="33" y="0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5" name="任意多边形 377"/>
              <p:cNvSpPr/>
              <p:nvPr/>
            </p:nvSpPr>
            <p:spPr bwMode="auto">
              <a:xfrm>
                <a:off x="6080125" y="2829352"/>
                <a:ext cx="1227600" cy="109538"/>
              </a:xfrm>
              <a:custGeom>
                <a:gdLst>
                  <a:gd name="T0" fmla="*/ 1407 w 1407"/>
                  <a:gd name="T1" fmla="*/ 41 h 152"/>
                  <a:gd name="T2" fmla="*/ 1140 w 1407"/>
                  <a:gd name="T3" fmla="*/ 18 h 152"/>
                  <a:gd name="T4" fmla="*/ 736 w 1407"/>
                  <a:gd name="T5" fmla="*/ 150 h 152"/>
                  <a:gd name="T6" fmla="*/ 233 w 1407"/>
                  <a:gd name="T7" fmla="*/ 31 h 152"/>
                  <a:gd name="T8" fmla="*/ 0 w 1407"/>
                  <a:gd name="T9" fmla="*/ 2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07" h="152">
                    <a:moveTo>
                      <a:pt x="1407" y="41"/>
                    </a:moveTo>
                    <a:cubicBezTo>
                      <a:pt x="1363" y="37"/>
                      <a:pt x="1252" y="0"/>
                      <a:pt x="1140" y="18"/>
                    </a:cubicBezTo>
                    <a:cubicBezTo>
                      <a:pt x="1028" y="36"/>
                      <a:pt x="887" y="148"/>
                      <a:pt x="736" y="150"/>
                    </a:cubicBezTo>
                    <a:cubicBezTo>
                      <a:pt x="585" y="152"/>
                      <a:pt x="356" y="51"/>
                      <a:pt x="233" y="31"/>
                    </a:cubicBezTo>
                    <a:cubicBezTo>
                      <a:pt x="110" y="11"/>
                      <a:pt x="49" y="28"/>
                      <a:pt x="0" y="27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6" name="任意多边形 378"/>
              <p:cNvSpPr/>
              <p:nvPr/>
            </p:nvSpPr>
            <p:spPr bwMode="auto">
              <a:xfrm>
                <a:off x="4932040" y="2860308"/>
                <a:ext cx="605430" cy="681038"/>
              </a:xfrm>
              <a:custGeom>
                <a:gdLst>
                  <a:gd name="T0" fmla="*/ 621 w 621"/>
                  <a:gd name="T1" fmla="*/ 22 h 1571"/>
                  <a:gd name="T2" fmla="*/ 416 w 621"/>
                  <a:gd name="T3" fmla="*/ 75 h 1571"/>
                  <a:gd name="T4" fmla="*/ 62 w 621"/>
                  <a:gd name="T5" fmla="*/ 472 h 1571"/>
                  <a:gd name="T6" fmla="*/ 43 w 621"/>
                  <a:gd name="T7" fmla="*/ 981 h 1571"/>
                  <a:gd name="T8" fmla="*/ 197 w 621"/>
                  <a:gd name="T9" fmla="*/ 1505 h 1571"/>
                  <a:gd name="T10" fmla="*/ 124 w 621"/>
                  <a:gd name="T11" fmla="*/ 1300 h 1571"/>
                  <a:gd name="T12" fmla="*/ 217 w 621"/>
                  <a:gd name="T13" fmla="*/ 1571 h 15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1" h="1571">
                    <a:moveTo>
                      <a:pt x="621" y="22"/>
                    </a:moveTo>
                    <a:cubicBezTo>
                      <a:pt x="587" y="31"/>
                      <a:pt x="509" y="0"/>
                      <a:pt x="416" y="75"/>
                    </a:cubicBezTo>
                    <a:cubicBezTo>
                      <a:pt x="323" y="150"/>
                      <a:pt x="124" y="321"/>
                      <a:pt x="62" y="472"/>
                    </a:cubicBezTo>
                    <a:cubicBezTo>
                      <a:pt x="0" y="623"/>
                      <a:pt x="20" y="809"/>
                      <a:pt x="43" y="981"/>
                    </a:cubicBezTo>
                    <a:cubicBezTo>
                      <a:pt x="66" y="1153"/>
                      <a:pt x="184" y="1452"/>
                      <a:pt x="197" y="1505"/>
                    </a:cubicBezTo>
                    <a:cubicBezTo>
                      <a:pt x="210" y="1558"/>
                      <a:pt x="121" y="1289"/>
                      <a:pt x="124" y="1300"/>
                    </a:cubicBezTo>
                    <a:cubicBezTo>
                      <a:pt x="127" y="1311"/>
                      <a:pt x="198" y="1515"/>
                      <a:pt x="217" y="1571"/>
                    </a:cubicBezTo>
                  </a:path>
                </a:pathLst>
              </a:custGeom>
              <a:noFill/>
              <a:ln w="28575" cap="flat" cmpd="sng">
                <a:solidFill>
                  <a:srgbClr val="7BA4AA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7" name="Rectangle 248"/>
              <p:cNvSpPr>
                <a:spLocks noChangeArrowheads="1"/>
              </p:cNvSpPr>
              <p:nvPr/>
            </p:nvSpPr>
            <p:spPr bwMode="auto">
              <a:xfrm>
                <a:off x="5660230" y="2961511"/>
                <a:ext cx="382230" cy="3238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0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0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r>
                  <a:rPr lang="zh-CN" altLang="en-US" sz="20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20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8" name="Rectangle 248"/>
              <p:cNvSpPr>
                <a:spLocks noChangeArrowheads="1"/>
              </p:cNvSpPr>
              <p:nvPr/>
            </p:nvSpPr>
            <p:spPr bwMode="auto">
              <a:xfrm>
                <a:off x="7554851" y="2800693"/>
                <a:ext cx="405945" cy="4131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30000"/>
                  </a:lnSpc>
                </a:pPr>
                <a:r>
                  <a:rPr lang="zh-CN" altLang="en-US" sz="20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zh-CN" altLang="en-US" sz="20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r>
                  <a:rPr lang="zh-CN" altLang="en-US" sz="2000" b="1" i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 </a:t>
                </a:r>
                <a:endParaRPr lang="zh-CN" altLang="en-US" sz="20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7" name="任意多边形 381"/>
              <p:cNvSpPr/>
              <p:nvPr/>
            </p:nvSpPr>
            <p:spPr bwMode="auto">
              <a:xfrm>
                <a:off x="5026901" y="3524678"/>
                <a:ext cx="838395" cy="1102519"/>
              </a:xfrm>
              <a:custGeom>
                <a:gdLst>
                  <a:gd name="T0" fmla="*/ 50 w 601"/>
                  <a:gd name="T1" fmla="*/ 0 h 926"/>
                  <a:gd name="T2" fmla="*/ 4 w 601"/>
                  <a:gd name="T3" fmla="*/ 244 h 926"/>
                  <a:gd name="T4" fmla="*/ 77 w 601"/>
                  <a:gd name="T5" fmla="*/ 621 h 926"/>
                  <a:gd name="T6" fmla="*/ 342 w 601"/>
                  <a:gd name="T7" fmla="*/ 886 h 926"/>
                  <a:gd name="T8" fmla="*/ 601 w 601"/>
                  <a:gd name="T9" fmla="*/ 860 h 9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1" h="924">
                    <a:moveTo>
                      <a:pt x="50" y="0"/>
                    </a:moveTo>
                    <a:cubicBezTo>
                      <a:pt x="42" y="41"/>
                      <a:pt x="0" y="141"/>
                      <a:pt x="4" y="244"/>
                    </a:cubicBezTo>
                    <a:cubicBezTo>
                      <a:pt x="8" y="347"/>
                      <a:pt x="21" y="514"/>
                      <a:pt x="77" y="621"/>
                    </a:cubicBezTo>
                    <a:cubicBezTo>
                      <a:pt x="133" y="728"/>
                      <a:pt x="255" y="846"/>
                      <a:pt x="342" y="886"/>
                    </a:cubicBezTo>
                    <a:cubicBezTo>
                      <a:pt x="429" y="926"/>
                      <a:pt x="547" y="865"/>
                      <a:pt x="601" y="860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8" name="任意多边形 380"/>
              <p:cNvSpPr/>
              <p:nvPr/>
            </p:nvSpPr>
            <p:spPr bwMode="auto">
              <a:xfrm>
                <a:off x="6197305" y="3578255"/>
                <a:ext cx="491040" cy="1033463"/>
              </a:xfrm>
              <a:custGeom>
                <a:gdLst>
                  <a:gd name="T0" fmla="*/ 26 w 352"/>
                  <a:gd name="T1" fmla="*/ 821 h 868"/>
                  <a:gd name="T2" fmla="*/ 211 w 352"/>
                  <a:gd name="T3" fmla="*/ 814 h 868"/>
                  <a:gd name="T4" fmla="*/ 350 w 352"/>
                  <a:gd name="T5" fmla="*/ 496 h 868"/>
                  <a:gd name="T6" fmla="*/ 225 w 352"/>
                  <a:gd name="T7" fmla="*/ 185 h 868"/>
                  <a:gd name="T8" fmla="*/ 0 w 352"/>
                  <a:gd name="T9" fmla="*/ 0 h 8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52" h="865">
                    <a:moveTo>
                      <a:pt x="26" y="821"/>
                    </a:moveTo>
                    <a:cubicBezTo>
                      <a:pt x="57" y="820"/>
                      <a:pt x="157" y="868"/>
                      <a:pt x="211" y="814"/>
                    </a:cubicBezTo>
                    <a:cubicBezTo>
                      <a:pt x="265" y="760"/>
                      <a:pt x="348" y="601"/>
                      <a:pt x="350" y="496"/>
                    </a:cubicBezTo>
                    <a:cubicBezTo>
                      <a:pt x="352" y="391"/>
                      <a:pt x="283" y="268"/>
                      <a:pt x="225" y="185"/>
                    </a:cubicBezTo>
                    <a:cubicBezTo>
                      <a:pt x="167" y="102"/>
                      <a:pt x="47" y="39"/>
                      <a:pt x="0" y="0"/>
                    </a:cubicBezTo>
                  </a:path>
                </a:pathLst>
              </a:custGeom>
              <a:noFill/>
              <a:ln w="28575" cap="flat" cmpd="sng">
                <a:solidFill>
                  <a:srgbClr val="C39CB0"/>
                </a:solidFill>
                <a:round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endParaRPr lang="zh-CN" altLang="en-US" sz="2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2444" y="208281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395647" y="1653202"/>
            <a:ext cx="3240360" cy="461665"/>
            <a:chOff x="899592" y="4591574"/>
            <a:chExt cx="3240360" cy="461665"/>
          </a:xfrm>
        </p:grpSpPr>
        <p:sp>
          <p:nvSpPr>
            <p:cNvPr id="39" name="矩形 38"/>
            <p:cNvSpPr/>
            <p:nvPr/>
          </p:nvSpPr>
          <p:spPr>
            <a:xfrm>
              <a:off x="1475656" y="460405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0" name="椭圆 39"/>
            <p:cNvSpPr/>
            <p:nvPr/>
          </p:nvSpPr>
          <p:spPr>
            <a:xfrm>
              <a:off x="899592" y="460638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5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1" name="矩形 40"/>
            <p:cNvSpPr/>
            <p:nvPr/>
          </p:nvSpPr>
          <p:spPr>
            <a:xfrm>
              <a:off x="1515955" y="459157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进行实验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19" y="18478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395647" y="1653202"/>
            <a:ext cx="3240360" cy="461665"/>
            <a:chOff x="899592" y="4591574"/>
            <a:chExt cx="3240360" cy="461665"/>
          </a:xfrm>
        </p:grpSpPr>
        <p:sp>
          <p:nvSpPr>
            <p:cNvPr id="39" name="矩形 38"/>
            <p:cNvSpPr/>
            <p:nvPr/>
          </p:nvSpPr>
          <p:spPr>
            <a:xfrm>
              <a:off x="1475656" y="460405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0" name="椭圆 39"/>
            <p:cNvSpPr/>
            <p:nvPr/>
          </p:nvSpPr>
          <p:spPr>
            <a:xfrm>
              <a:off x="899592" y="460638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5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1" name="矩形 40"/>
            <p:cNvSpPr/>
            <p:nvPr/>
          </p:nvSpPr>
          <p:spPr>
            <a:xfrm>
              <a:off x="1515955" y="459157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进行实验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436275" y="2197024"/>
            <a:ext cx="8271450" cy="2152186"/>
            <a:chOff x="436275" y="2197024"/>
            <a:chExt cx="8271450" cy="2152186"/>
          </a:xfrm>
        </p:grpSpPr>
        <p:sp>
          <p:nvSpPr>
            <p:cNvPr id="79" name="Rectangle 37"/>
            <p:cNvSpPr>
              <a:spLocks noChangeArrowheads="1"/>
            </p:cNvSpPr>
            <p:nvPr/>
          </p:nvSpPr>
          <p:spPr bwMode="auto">
            <a:xfrm>
              <a:off x="830354" y="2197024"/>
              <a:ext cx="7848600" cy="5254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⑤ 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改变两个小灯泡的规格重做上述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。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436275" y="3003798"/>
              <a:ext cx="8271450" cy="1345412"/>
              <a:chOff x="-1972629" y="2307227"/>
              <a:chExt cx="12481109" cy="2030144"/>
            </a:xfrm>
          </p:grpSpPr>
          <p:pic>
            <p:nvPicPr>
              <p:cNvPr id="3" name="图片 2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-1972629" y="2380385"/>
                <a:ext cx="2993395" cy="1956986"/>
              </a:xfrm>
              <a:prstGeom prst="rect">
                <a:avLst/>
              </a:prstGeom>
            </p:spPr>
          </p:pic>
          <p:pic>
            <p:nvPicPr>
              <p:cNvPr id="4" name="图片 3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42779" y="2307227"/>
                <a:ext cx="3078747" cy="2030144"/>
              </a:xfrm>
              <a:prstGeom prst="rect">
                <a:avLst/>
              </a:prstGeom>
            </p:spPr>
          </p:pic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43539" y="2423061"/>
                <a:ext cx="2865368" cy="1914310"/>
              </a:xfrm>
              <a:prstGeom prst="rect">
                <a:avLst/>
              </a:prstGeom>
            </p:spPr>
          </p:pic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630919" y="2435254"/>
                <a:ext cx="2877561" cy="190211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1" name="Group 78"/>
          <p:cNvGraphicFramePr>
            <a:graphicFrameLocks noGrp="1"/>
          </p:cNvGraphicFramePr>
          <p:nvPr/>
        </p:nvGraphicFramePr>
        <p:xfrm>
          <a:off x="395646" y="2333162"/>
          <a:ext cx="8352816" cy="2542844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1800145"/>
                <a:gridCol w="1800145"/>
                <a:gridCol w="2664322"/>
                <a:gridCol w="2088204"/>
              </a:tblGrid>
              <a:tr h="878807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L</a:t>
                      </a:r>
                      <a:r>
                        <a:rPr kumimoji="0" lang="en-US" altLang="zh-CN" sz="2000" b="1" i="0" u="none" strike="noStrike" cap="none" normalizeH="0" baseline="-3000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 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两端的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sym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电压  </a:t>
                      </a:r>
                      <a:r>
                        <a:rPr kumimoji="0" lang="en-US" altLang="zh-CN" sz="20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U</a:t>
                      </a:r>
                      <a:r>
                        <a:rPr kumimoji="0" lang="en-US" altLang="zh-CN" sz="2000" b="1" i="0" u="none" strike="noStrike" cap="none" normalizeH="0" baseline="-3000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/ V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L</a:t>
                      </a:r>
                      <a:r>
                        <a:rPr kumimoji="0" lang="en-US" altLang="zh-CN" sz="2000" b="1" i="0" u="none" strike="noStrike" cap="none" normalizeH="0" baseline="-3000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2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 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两端的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sym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电压 </a:t>
                      </a:r>
                      <a:r>
                        <a:rPr kumimoji="0" lang="en-US" altLang="zh-CN" sz="20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U</a:t>
                      </a:r>
                      <a:r>
                        <a:rPr kumimoji="0" lang="en-US" altLang="zh-CN" sz="2000" b="1" i="0" u="none" strike="noStrike" cap="none" normalizeH="0" baseline="-3000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2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/ V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两灯串联部分两端的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sym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总电压 </a:t>
                      </a:r>
                      <a:r>
                        <a:rPr kumimoji="0" lang="en-US" altLang="zh-CN" sz="20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U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′ / V 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电源两端的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sym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电压</a:t>
                      </a:r>
                      <a:r>
                        <a:rPr kumimoji="0" lang="zh-CN" altLang="en-US" sz="20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U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/ 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V</a:t>
                      </a:r>
                      <a:endParaRPr kumimoji="0" lang="zh-CN" alt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44758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1.8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1.2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3.0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3.0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</a:tr>
              <a:tr h="574521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1.6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1.4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3.0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itchFamily="34" charset="0"/>
                        <a:defRPr>
                          <a:solidFill>
                            <a:schemeClr val="tx1"/>
                          </a:solidFill>
                          <a:latin typeface="Calibri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3.0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</a:tr>
              <a:tr h="54475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1.5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1.5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3.0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2400" b="1" i="0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微软雅黑" panose="020b0503020204020204" pitchFamily="34" charset="-122"/>
                          <a:sym typeface="Times New Roman" panose="02020603050405020304" pitchFamily="18" charset="0"/>
                        </a:rPr>
                        <a:t>3.0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微软雅黑" panose="020b0503020204020204" pitchFamily="34" charset="-122"/>
                        <a:cs typeface="Times New Roman" panose="02020603050405020304" pitchFamily="18" charset="0"/>
                        <a:sym typeface="Times New Roman" panose="02020603050405020304" pitchFamily="18" charset="0"/>
                      </a:endParaRPr>
                    </a:p>
                  </a:txBody>
                  <a:tcPr marT="34290" marB="34290" anchor="ctr" horzOverflow="overflow"/>
                </a:tc>
              </a:tr>
            </a:tbl>
          </a:graphicData>
        </a:graphic>
      </p:graphicFrame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67519" y="195581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395647" y="1638393"/>
            <a:ext cx="3240360" cy="461665"/>
            <a:chOff x="899592" y="5244963"/>
            <a:chExt cx="3240360" cy="461665"/>
          </a:xfrm>
        </p:grpSpPr>
        <p:sp>
          <p:nvSpPr>
            <p:cNvPr id="37" name="矩形 36"/>
            <p:cNvSpPr/>
            <p:nvPr/>
          </p:nvSpPr>
          <p:spPr>
            <a:xfrm>
              <a:off x="1475656" y="5257448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8" name="椭圆 37"/>
            <p:cNvSpPr/>
            <p:nvPr/>
          </p:nvSpPr>
          <p:spPr>
            <a:xfrm>
              <a:off x="899592" y="5259771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6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1515955" y="5244963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记录数据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4383171" y="2420320"/>
            <a:ext cx="4293285" cy="1879622"/>
            <a:chOff x="4383171" y="2420320"/>
            <a:chExt cx="4293285" cy="1879622"/>
          </a:xfrm>
        </p:grpSpPr>
        <p:sp>
          <p:nvSpPr>
            <p:cNvPr id="7" name="圆角矩形标注 6"/>
            <p:cNvSpPr/>
            <p:nvPr/>
          </p:nvSpPr>
          <p:spPr>
            <a:xfrm>
              <a:off x="4383171" y="2420320"/>
              <a:ext cx="4293285" cy="1879622"/>
            </a:xfrm>
            <a:prstGeom prst="wedgeRoundRectCallout">
              <a:avLst>
                <a:gd name="adj1" fmla="val 45135"/>
                <a:gd name="adj2" fmla="val 74985"/>
                <a:gd name="adj3" fmla="val 16667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905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Rectangle 22"/>
            <p:cNvSpPr>
              <a:spLocks noChangeArrowheads="1"/>
            </p:cNvSpPr>
            <p:nvPr/>
          </p:nvSpPr>
          <p:spPr bwMode="auto">
            <a:xfrm>
              <a:off x="4538725" y="2596741"/>
              <a:ext cx="3920898" cy="15327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>
                <a:lnSpc>
                  <a:spcPct val="130000"/>
                </a:lnSpc>
                <a:spcBef>
                  <a:spcPct val="0"/>
                </a:spcBef>
                <a:buFont typeface="Wingdings" panose="05000000000000000000" pitchFamily="2" charset="2"/>
                <a:buChar char="u"/>
              </a:pP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串联电路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总电压等于各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部分电路两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端电压之和</a:t>
              </a:r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。</a:t>
              </a:r>
              <a:endParaRPr lang="en-US" altLang="zh-CN" sz="2400" b="1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  <a:p>
              <a:pPr marL="342900" indent="-342900">
                <a:lnSpc>
                  <a:spcPct val="130000"/>
                </a:lnSpc>
                <a:spcBef>
                  <a:spcPct val="0"/>
                </a:spcBef>
                <a:buFont typeface="Wingdings" panose="05000000000000000000" pitchFamily="2" charset="2"/>
                <a:buChar char="p"/>
              </a:pPr>
              <a:r>
                <a:rPr lang="zh-CN" altLang="en-US" sz="24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U=U</a:t>
              </a:r>
              <a:r>
                <a:rPr lang="zh-CN" altLang="en-US" sz="2400" b="1" baseline="-250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r>
                <a:rPr lang="zh-CN" altLang="en-US" sz="24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+U</a:t>
              </a:r>
              <a:r>
                <a:rPr lang="zh-CN" altLang="en-US" sz="2400" b="1" baseline="-25000" smtClean="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zh-CN" altLang="en-US" sz="2400" b="1" baseline="-25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629613" y="2283718"/>
            <a:ext cx="3397775" cy="2016224"/>
            <a:chOff x="4642460" y="1811600"/>
            <a:chExt cx="3385924" cy="2087400"/>
          </a:xfrm>
        </p:grpSpPr>
        <p:grpSp>
          <p:nvGrpSpPr>
            <p:cNvPr id="41" name="Group 18"/>
            <p:cNvGrpSpPr/>
            <p:nvPr/>
          </p:nvGrpSpPr>
          <p:grpSpPr>
            <a:xfrm>
              <a:off x="4642460" y="2678075"/>
              <a:ext cx="3385924" cy="875108"/>
              <a:chOff x="23" y="-16"/>
              <a:chExt cx="2196" cy="735"/>
            </a:xfrm>
          </p:grpSpPr>
          <p:sp>
            <p:nvSpPr>
              <p:cNvPr id="63" name="Line 19"/>
              <p:cNvSpPr>
                <a:spLocks noChangeShapeType="1"/>
              </p:cNvSpPr>
              <p:nvPr/>
            </p:nvSpPr>
            <p:spPr bwMode="auto">
              <a:xfrm flipH="1">
                <a:off x="1134" y="0"/>
                <a:ext cx="0" cy="29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4" name="Line 20"/>
              <p:cNvSpPr>
                <a:spLocks noChangeShapeType="1"/>
              </p:cNvSpPr>
              <p:nvPr/>
            </p:nvSpPr>
            <p:spPr bwMode="auto">
              <a:xfrm>
                <a:off x="1857" y="205"/>
                <a:ext cx="362" cy="0"/>
              </a:xfrm>
              <a:prstGeom prst="line">
                <a:avLst/>
              </a:prstGeom>
              <a:noFill/>
              <a:ln w="28575">
                <a:solidFill>
                  <a:srgbClr val="7BA4AA"/>
                </a:solidFill>
                <a:round/>
                <a:headEnd type="none" w="med" len="lg"/>
                <a:tailEnd type="arrow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5" name="Line 21"/>
              <p:cNvSpPr>
                <a:spLocks noChangeShapeType="1"/>
              </p:cNvSpPr>
              <p:nvPr/>
            </p:nvSpPr>
            <p:spPr bwMode="auto">
              <a:xfrm>
                <a:off x="43" y="204"/>
                <a:ext cx="362" cy="0"/>
              </a:xfrm>
              <a:prstGeom prst="line">
                <a:avLst/>
              </a:prstGeom>
              <a:noFill/>
              <a:ln w="28575">
                <a:solidFill>
                  <a:srgbClr val="7BA4AA"/>
                </a:solidFill>
                <a:round/>
                <a:headEnd type="triangle" w="med" len="lg"/>
                <a:tailEnd type="non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6" name="Line 22"/>
              <p:cNvSpPr>
                <a:spLocks noChangeShapeType="1"/>
              </p:cNvSpPr>
              <p:nvPr/>
            </p:nvSpPr>
            <p:spPr bwMode="auto">
              <a:xfrm>
                <a:off x="23" y="567"/>
                <a:ext cx="934" cy="0"/>
              </a:xfrm>
              <a:prstGeom prst="line">
                <a:avLst/>
              </a:prstGeom>
              <a:noFill/>
              <a:ln w="28575">
                <a:solidFill>
                  <a:srgbClr val="7BA4AA"/>
                </a:solidFill>
                <a:round/>
                <a:headEnd type="triangle" w="med" len="lg"/>
                <a:tailEnd type="non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7" name="Rectangle 23"/>
              <p:cNvSpPr>
                <a:spLocks noChangeArrowheads="1"/>
              </p:cNvSpPr>
              <p:nvPr/>
            </p:nvSpPr>
            <p:spPr bwMode="auto">
              <a:xfrm>
                <a:off x="956" y="318"/>
                <a:ext cx="263" cy="4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 i="1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U</a:t>
                </a:r>
                <a:endParaRPr lang="zh-CN" altLang="en-US" sz="2400" b="1" i="1">
                  <a:solidFill>
                    <a:srgbClr val="C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8" name="Rectangle 24"/>
              <p:cNvSpPr>
                <a:spLocks noChangeArrowheads="1"/>
              </p:cNvSpPr>
              <p:nvPr/>
            </p:nvSpPr>
            <p:spPr bwMode="auto">
              <a:xfrm>
                <a:off x="420" y="1"/>
                <a:ext cx="330" cy="4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 i="1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U</a:t>
                </a:r>
                <a:r>
                  <a:rPr lang="zh-CN" altLang="en-US" sz="2400" b="1" baseline="-25000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endParaRPr lang="zh-CN" altLang="en-US" sz="2400" b="1" baseline="-25000">
                  <a:solidFill>
                    <a:srgbClr val="C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69" name="Rectangle 25"/>
              <p:cNvSpPr>
                <a:spLocks noChangeArrowheads="1"/>
              </p:cNvSpPr>
              <p:nvPr/>
            </p:nvSpPr>
            <p:spPr bwMode="auto">
              <a:xfrm>
                <a:off x="1501" y="-16"/>
                <a:ext cx="330" cy="40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 i="1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U</a:t>
                </a:r>
                <a:r>
                  <a:rPr lang="zh-CN" altLang="en-US" sz="2400" b="1" baseline="-25000">
                    <a:solidFill>
                      <a:srgbClr val="C00000"/>
                    </a:solidFill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endParaRPr lang="en-US" altLang="zh-CN" sz="2400" b="1" baseline="-25000">
                  <a:solidFill>
                    <a:srgbClr val="C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0" name="Line 21"/>
              <p:cNvSpPr>
                <a:spLocks noChangeShapeType="1"/>
              </p:cNvSpPr>
              <p:nvPr/>
            </p:nvSpPr>
            <p:spPr bwMode="auto">
              <a:xfrm>
                <a:off x="1134" y="204"/>
                <a:ext cx="362" cy="0"/>
              </a:xfrm>
              <a:prstGeom prst="line">
                <a:avLst/>
              </a:prstGeom>
              <a:noFill/>
              <a:ln w="28575">
                <a:solidFill>
                  <a:srgbClr val="7BA4AA"/>
                </a:solidFill>
                <a:round/>
                <a:headEnd type="triangle" w="med" len="lg"/>
                <a:tailEnd type="non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1" name="Line 20"/>
              <p:cNvSpPr>
                <a:spLocks noChangeShapeType="1"/>
              </p:cNvSpPr>
              <p:nvPr/>
            </p:nvSpPr>
            <p:spPr bwMode="auto">
              <a:xfrm>
                <a:off x="776" y="205"/>
                <a:ext cx="362" cy="0"/>
              </a:xfrm>
              <a:prstGeom prst="line">
                <a:avLst/>
              </a:prstGeom>
              <a:noFill/>
              <a:ln w="28575">
                <a:solidFill>
                  <a:srgbClr val="7BA4AA"/>
                </a:solidFill>
                <a:round/>
                <a:headEnd type="none" w="med" len="lg"/>
                <a:tailEnd type="arrow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72" name="Line 20"/>
              <p:cNvSpPr>
                <a:spLocks noChangeShapeType="1"/>
              </p:cNvSpPr>
              <p:nvPr/>
            </p:nvSpPr>
            <p:spPr bwMode="auto">
              <a:xfrm>
                <a:off x="1222" y="556"/>
                <a:ext cx="997" cy="0"/>
              </a:xfrm>
              <a:prstGeom prst="line">
                <a:avLst/>
              </a:prstGeom>
              <a:noFill/>
              <a:ln w="28575">
                <a:solidFill>
                  <a:srgbClr val="7BA4AA"/>
                </a:solidFill>
                <a:round/>
                <a:headEnd type="none" w="med" len="lg"/>
                <a:tailEnd type="arrow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>
              <a:off x="4642460" y="1811600"/>
              <a:ext cx="3385924" cy="2087400"/>
              <a:chOff x="1246292" y="1091520"/>
              <a:chExt cx="3385924" cy="2087400"/>
            </a:xfrm>
          </p:grpSpPr>
          <p:cxnSp>
            <p:nvCxnSpPr>
              <p:cNvPr id="43" name="直接连接符 42"/>
              <p:cNvCxnSpPr/>
              <p:nvPr/>
            </p:nvCxnSpPr>
            <p:spPr>
              <a:xfrm>
                <a:off x="3951191" y="1704926"/>
                <a:ext cx="681025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4" name="直接连接符 43"/>
              <p:cNvCxnSpPr/>
              <p:nvPr/>
            </p:nvCxnSpPr>
            <p:spPr>
              <a:xfrm>
                <a:off x="2435234" y="1704926"/>
                <a:ext cx="1071172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45" name="直接连接符 44"/>
              <p:cNvCxnSpPr/>
              <p:nvPr/>
            </p:nvCxnSpPr>
            <p:spPr>
              <a:xfrm>
                <a:off x="1246292" y="1704926"/>
                <a:ext cx="746598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sp>
            <p:nvSpPr>
              <p:cNvPr id="46" name="AutoShape 21"/>
              <p:cNvSpPr>
                <a:spLocks noChangeArrowheads="1"/>
              </p:cNvSpPr>
              <p:nvPr/>
            </p:nvSpPr>
            <p:spPr bwMode="auto">
              <a:xfrm>
                <a:off x="1997241" y="1485955"/>
                <a:ext cx="432000" cy="432000"/>
              </a:xfrm>
              <a:prstGeom prst="flowChartSummingJunction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47" name="Text Box 8"/>
              <p:cNvSpPr txBox="1">
                <a:spLocks noChangeArrowheads="1"/>
              </p:cNvSpPr>
              <p:nvPr/>
            </p:nvSpPr>
            <p:spPr bwMode="auto">
              <a:xfrm>
                <a:off x="3755886" y="1091520"/>
                <a:ext cx="490725" cy="4779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en-US" altLang="zh-CN" sz="24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2</a:t>
                </a:r>
                <a:endPara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grpSp>
            <p:nvGrpSpPr>
              <p:cNvPr id="48" name="Group 9"/>
              <p:cNvGrpSpPr/>
              <p:nvPr/>
            </p:nvGrpSpPr>
            <p:grpSpPr>
              <a:xfrm>
                <a:off x="1991301" y="2842543"/>
                <a:ext cx="408191" cy="242317"/>
                <a:chOff x="-1" y="-28"/>
                <a:chExt cx="257" cy="170"/>
              </a:xfrm>
            </p:grpSpPr>
            <p:sp>
              <p:nvSpPr>
                <p:cNvPr id="60" name="Rectangle 15"/>
                <p:cNvSpPr>
                  <a:spLocks noChangeArrowheads="1"/>
                </p:cNvSpPr>
                <p:nvPr/>
              </p:nvSpPr>
              <p:spPr bwMode="auto">
                <a:xfrm>
                  <a:off x="29" y="0"/>
                  <a:ext cx="226" cy="14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61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29" y="-28"/>
                  <a:ext cx="227" cy="8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62" name="Oval 17"/>
                <p:cNvSpPr>
                  <a:spLocks noChangeArrowheads="1"/>
                </p:cNvSpPr>
                <p:nvPr/>
              </p:nvSpPr>
              <p:spPr bwMode="auto">
                <a:xfrm>
                  <a:off x="-1" y="59"/>
                  <a:ext cx="57" cy="56"/>
                </a:xfrm>
                <a:prstGeom prst="ellips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49" name="Group 13"/>
              <p:cNvGrpSpPr/>
              <p:nvPr/>
            </p:nvGrpSpPr>
            <p:grpSpPr>
              <a:xfrm>
                <a:off x="3524474" y="2774107"/>
                <a:ext cx="130744" cy="404813"/>
                <a:chOff x="0" y="-11"/>
                <a:chExt cx="91" cy="340"/>
              </a:xfrm>
            </p:grpSpPr>
            <p:sp>
              <p:nvSpPr>
                <p:cNvPr id="57" name="Rectangle 19"/>
                <p:cNvSpPr>
                  <a:spLocks noChangeArrowheads="1"/>
                </p:cNvSpPr>
                <p:nvPr/>
              </p:nvSpPr>
              <p:spPr bwMode="auto">
                <a:xfrm>
                  <a:off x="0" y="113"/>
                  <a:ext cx="85" cy="8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 sz="18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58" name="Line 20"/>
                <p:cNvSpPr>
                  <a:spLocks noChangeShapeType="1"/>
                </p:cNvSpPr>
                <p:nvPr/>
              </p:nvSpPr>
              <p:spPr bwMode="auto">
                <a:xfrm flipH="1">
                  <a:off x="6" y="-11"/>
                  <a:ext cx="0" cy="34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  <p:sp>
              <p:nvSpPr>
                <p:cNvPr id="59" name="Line 21"/>
                <p:cNvSpPr>
                  <a:spLocks noChangeShapeType="1"/>
                </p:cNvSpPr>
                <p:nvPr/>
              </p:nvSpPr>
              <p:spPr bwMode="auto">
                <a:xfrm flipH="1">
                  <a:off x="91" y="74"/>
                  <a:ext cx="0" cy="170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50" name="AutoShape 21"/>
              <p:cNvSpPr>
                <a:spLocks noChangeArrowheads="1"/>
              </p:cNvSpPr>
              <p:nvPr/>
            </p:nvSpPr>
            <p:spPr bwMode="auto">
              <a:xfrm>
                <a:off x="3513715" y="1465717"/>
                <a:ext cx="432000" cy="432000"/>
              </a:xfrm>
              <a:prstGeom prst="flowChartSummingJunction">
                <a:avLst/>
              </a:pr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/>
                <a:endParaRPr lang="zh-CN" altLang="en-US" sz="18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sp>
            <p:nvSpPr>
              <p:cNvPr id="51" name="Text Box 24"/>
              <p:cNvSpPr txBox="1">
                <a:spLocks noChangeArrowheads="1"/>
              </p:cNvSpPr>
              <p:nvPr/>
            </p:nvSpPr>
            <p:spPr bwMode="auto">
              <a:xfrm>
                <a:off x="2123635" y="1091520"/>
                <a:ext cx="490725" cy="4779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L</a:t>
                </a:r>
                <a:r>
                  <a:rPr lang="en-US" altLang="zh-CN" sz="2400" b="1" baseline="-25000">
                    <a:latin typeface="Times New Roman" panose="02020603050405020304" pitchFamily="18" charset="0"/>
                    <a:ea typeface="微软雅黑" panose="020b0503020204020204" pitchFamily="34" charset="-122"/>
                    <a:sym typeface="Times New Roman" panose="02020603050405020304" pitchFamily="18" charset="0"/>
                  </a:rPr>
                  <a:t>1</a:t>
                </a:r>
                <a:endParaRPr lang="en-US" altLang="zh-CN" sz="2400" b="1" baseline="-2500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endParaRPr>
              </a:p>
            </p:txBody>
          </p:sp>
          <p:cxnSp>
            <p:nvCxnSpPr>
              <p:cNvPr id="52" name="直接连接符 51"/>
              <p:cNvCxnSpPr/>
              <p:nvPr/>
            </p:nvCxnSpPr>
            <p:spPr>
              <a:xfrm>
                <a:off x="1250476" y="3013819"/>
                <a:ext cx="757954" cy="118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3" name="直接连接符 52"/>
              <p:cNvCxnSpPr/>
              <p:nvPr/>
            </p:nvCxnSpPr>
            <p:spPr>
              <a:xfrm>
                <a:off x="2399968" y="3002428"/>
                <a:ext cx="1124981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4" name="直接连接符 53"/>
              <p:cNvCxnSpPr/>
              <p:nvPr/>
            </p:nvCxnSpPr>
            <p:spPr>
              <a:xfrm>
                <a:off x="3665297" y="3002428"/>
                <a:ext cx="966919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5" name="直接连接符 54"/>
              <p:cNvCxnSpPr/>
              <p:nvPr/>
            </p:nvCxnSpPr>
            <p:spPr>
              <a:xfrm flipH="1">
                <a:off x="4632216" y="1694210"/>
                <a:ext cx="0" cy="131665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56" name="直接连接符 55"/>
              <p:cNvCxnSpPr/>
              <p:nvPr/>
            </p:nvCxnSpPr>
            <p:spPr>
              <a:xfrm flipH="1">
                <a:off x="1259632" y="1694210"/>
                <a:ext cx="0" cy="131665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19" y="18097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一、串联电路中电压的规律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73" name="矩形 72"/>
          <p:cNvSpPr/>
          <p:nvPr/>
        </p:nvSpPr>
        <p:spPr>
          <a:xfrm>
            <a:off x="120557" y="874868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串联电路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395647" y="1642621"/>
            <a:ext cx="3240360" cy="461665"/>
            <a:chOff x="899592" y="5883528"/>
            <a:chExt cx="3240360" cy="461665"/>
          </a:xfrm>
        </p:grpSpPr>
        <p:sp>
          <p:nvSpPr>
            <p:cNvPr id="79" name="矩形 78"/>
            <p:cNvSpPr/>
            <p:nvPr/>
          </p:nvSpPr>
          <p:spPr>
            <a:xfrm>
              <a:off x="1475656" y="5896013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80" name="椭圆 79"/>
            <p:cNvSpPr/>
            <p:nvPr/>
          </p:nvSpPr>
          <p:spPr>
            <a:xfrm>
              <a:off x="899592" y="5898336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7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81" name="矩形 80"/>
            <p:cNvSpPr/>
            <p:nvPr/>
          </p:nvSpPr>
          <p:spPr>
            <a:xfrm>
              <a:off x="1515955" y="5883528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得出结论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19" y="267336"/>
            <a:ext cx="7049888" cy="69039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 smtClean="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二、并联电路</a:t>
            </a:r>
            <a:r>
              <a:rPr lang="zh-CN" altLang="en-US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683568" y="1101739"/>
            <a:ext cx="5109091" cy="5724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【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实验探究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】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并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联电路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rPr>
              <a:t>中电压的规律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  <a:sym typeface="Times New Roman" panose="02020603050405020304" pitchFamily="18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971600" y="1942849"/>
            <a:ext cx="3240360" cy="461665"/>
            <a:chOff x="899592" y="1942849"/>
            <a:chExt cx="3240360" cy="461665"/>
          </a:xfrm>
        </p:grpSpPr>
        <p:sp>
          <p:nvSpPr>
            <p:cNvPr id="33" name="矩形 32"/>
            <p:cNvSpPr/>
            <p:nvPr/>
          </p:nvSpPr>
          <p:spPr>
            <a:xfrm>
              <a:off x="1475656" y="1955334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899592" y="1957657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1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1515955" y="1942849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提出问题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971600" y="2599629"/>
            <a:ext cx="3240360" cy="461665"/>
            <a:chOff x="899592" y="2580098"/>
            <a:chExt cx="3240360" cy="461665"/>
          </a:xfrm>
        </p:grpSpPr>
        <p:sp>
          <p:nvSpPr>
            <p:cNvPr id="38" name="矩形 37"/>
            <p:cNvSpPr/>
            <p:nvPr/>
          </p:nvSpPr>
          <p:spPr>
            <a:xfrm>
              <a:off x="1475656" y="2592583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39" name="椭圆 38"/>
            <p:cNvSpPr/>
            <p:nvPr/>
          </p:nvSpPr>
          <p:spPr>
            <a:xfrm>
              <a:off x="899592" y="2594906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2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0" name="矩形 39"/>
            <p:cNvSpPr/>
            <p:nvPr/>
          </p:nvSpPr>
          <p:spPr>
            <a:xfrm>
              <a:off x="1515955" y="2580098"/>
              <a:ext cx="1723549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猜想与假设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971600" y="3256409"/>
            <a:ext cx="3240360" cy="461665"/>
            <a:chOff x="899592" y="3232462"/>
            <a:chExt cx="3240360" cy="461665"/>
          </a:xfrm>
        </p:grpSpPr>
        <p:sp>
          <p:nvSpPr>
            <p:cNvPr id="42" name="矩形 41"/>
            <p:cNvSpPr/>
            <p:nvPr/>
          </p:nvSpPr>
          <p:spPr>
            <a:xfrm>
              <a:off x="1475656" y="3244947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3" name="椭圆 42"/>
            <p:cNvSpPr/>
            <p:nvPr/>
          </p:nvSpPr>
          <p:spPr>
            <a:xfrm>
              <a:off x="899592" y="3247270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3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1515955" y="3232462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设计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971600" y="3913189"/>
            <a:ext cx="3240360" cy="461665"/>
            <a:chOff x="899592" y="3880534"/>
            <a:chExt cx="3240360" cy="461665"/>
          </a:xfrm>
        </p:grpSpPr>
        <p:sp>
          <p:nvSpPr>
            <p:cNvPr id="46" name="矩形 45"/>
            <p:cNvSpPr/>
            <p:nvPr/>
          </p:nvSpPr>
          <p:spPr>
            <a:xfrm>
              <a:off x="1475656" y="389301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7" name="椭圆 46"/>
            <p:cNvSpPr/>
            <p:nvPr/>
          </p:nvSpPr>
          <p:spPr>
            <a:xfrm>
              <a:off x="899592" y="389534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4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1515955" y="388053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实验步骤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4932040" y="1955334"/>
            <a:ext cx="3240360" cy="461665"/>
            <a:chOff x="899592" y="4591574"/>
            <a:chExt cx="3240360" cy="461665"/>
          </a:xfrm>
        </p:grpSpPr>
        <p:sp>
          <p:nvSpPr>
            <p:cNvPr id="50" name="矩形 49"/>
            <p:cNvSpPr/>
            <p:nvPr/>
          </p:nvSpPr>
          <p:spPr>
            <a:xfrm>
              <a:off x="1475656" y="4604059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1" name="椭圆 50"/>
            <p:cNvSpPr/>
            <p:nvPr/>
          </p:nvSpPr>
          <p:spPr>
            <a:xfrm>
              <a:off x="899592" y="4606382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5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2" name="矩形 51"/>
            <p:cNvSpPr/>
            <p:nvPr/>
          </p:nvSpPr>
          <p:spPr>
            <a:xfrm>
              <a:off x="1515955" y="4591574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进行实验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4932040" y="2612114"/>
            <a:ext cx="3240360" cy="461665"/>
            <a:chOff x="899592" y="5244963"/>
            <a:chExt cx="3240360" cy="461665"/>
          </a:xfrm>
        </p:grpSpPr>
        <p:sp>
          <p:nvSpPr>
            <p:cNvPr id="54" name="矩形 53"/>
            <p:cNvSpPr/>
            <p:nvPr/>
          </p:nvSpPr>
          <p:spPr>
            <a:xfrm>
              <a:off x="1475656" y="5257448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5" name="椭圆 54"/>
            <p:cNvSpPr/>
            <p:nvPr/>
          </p:nvSpPr>
          <p:spPr>
            <a:xfrm>
              <a:off x="899592" y="5259771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6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6" name="矩形 55"/>
            <p:cNvSpPr/>
            <p:nvPr/>
          </p:nvSpPr>
          <p:spPr>
            <a:xfrm>
              <a:off x="1515955" y="5244963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记录数据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4932040" y="3268893"/>
            <a:ext cx="3240360" cy="461665"/>
            <a:chOff x="899592" y="5883528"/>
            <a:chExt cx="3240360" cy="461665"/>
          </a:xfrm>
        </p:grpSpPr>
        <p:sp>
          <p:nvSpPr>
            <p:cNvPr id="58" name="矩形 57"/>
            <p:cNvSpPr/>
            <p:nvPr/>
          </p:nvSpPr>
          <p:spPr>
            <a:xfrm>
              <a:off x="1475656" y="5896013"/>
              <a:ext cx="2664296" cy="43669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59" name="椭圆 58"/>
            <p:cNvSpPr/>
            <p:nvPr/>
          </p:nvSpPr>
          <p:spPr>
            <a:xfrm>
              <a:off x="899592" y="5898336"/>
              <a:ext cx="432048" cy="432048"/>
            </a:xfrm>
            <a:prstGeom prst="ellipse">
              <a:avLst/>
            </a:prstGeom>
            <a:solidFill>
              <a:srgbClr val="C0DAD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smtClean="0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7</a:t>
              </a:r>
              <a:endParaRPr lang="zh-CN" altLang="en-US" sz="2400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  <p:sp>
          <p:nvSpPr>
            <p:cNvPr id="60" name="矩形 59"/>
            <p:cNvSpPr/>
            <p:nvPr/>
          </p:nvSpPr>
          <p:spPr>
            <a:xfrm>
              <a:off x="1515955" y="5883528"/>
              <a:ext cx="1415773" cy="46166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  <a:sym typeface="Times New Roman" panose="02020603050405020304" pitchFamily="18" charset="0"/>
                </a:rPr>
                <a:t>得出结论</a:t>
              </a:r>
              <a:endPara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  <a:sym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https://d.book118.com/495341101301011110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  <p:tag name="KSO_WM_UNIT_PLACING_PICTURE_USER_VIEWPORT" val="{&quot;height&quot;:4579,&quot;width&quot;:6196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自定义 5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6A1C6"/>
      </a:accent1>
      <a:accent2>
        <a:srgbClr val="EE3C30"/>
      </a:accent2>
      <a:accent3>
        <a:srgbClr val="9BBB59"/>
      </a:accent3>
      <a:accent4>
        <a:srgbClr val="F39C12"/>
      </a:accent4>
      <a:accent5>
        <a:srgbClr val="C0392B"/>
      </a:accent5>
      <a:accent6>
        <a:srgbClr val="2C3F50"/>
      </a:accent6>
      <a:hlink>
        <a:srgbClr val="0563C1"/>
      </a:hlink>
      <a:folHlink>
        <a:srgbClr val="954F72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marL="0" marR="0" indent="0" algn="l" defTabSz="685800" rtl="0" eaLnBrk="1" fontAlgn="auto" latinLnBrk="0" hangingPunct="1">
          <a:lnSpc>
            <a:spcPct val="13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2400" b="1" i="0" u="none" strike="noStrike" kern="1200" cap="none" spc="0" normalizeH="0" baseline="0" noProof="0" dirty="0">
            <a:ln>
              <a:noFill/>
            </a:ln>
            <a:solidFill>
              <a:srgbClr val="000000"/>
            </a:solidFill>
            <a:effectLst/>
            <a:uLnTx/>
            <a:uFillTx/>
            <a:latin typeface="Times New Roman" panose="02020603050405020304" pitchFamily="18" charset="0"/>
            <a:ea typeface="微软雅黑" panose="020B0503020204020204" pitchFamily="34" charset="-122"/>
            <a:cs typeface="+mn-cs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华文楷体</vt:lpstr>
      <vt:lpstr>Times New Roman</vt:lpstr>
      <vt:lpstr>宋体</vt:lpstr>
      <vt:lpstr>黑体</vt:lpstr>
      <vt:lpstr>Wingdings</vt:lpstr>
      <vt:lpstr>Office Theme</vt:lpstr>
      <vt:lpstr>第四章 探究电流</vt:lpstr>
      <vt:lpstr>课堂引入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一、串联电路中电压的规律</vt:lpstr>
      <vt:lpstr>二、并联电路中电压的规律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2024-09-16T04:35:51.625</cp:lastPrinted>
  <dcterms:created xsi:type="dcterms:W3CDTF">2024-09-15T20:35:51Z</dcterms:created>
  <dcterms:modified xsi:type="dcterms:W3CDTF">2024-09-15T20:35:54Z</dcterms:modified>
</cp:coreProperties>
</file>