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B2FD86-4EEE-44B9-8BDB-EC148AFF28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E6CEB3-27C4-46CD-B14C-9B957BF74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6AF00-2A14-4B59-A107-56C5F2A2C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7DFF8B-3C63-42CA-9F7F-993BEBB911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9B60CD-B078-4E48-B47F-C21621DBE0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3E423A-6715-403D-8BFD-342A43D2A8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104AF1-EB43-4D08-A959-1B8D1001E1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1410B-1E71-46A5-B290-D23307104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65CE03-634E-4B39-B2E8-0AA565F5B4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C13883-1EF1-431D-A680-FE0398972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3D981A-02F7-4FC7-B5A5-7A80F9898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solidFill>
          <a:schemeClr val="bg1"/>
        </a:solidFill>
        <a:effectLst/>
      </p:bgPr>
    </p:bg>
    <p:spTree>
      <p:nvGrpSpPr>
        <p:cNvPr id="1" name=""/>
        <p:cNvGrpSpPr/>
        <p:nvPr/>
      </p:nvGrpSpPr>
      <p:grpSpPr/>
      <p:sp>
        <p:nvSpPr>
          <p:cNvPr id="4098" name="矩形 7"/>
          <p:cNvSpPr/>
          <p:nvPr/>
        </p:nvSpPr>
        <p:spPr>
          <a:xfrm>
            <a:off x="0" y="22225"/>
            <a:ext cx="9144000" cy="6858000"/>
          </a:xfrm>
          <a:prstGeom prst="rect">
            <a:avLst/>
          </a:prstGeom>
          <a:solidFill>
            <a:srgbClr val="F7F7F7"/>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lgn="ctr" eaLnBrk="0" hangingPunct="0"/>
            <a:endParaRPr lang="zh-CN" altLang="en-US" sz="1300">
              <a:solidFill>
                <a:srgbClr val="F7F7F7"/>
              </a:solidFill>
              <a:latin typeface="Arial" pitchFamily="34" charset="0"/>
              <a:ea typeface="宋体" panose="02010600030101010101" pitchFamily="2" charset="-122"/>
            </a:endParaRPr>
          </a:p>
        </p:txBody>
      </p:sp>
      <p:sp>
        <p:nvSpPr>
          <p:cNvPr id="4099" name="直角三角形 8"/>
          <p:cNvSpPr/>
          <p:nvPr/>
        </p:nvSpPr>
        <p:spPr>
          <a:xfrm flipH="1">
            <a:off x="5565775" y="4403725"/>
            <a:ext cx="3578225" cy="2454275"/>
          </a:xfrm>
          <a:prstGeom prst="rtTriangle">
            <a:avLst/>
          </a:prstGeom>
          <a:solidFill>
            <a:srgbClr val="00BE9C"/>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lgn="ctr" eaLnBrk="0" hangingPunct="0"/>
            <a:endParaRPr lang="zh-CN" altLang="en-US" sz="1300">
              <a:solidFill>
                <a:srgbClr val="F7F7F7"/>
              </a:solidFill>
              <a:latin typeface="Arial" pitchFamily="34" charset="0"/>
              <a:ea typeface="宋体" panose="02010600030101010101" pitchFamily="2" charset="-122"/>
            </a:endParaRPr>
          </a:p>
        </p:txBody>
      </p:sp>
      <p:sp>
        <p:nvSpPr>
          <p:cNvPr id="4100" name="直角三角形 9"/>
          <p:cNvSpPr/>
          <p:nvPr/>
        </p:nvSpPr>
        <p:spPr>
          <a:xfrm>
            <a:off x="0" y="4451350"/>
            <a:ext cx="9144000" cy="2432050"/>
          </a:xfrm>
          <a:prstGeom prst="rtTriangle">
            <a:avLst/>
          </a:prstGeom>
          <a:solidFill>
            <a:srgbClr val="545454"/>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lgn="ctr" eaLnBrk="0" hangingPunct="0"/>
            <a:endParaRPr lang="zh-CN" altLang="en-US" sz="1300">
              <a:solidFill>
                <a:srgbClr val="F7F7F7"/>
              </a:solidFill>
              <a:latin typeface="Arial" pitchFamily="34" charset="0"/>
              <a:ea typeface="宋体" panose="02010600030101010101" pitchFamily="2" charset="-122"/>
            </a:endParaRPr>
          </a:p>
        </p:txBody>
      </p:sp>
      <p:sp>
        <p:nvSpPr>
          <p:cNvPr id="4101" name="直角三角形 10"/>
          <p:cNvSpPr/>
          <p:nvPr/>
        </p:nvSpPr>
        <p:spPr>
          <a:xfrm flipH="1">
            <a:off x="8140700" y="4395788"/>
            <a:ext cx="1003300" cy="2481262"/>
          </a:xfrm>
          <a:prstGeom prst="rtTriangle">
            <a:avLst/>
          </a:prstGeom>
          <a:solidFill>
            <a:srgbClr val="00B48F"/>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lgn="ctr" eaLnBrk="0" hangingPunct="0"/>
            <a:endParaRPr lang="zh-CN" altLang="en-US" sz="1300">
              <a:solidFill>
                <a:srgbClr val="F7F7F7"/>
              </a:solidFill>
              <a:latin typeface="Arial" pitchFamily="34" charset="0"/>
              <a:ea typeface="宋体" panose="02010600030101010101" pitchFamily="2" charset="-122"/>
            </a:endParaRPr>
          </a:p>
        </p:txBody>
      </p:sp>
      <p:sp>
        <p:nvSpPr>
          <p:cNvPr id="4102" name="直角三角形 10"/>
          <p:cNvSpPr/>
          <p:nvPr/>
        </p:nvSpPr>
        <p:spPr>
          <a:xfrm>
            <a:off x="0" y="4449763"/>
            <a:ext cx="9094788" cy="2459037"/>
          </a:xfrm>
          <a:custGeom>
            <a:cxnLst>
              <a:cxn ang="0">
                <a:pos x="4055165" y="2445026"/>
              </a:cxn>
              <a:cxn ang="0">
                <a:pos x="0" y="0"/>
              </a:cxn>
              <a:cxn ang="0">
                <a:pos x="9094304" y="2458279"/>
              </a:cxn>
              <a:cxn ang="0">
                <a:pos x="4055165" y="2445026"/>
              </a:cxn>
            </a:cxnLst>
            <a:rect l="l" t="t" r="r" b="b"/>
            <a:pathLst>
              <a:path w="12125739" h="2458279">
                <a:moveTo>
                  <a:pt x="5406887" y="2445026"/>
                </a:moveTo>
                <a:lnTo>
                  <a:pt x="0" y="0"/>
                </a:lnTo>
                <a:lnTo>
                  <a:pt x="12125739" y="2458279"/>
                </a:lnTo>
                <a:lnTo>
                  <a:pt x="5406887" y="2445026"/>
                </a:lnTo>
                <a:close/>
              </a:path>
            </a:pathLst>
          </a:custGeom>
          <a:solidFill>
            <a:srgbClr val="61616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4103" name="直角三角形 12"/>
          <p:cNvSpPr/>
          <p:nvPr/>
        </p:nvSpPr>
        <p:spPr>
          <a:xfrm rot="-10800000" flipH="1">
            <a:off x="0" y="0"/>
            <a:ext cx="2097088" cy="1020763"/>
          </a:xfrm>
          <a:prstGeom prst="rtTriangle">
            <a:avLst/>
          </a:prstGeom>
          <a:solidFill>
            <a:srgbClr val="00BE9C"/>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lgn="ctr" eaLnBrk="0" hangingPunct="0"/>
            <a:endParaRPr lang="zh-CN" altLang="en-US" sz="1300">
              <a:solidFill>
                <a:srgbClr val="F7F7F7"/>
              </a:solidFill>
              <a:latin typeface="Arial" pitchFamily="34" charset="0"/>
              <a:ea typeface="宋体" panose="02010600030101010101" pitchFamily="2" charset="-122"/>
            </a:endParaRPr>
          </a:p>
        </p:txBody>
      </p:sp>
      <p:cxnSp>
        <p:nvCxnSpPr>
          <p:cNvPr id="4104" name="直接连接符 13"/>
          <p:cNvCxnSpPr/>
          <p:nvPr/>
        </p:nvCxnSpPr>
        <p:spPr>
          <a:xfrm>
            <a:off x="3394075" y="3060700"/>
            <a:ext cx="4568825" cy="0"/>
          </a:xfrm>
          <a:prstGeom prst="line">
            <a:avLst/>
          </a:prstGeom>
          <a:ln w="38100" cap="flat" cmpd="sng">
            <a:solidFill>
              <a:srgbClr val="00BE9C"/>
            </a:solidFill>
            <a:prstDash val="solid"/>
            <a:bevel/>
            <a:headEnd type="none" w="med" len="med"/>
            <a:tailEnd type="none" w="med" len="med"/>
          </a:ln>
        </p:spPr>
      </p:cxnSp>
      <p:sp>
        <p:nvSpPr>
          <p:cNvPr id="4105" name="KSO_BT1"/>
          <p:cNvSpPr>
            <a:spLocks noGrp="1"/>
          </p:cNvSpPr>
          <p:nvPr>
            <p:ph type="ctrTitle"/>
          </p:nvPr>
        </p:nvSpPr>
        <p:spPr>
          <a:xfrm>
            <a:off x="2286000" y="2041525"/>
            <a:ext cx="5651500" cy="847725"/>
          </a:xfrm>
          <a:prstGeom prst="rect">
            <a:avLst/>
          </a:prstGeom>
          <a:noFill/>
          <a:ln w="9525">
            <a:noFill/>
          </a:ln>
        </p:spPr>
        <p:txBody>
          <a:bodyPr anchor="b"/>
          <a:lstStyle>
            <a:lvl1pPr lvl="0" algn="r">
              <a:defRPr/>
            </a:lvl1pPr>
          </a:lstStyle>
          <a:p>
            <a:pPr lvl="0" fontAlgn="base"/>
            <a:r>
              <a:rPr lang="zh-CN" altLang="en-US" strike="noStrike" noProof="1"/>
              <a:t>单击此处编辑母版标题样式</a:t>
            </a:r>
            <a:endParaRPr lang="zh-CN" altLang="en-US" strike="noStrike" noProof="1"/>
          </a:p>
        </p:txBody>
      </p:sp>
      <p:sp>
        <p:nvSpPr>
          <p:cNvPr id="4109" name="KSO_BC1"/>
          <p:cNvSpPr>
            <a:spLocks noGrp="1"/>
          </p:cNvSpPr>
          <p:nvPr>
            <p:ph type="subTitle" idx="1"/>
          </p:nvPr>
        </p:nvSpPr>
        <p:spPr>
          <a:xfrm>
            <a:off x="2273300" y="3187700"/>
            <a:ext cx="5651500" cy="495300"/>
          </a:xfrm>
          <a:prstGeom prst="rect">
            <a:avLst/>
          </a:prstGeom>
          <a:noFill/>
          <a:ln w="9525">
            <a:noFill/>
          </a:ln>
        </p:spPr>
        <p:txBody>
          <a:bodyPr anchor="t"/>
          <a:lstStyle>
            <a:lvl1pPr marL="0" lvl="0" indent="0" algn="r">
              <a:buNone/>
              <a:defRPr sz="2000">
                <a:solidFill>
                  <a:srgbClr val="6D6D6D"/>
                </a:solidFill>
              </a:defRPr>
            </a:lvl1pPr>
            <a:lvl2pPr marL="0" lvl="1" indent="0" algn="ctr">
              <a:buNone/>
              <a:defRPr sz="2000">
                <a:solidFill>
                  <a:srgbClr val="6D6D6D"/>
                </a:solidFill>
              </a:defRPr>
            </a:lvl2pPr>
            <a:lvl3pPr marL="514350" lvl="2" indent="0" algn="ctr">
              <a:buNone/>
              <a:defRPr sz="2000">
                <a:solidFill>
                  <a:srgbClr val="6D6D6D"/>
                </a:solidFill>
              </a:defRPr>
            </a:lvl3pPr>
            <a:lvl4pPr marL="771525" lvl="3" indent="0" algn="ctr">
              <a:buNone/>
              <a:defRPr sz="2000">
                <a:solidFill>
                  <a:srgbClr val="6D6D6D"/>
                </a:solidFill>
              </a:defRPr>
            </a:lvl4pPr>
            <a:lvl5pPr marL="1028700" lvl="4" indent="0" algn="ctr">
              <a:buNone/>
              <a:defRPr sz="2000">
                <a:solidFill>
                  <a:srgbClr val="6D6D6D"/>
                </a:solidFill>
              </a:defRPr>
            </a:lvl5pPr>
          </a:lstStyle>
          <a:p>
            <a:pPr lvl="0" fontAlgn="base"/>
            <a:r>
              <a:rPr lang="zh-CN" altLang="en-US" strike="noStrike" noProof="1"/>
              <a:t>单击此处编辑母版副标题样式</a:t>
            </a:r>
            <a:endParaRPr lang="zh-CN" altLang="en-US" strike="noStrike" noProof="1"/>
          </a:p>
        </p:txBody>
      </p:sp>
      <p:sp>
        <p:nvSpPr>
          <p:cNvPr id="4106" name="KSO_FD"/>
          <p:cNvSpPr>
            <a:spLocks noGrp="1"/>
          </p:cNvSpPr>
          <p:nvPr>
            <p:ph type="dt" sz="half" idx="2"/>
          </p:nvPr>
        </p:nvSpPr>
        <p:spPr>
          <a:xfrm>
            <a:off x="457200" y="6245225"/>
            <a:ext cx="2133600" cy="476250"/>
          </a:xfrm>
          <a:prstGeom prst="rect">
            <a:avLst/>
          </a:prstGeom>
          <a:noFill/>
          <a:ln w="9525">
            <a:noFill/>
          </a:ln>
        </p:spPr>
        <p:txBody>
          <a:bodyPr anchor="ctr"/>
          <a:lstStyle>
            <a:lvl1pPr>
              <a:defRPr sz="1000">
                <a:solidFill>
                  <a:srgbClr val="8E8E8E"/>
                </a:solidFill>
              </a:defRPr>
            </a:lvl1pPr>
          </a:lstStyle>
          <a:p>
            <a:pPr fontAlgn="base"/>
            <a:endParaRPr lang="zh-CN" altLang="en-US" strike="noStrike" noProof="1">
              <a:latin typeface="Arial" pitchFamily="34" charset="0"/>
            </a:endParaRPr>
          </a:p>
        </p:txBody>
      </p:sp>
      <p:sp>
        <p:nvSpPr>
          <p:cNvPr id="4107" name="KSO_FT"/>
          <p:cNvSpPr>
            <a:spLocks noGrp="1"/>
          </p:cNvSpPr>
          <p:nvPr>
            <p:ph type="ftr" sz="quarter" idx="3"/>
          </p:nvPr>
        </p:nvSpPr>
        <p:spPr>
          <a:xfrm>
            <a:off x="3124200" y="6245225"/>
            <a:ext cx="2895600" cy="476250"/>
          </a:xfrm>
          <a:prstGeom prst="rect">
            <a:avLst/>
          </a:prstGeom>
          <a:noFill/>
          <a:ln w="9525">
            <a:noFill/>
          </a:ln>
        </p:spPr>
        <p:txBody>
          <a:bodyPr anchor="ctr"/>
          <a:lstStyle>
            <a:lvl1pPr algn="ctr">
              <a:defRPr sz="1000">
                <a:solidFill>
                  <a:srgbClr val="8E8E8E"/>
                </a:solidFill>
              </a:defRPr>
            </a:lvl1pPr>
          </a:lstStyle>
          <a:p>
            <a:pPr fontAlgn="base"/>
            <a:endParaRPr lang="zh-CN" altLang="en-US" strike="noStrike" noProof="1">
              <a:latin typeface="Arial" pitchFamily="34" charset="0"/>
            </a:endParaRPr>
          </a:p>
        </p:txBody>
      </p:sp>
      <p:sp>
        <p:nvSpPr>
          <p:cNvPr id="4108" name="KSO_FN"/>
          <p:cNvSpPr>
            <a:spLocks noGrp="1"/>
          </p:cNvSpPr>
          <p:nvPr>
            <p:ph type="sldNum" sz="quarter" idx="4"/>
          </p:nvPr>
        </p:nvSpPr>
        <p:spPr>
          <a:xfrm>
            <a:off x="6553200" y="6245225"/>
            <a:ext cx="2133600" cy="476250"/>
          </a:xfrm>
          <a:prstGeom prst="rect">
            <a:avLst/>
          </a:prstGeom>
          <a:noFill/>
          <a:ln w="9525">
            <a:noFill/>
          </a:ln>
        </p:spPr>
        <p:txBody>
          <a:bodyPr anchor="ctr"/>
          <a:lstStyle>
            <a:lvl1pPr algn="r">
              <a:defRPr sz="1000">
                <a:solidFill>
                  <a:srgbClr val="8E8E8E"/>
                </a:solidFill>
              </a:defRPr>
            </a:lvl1pPr>
          </a:lstStyle>
          <a:p>
            <a:pPr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25450" y="1373188"/>
            <a:ext cx="4043394" cy="4983162"/>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33881" y="1373188"/>
            <a:ext cx="4043394" cy="4983162"/>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8" name="页脚占位符 7"/>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9" name="灯片编号占位符 8"/>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4" name="页脚占位符 3"/>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5" name="灯片编号占位符 4"/>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3" name="页脚占位符 2"/>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4" name="灯片编号占位符 3"/>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6" name="页脚占位符 5"/>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7" name="灯片编号占位符 6"/>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703616" y="527050"/>
            <a:ext cx="2092722" cy="5829300"/>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25450" y="527050"/>
            <a:ext cx="6156849" cy="5829300"/>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p:txBody>
          <a:body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p:txBody>
          <a:body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3074" name="KSO_BT1"/>
          <p:cNvSpPr>
            <a:spLocks noGrp="1"/>
          </p:cNvSpPr>
          <p:nvPr>
            <p:ph type="title"/>
          </p:nvPr>
        </p:nvSpPr>
        <p:spPr>
          <a:xfrm>
            <a:off x="425450" y="527050"/>
            <a:ext cx="8370888" cy="700088"/>
          </a:xfrm>
          <a:prstGeom prst="rect">
            <a:avLst/>
          </a:prstGeom>
          <a:noFill/>
          <a:ln w="9525">
            <a:noFill/>
          </a:ln>
        </p:spPr>
        <p:txBody>
          <a:bodyPr anchor="b" anchorCtr="0"/>
          <a:lstStyle/>
          <a:p>
            <a:pPr lvl="0" indent="0"/>
            <a:r>
              <a:rPr lang="zh-CN" altLang="en-US"/>
              <a:t>单击此处编辑母版标题样式</a:t>
            </a:r>
            <a:endParaRPr lang="zh-CN" altLang="en-US"/>
          </a:p>
        </p:txBody>
      </p:sp>
      <p:sp>
        <p:nvSpPr>
          <p:cNvPr id="3075" name="KSO_FD"/>
          <p:cNvSpPr>
            <a:spLocks noGrp="1"/>
          </p:cNvSpPr>
          <p:nvPr>
            <p:ph type="dt" sz="half" idx="2"/>
          </p:nvPr>
        </p:nvSpPr>
        <p:spPr>
          <a:xfrm>
            <a:off x="628650" y="6356350"/>
            <a:ext cx="2057400" cy="365125"/>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000" b="0" i="0" u="none" kern="1200" baseline="0">
                <a:solidFill>
                  <a:srgbClr val="8E8E8E"/>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3076" name="KSO_FT"/>
          <p:cNvSpPr>
            <a:spLocks noGrp="1"/>
          </p:cNvSpPr>
          <p:nvPr>
            <p:ph type="ftr" sz="quarter" idx="3"/>
          </p:nvPr>
        </p:nvSpPr>
        <p:spPr>
          <a:xfrm>
            <a:off x="3028950" y="6356350"/>
            <a:ext cx="3086100" cy="365125"/>
          </a:xfrm>
          <a:prstGeom prst="rect">
            <a:avLst/>
          </a:prstGeom>
          <a:noFill/>
          <a:ln w="9525">
            <a:noFill/>
          </a:ln>
        </p:spPr>
        <p:txBody>
          <a:bodyPr anchor="ctr"/>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000" b="0" i="0" u="none" kern="1200" baseline="0">
                <a:solidFill>
                  <a:srgbClr val="8E8E8E"/>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endParaRPr lang="zh-CN" altLang="en-US" strike="noStrike" noProof="1">
              <a:latin typeface="Arial" pitchFamily="34" charset="0"/>
            </a:endParaRPr>
          </a:p>
        </p:txBody>
      </p:sp>
      <p:sp>
        <p:nvSpPr>
          <p:cNvPr id="3077" name="KSO_FN"/>
          <p:cNvSpPr>
            <a:spLocks noGrp="1"/>
          </p:cNvSpPr>
          <p:nvPr>
            <p:ph type="sldNum" sz="quarter" idx="4"/>
          </p:nvPr>
        </p:nvSpPr>
        <p:spPr>
          <a:xfrm>
            <a:off x="6457950" y="6356350"/>
            <a:ext cx="2057400" cy="365125"/>
          </a:xfrm>
          <a:prstGeom prst="rect">
            <a:avLst/>
          </a:prstGeom>
          <a:noFill/>
          <a:ln w="9525">
            <a:noFill/>
          </a:ln>
        </p:spPr>
        <p:txBody>
          <a:bodyPr anchor="ctr"/>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000" b="0" i="0" u="none" kern="1200" baseline="0">
                <a:solidFill>
                  <a:srgbClr val="8E8E8E"/>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
        <p:nvSpPr>
          <p:cNvPr id="3078" name="KSO_BC1"/>
          <p:cNvSpPr>
            <a:spLocks noGrp="1"/>
          </p:cNvSpPr>
          <p:nvPr>
            <p:ph type="body" idx="5"/>
          </p:nvPr>
        </p:nvSpPr>
        <p:spPr>
          <a:xfrm>
            <a:off x="425450" y="1373188"/>
            <a:ext cx="8251825" cy="4983162"/>
          </a:xfrm>
          <a:prstGeom prst="rect">
            <a:avLst/>
          </a:prstGeom>
          <a:noFill/>
          <a:ln w="9525">
            <a:noFill/>
          </a:ln>
        </p:spPr>
        <p:txBody>
          <a:bodyPr anchor="t" anchorCtr="0"/>
          <a:lstStyle/>
          <a:p>
            <a:pPr lvl="0" indent="-361950"/>
            <a:r>
              <a:rPr lang="zh-CN" altLang="en-US"/>
              <a:t>单击此处编辑母版文本样式</a:t>
            </a:r>
            <a:endParaRPr lang="zh-CN" altLang="en-US"/>
          </a:p>
          <a:p>
            <a:pPr lvl="1"/>
            <a:r>
              <a:rPr lang="zh-CN" altLang="en-US"/>
              <a:t>第二级</a:t>
            </a:r>
            <a:endParaRPr lang="zh-CN" altLang="en-US"/>
          </a:p>
        </p:txBody>
      </p:sp>
      <p:sp>
        <p:nvSpPr>
          <p:cNvPr id="3079" name="等腰三角形 15"/>
          <p:cNvSpPr/>
          <p:nvPr/>
        </p:nvSpPr>
        <p:spPr>
          <a:xfrm flipV="1">
            <a:off x="425450" y="0"/>
            <a:ext cx="649288" cy="560388"/>
          </a:xfrm>
          <a:prstGeom prst="triangle">
            <a:avLst>
              <a:gd name="adj" fmla="val 50000"/>
            </a:avLst>
          </a:prstGeom>
          <a:solidFill>
            <a:srgbClr val="00BE9C"/>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lgn="ctr" eaLnBrk="0" hangingPunct="0"/>
            <a:endParaRPr lang="zh-CN" altLang="en-US" sz="1300">
              <a:solidFill>
                <a:srgbClr val="F7F7F7"/>
              </a:solidFill>
              <a:latin typeface="Arial" pitchFamily="34" charset="0"/>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xStyles>
    <p:titleStyle>
      <a:lvl1pPr marL="0" lvl="0" indent="0" algn="l" defTabSz="514350" eaLnBrk="1" fontAlgn="base" latinLnBrk="0" hangingPunct="1">
        <a:lnSpc>
          <a:spcPct val="90000"/>
        </a:lnSpc>
        <a:spcBef>
          <a:spcPct val="0"/>
        </a:spcBef>
        <a:spcAft>
          <a:spcPct val="0"/>
        </a:spcAft>
        <a:buNone/>
        <a:defRPr sz="3200" b="1" i="0" u="none" kern="1200" baseline="0">
          <a:solidFill>
            <a:srgbClr val="00BE9C"/>
          </a:solidFill>
          <a:latin typeface="+mj-lt"/>
          <a:ea typeface="+mj-ea"/>
          <a:cs typeface="+mj-cs"/>
        </a:defRPr>
      </a:lvl1pPr>
    </p:titleStyle>
    <p:bodyStyle>
      <a:lvl1pPr marL="361950" lvl="0" indent="-361950" algn="just" defTabSz="514350" eaLnBrk="1" fontAlgn="base" latinLnBrk="0" hangingPunct="1">
        <a:lnSpc>
          <a:spcPct val="110000"/>
        </a:lnSpc>
        <a:spcBef>
          <a:spcPts val="1015"/>
        </a:spcBef>
        <a:spcAft>
          <a:spcPct val="0"/>
        </a:spcAft>
        <a:buClr>
          <a:schemeClr val="accent1"/>
        </a:buClr>
        <a:buSzPct val="70000"/>
        <a:buFont typeface="Wingdings 3" panose="05040102010807070707" pitchFamily="2" charset="2"/>
        <a:buChar char=""/>
        <a:defRPr sz="2400" b="0" i="0" u="none" kern="1200" baseline="0">
          <a:solidFill>
            <a:schemeClr val="accent1"/>
          </a:solidFill>
          <a:latin typeface="+mn-lt"/>
          <a:ea typeface="+mn-ea"/>
          <a:cs typeface="+mn-cs"/>
        </a:defRPr>
      </a:lvl1pPr>
      <a:lvl2pPr marL="361950" lvl="1" indent="-361950" algn="l" defTabSz="514350" eaLnBrk="1" fontAlgn="base" latinLnBrk="0" hangingPunct="1">
        <a:lnSpc>
          <a:spcPct val="130000"/>
        </a:lnSpc>
        <a:spcBef>
          <a:spcPct val="0"/>
        </a:spcBef>
        <a:spcAft>
          <a:spcPts val="340"/>
        </a:spcAft>
        <a:buClr>
          <a:schemeClr val="accent1"/>
        </a:buClr>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cs typeface="+mn-cs"/>
        </a:defRPr>
      </a:lvl2pPr>
      <a:lvl3pPr marL="643255" lvl="2" indent="-128905" algn="l" defTabSz="514350" eaLnBrk="1" fontAlgn="base" latinLnBrk="0" hangingPunct="1">
        <a:lnSpc>
          <a:spcPct val="90000"/>
        </a:lnSpc>
        <a:spcBef>
          <a:spcPts val="275"/>
        </a:spcBef>
        <a:spcAft>
          <a:spcPct val="0"/>
        </a:spcAft>
        <a:buFont typeface="Arial" pitchFamily="34" charset="0"/>
        <a:buChar char="•"/>
        <a:defRPr sz="1100" b="0" i="0" u="none" kern="1200" baseline="0">
          <a:solidFill>
            <a:schemeClr val="tx1"/>
          </a:solidFill>
          <a:latin typeface="Calibri" panose="020f0502020204030204" pitchFamily="2" charset="0"/>
          <a:ea typeface="幼圆" panose="02010509060101010101" pitchFamily="1" charset="-122"/>
          <a:cs typeface="+mn-cs"/>
        </a:defRPr>
      </a:lvl3pPr>
      <a:lvl4pPr marL="900430" lvl="3" indent="-128905" algn="l" defTabSz="514350" eaLnBrk="1" fontAlgn="base" latinLnBrk="0" hangingPunct="1">
        <a:lnSpc>
          <a:spcPct val="90000"/>
        </a:lnSpc>
        <a:spcBef>
          <a:spcPts val="275"/>
        </a:spcBef>
        <a:spcAft>
          <a:spcPct val="0"/>
        </a:spcAft>
        <a:buFont typeface="Arial" pitchFamily="34" charset="0"/>
        <a:buChar char="•"/>
        <a:defRPr sz="1000" b="0" i="0" u="none" kern="1200" baseline="0">
          <a:solidFill>
            <a:schemeClr val="tx1"/>
          </a:solidFill>
          <a:latin typeface="Calibri" panose="020f0502020204030204" pitchFamily="2" charset="0"/>
          <a:ea typeface="幼圆" panose="02010509060101010101" pitchFamily="1" charset="-122"/>
          <a:cs typeface="+mn-cs"/>
        </a:defRPr>
      </a:lvl4pPr>
      <a:lvl5pPr marL="1157605" lvl="4" indent="-128905" algn="l" defTabSz="514350" eaLnBrk="1" fontAlgn="base" latinLnBrk="0" hangingPunct="1">
        <a:lnSpc>
          <a:spcPct val="90000"/>
        </a:lnSpc>
        <a:spcBef>
          <a:spcPts val="275"/>
        </a:spcBef>
        <a:spcAft>
          <a:spcPct val="0"/>
        </a:spcAft>
        <a:buFont typeface="Arial" pitchFamily="34" charset="0"/>
        <a:buChar char="•"/>
        <a:defRPr sz="1000" b="0" i="0" u="none" kern="1200" baseline="0">
          <a:solidFill>
            <a:schemeClr val="tx1"/>
          </a:solidFill>
          <a:latin typeface="Calibri" panose="020f0502020204030204" pitchFamily="2" charset="0"/>
          <a:ea typeface="幼圆" panose="02010509060101010101" pitchFamily="1" charset="-122"/>
          <a:cs typeface="+mn-cs"/>
        </a:defRPr>
      </a:lvl5pPr>
      <a:lvl6pPr marL="2514600" lvl="5" indent="-228600" algn="l" defTabSz="514350" eaLnBrk="1" fontAlgn="base" latinLnBrk="0" hangingPunct="1">
        <a:lnSpc>
          <a:spcPct val="90000"/>
        </a:lnSpc>
        <a:spcBef>
          <a:spcPts val="275"/>
        </a:spcBef>
        <a:spcAft>
          <a:spcPct val="0"/>
        </a:spcAft>
        <a:buFont typeface="Arial" pitchFamily="34" charset="0"/>
        <a:buChar char="•"/>
        <a:defRPr sz="1000" b="0" i="0" u="none" kern="1200" baseline="0">
          <a:solidFill>
            <a:schemeClr val="tx1"/>
          </a:solidFill>
          <a:latin typeface="Calibri" panose="020f0502020204030204" pitchFamily="2" charset="0"/>
          <a:ea typeface="幼圆" panose="02010509060101010101" pitchFamily="1" charset="-122"/>
          <a:cs typeface="+mn-cs"/>
        </a:defRPr>
      </a:lvl6pPr>
      <a:lvl7pPr marL="2971800" lvl="6" indent="-228600" algn="l" defTabSz="514350" eaLnBrk="1" fontAlgn="base" latinLnBrk="0" hangingPunct="1">
        <a:lnSpc>
          <a:spcPct val="90000"/>
        </a:lnSpc>
        <a:spcBef>
          <a:spcPts val="275"/>
        </a:spcBef>
        <a:spcAft>
          <a:spcPct val="0"/>
        </a:spcAft>
        <a:buFont typeface="Arial" pitchFamily="34" charset="0"/>
        <a:buChar char="•"/>
        <a:defRPr sz="1000" b="0" i="0" u="none" kern="1200" baseline="0">
          <a:solidFill>
            <a:schemeClr val="tx1"/>
          </a:solidFill>
          <a:latin typeface="Calibri" panose="020f0502020204030204" pitchFamily="2" charset="0"/>
          <a:ea typeface="幼圆" panose="02010509060101010101" pitchFamily="1" charset="-122"/>
          <a:cs typeface="+mn-cs"/>
        </a:defRPr>
      </a:lvl7pPr>
      <a:lvl8pPr marL="3429000" lvl="7" indent="-228600" algn="l" defTabSz="514350" eaLnBrk="1" fontAlgn="base" latinLnBrk="0" hangingPunct="1">
        <a:lnSpc>
          <a:spcPct val="90000"/>
        </a:lnSpc>
        <a:spcBef>
          <a:spcPts val="275"/>
        </a:spcBef>
        <a:spcAft>
          <a:spcPct val="0"/>
        </a:spcAft>
        <a:buFont typeface="Arial" pitchFamily="34" charset="0"/>
        <a:buChar char="•"/>
        <a:defRPr sz="1000" b="0" i="0" u="none" kern="1200" baseline="0">
          <a:solidFill>
            <a:schemeClr val="tx1"/>
          </a:solidFill>
          <a:latin typeface="Calibri" panose="020f0502020204030204" pitchFamily="2" charset="0"/>
          <a:ea typeface="幼圆" panose="02010509060101010101" pitchFamily="1" charset="-122"/>
          <a:cs typeface="+mn-cs"/>
        </a:defRPr>
      </a:lvl8pPr>
      <a:lvl9pPr marL="3886200" lvl="8" indent="-228600" algn="l" defTabSz="514350" eaLnBrk="1" fontAlgn="base" latinLnBrk="0" hangingPunct="1">
        <a:lnSpc>
          <a:spcPct val="90000"/>
        </a:lnSpc>
        <a:spcBef>
          <a:spcPts val="275"/>
        </a:spcBef>
        <a:spcAft>
          <a:spcPct val="0"/>
        </a:spcAft>
        <a:buFont typeface="Arial" pitchFamily="34" charset="0"/>
        <a:buChar char="•"/>
        <a:defRPr sz="1000" b="0" i="0" u="none" kern="1200" baseline="0">
          <a:solidFill>
            <a:schemeClr val="tx1"/>
          </a:solidFill>
          <a:latin typeface="Calibri" panose="020f0502020204030204" pitchFamily="2" charset="0"/>
          <a:ea typeface="幼圆" panose="02010509060101010101" pitchFamily="1" charset="-122"/>
          <a:cs typeface="+mn-cs"/>
        </a:defRPr>
      </a:lvl9pPr>
    </p:bodyStyle>
    <p:otherStyle>
      <a:lvl1pPr marL="0" lvl="0" indent="0" algn="l" defTabSz="91440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00010322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1" name="Rectangle 2"/>
          <p:cNvSpPr>
            <a:spLocks noGrp="1"/>
          </p:cNvSpPr>
          <p:nvPr>
            <p:ph type="ctrTitle" idx="4294967295"/>
          </p:nvPr>
        </p:nvSpPr>
        <p:spPr>
          <a:xfrm>
            <a:off x="685800" y="693738"/>
            <a:ext cx="7772400" cy="4606925"/>
          </a:xfrm>
        </p:spPr>
        <p:txBody>
          <a:bodyPr vert="horz" wrap="square" anchor="ctr" anchorCtr="0"/>
          <a:lstStyle>
            <a:lvl1pPr lvl="0">
              <a:buClrTx/>
              <a:buSzTx/>
              <a:buFontTx/>
              <a:defRPr/>
            </a:lvl1pPr>
          </a:lstStyle>
          <a:p>
            <a:pPr lvl="0" indent="0" algn="r"/>
            <a:r>
              <a:rPr lang="zh-CN" altLang="en-US" b="0">
                <a:solidFill>
                  <a:schemeClr val="tx1"/>
                </a:solidFill>
              </a:rPr>
              <a:t>一例重度子痫前期、妊娠期糖尿病、胎盘早剥、死胎、疤痕子宫的护理查房</a:t>
            </a:r>
            <a:br>
              <a:rPr lang="zh-CN" altLang="en-US" b="0">
                <a:solidFill>
                  <a:schemeClr val="tx1"/>
                </a:solidFill>
              </a:rPr>
            </a:br>
            <a:r>
              <a:rPr lang="zh-CN" altLang="en-US" b="0">
                <a:solidFill>
                  <a:schemeClr val="tx1"/>
                </a:solidFill>
              </a:rPr>
              <a:t>                                   </a:t>
            </a:r>
            <a:endParaRPr lang="en-US" altLang="zh-CN"/>
          </a:p>
        </p:txBody>
      </p:sp>
      <p:sp>
        <p:nvSpPr>
          <p:cNvPr id="5122"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1</a:t>
            </a:fld>
            <a:endParaRPr lang="zh-CN" altLang="en-US" sz="1000">
              <a:solidFill>
                <a:srgbClr val="8E8E8E"/>
              </a:solidFill>
              <a:latin typeface="Arial" pitchFamily="34" charset="0"/>
              <a:ea typeface="宋体" panose="02010600030101010101" pitchFamily="2" charset="-122"/>
            </a:endParaRPr>
          </a:p>
        </p:txBody>
      </p:sp>
      <p:sp>
        <p:nvSpPr>
          <p:cNvPr id="5123"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
        <p:nvSpPr>
          <p:cNvPr id="5124" name="TextBox 5123"/>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Rectangle 2"/>
          <p:cNvSpPr>
            <a:spLocks noGrp="1"/>
          </p:cNvSpPr>
          <p:nvPr>
            <p:ph type="title" idx="4294967295"/>
          </p:nvPr>
        </p:nvSpPr>
        <p:spPr>
          <a:xfrm>
            <a:off x="298450" y="228600"/>
            <a:ext cx="8540750" cy="1143000"/>
          </a:xfrm>
        </p:spPr>
        <p:txBody>
          <a:bodyPr vert="horz" wrap="square" anchor="ctr" anchorCtr="0"/>
          <a:lstStyle/>
          <a:p>
            <a:r>
              <a:rPr lang="zh-CN" altLang="en-US" b="0"/>
              <a:t>病例介绍</a:t>
            </a:r>
            <a:endParaRPr lang="zh-CN" altLang="en-US" b="0"/>
          </a:p>
        </p:txBody>
      </p:sp>
      <p:sp>
        <p:nvSpPr>
          <p:cNvPr id="6146" name="Rectangle 3"/>
          <p:cNvSpPr>
            <a:spLocks noGrp="1"/>
          </p:cNvSpPr>
          <p:nvPr>
            <p:ph type="body" idx="4294967295"/>
          </p:nvPr>
        </p:nvSpPr>
        <p:spPr>
          <a:xfrm>
            <a:off x="457200" y="1196975"/>
            <a:ext cx="8229600" cy="4930775"/>
          </a:xfrm>
        </p:spPr>
        <p:txBody>
          <a:bodyPr vert="horz" wrap="square" anchor="t" anchorCtr="0"/>
          <a:lstStyle/>
          <a:p>
            <a:pPr>
              <a:lnSpc>
                <a:spcPct val="90000"/>
              </a:lnSpc>
            </a:pPr>
            <a:r>
              <a:rPr lang="zh-CN" altLang="en-US" sz="2000" b="1"/>
              <a:t>一般资料：徐成美</a:t>
            </a:r>
            <a:r>
              <a:rPr lang="zh-CN" altLang="en-US" sz="2000"/>
              <a:t>，女，</a:t>
            </a:r>
            <a:r>
              <a:rPr lang="en-US" altLang="zh-CN" sz="2000"/>
              <a:t>3</a:t>
            </a:r>
            <a:r>
              <a:rPr lang="zh-CN" altLang="en-US" sz="2000"/>
              <a:t>7岁，高中文化，入院日期2013.</a:t>
            </a:r>
            <a:r>
              <a:rPr lang="en-US" altLang="zh-CN" sz="2000"/>
              <a:t>06</a:t>
            </a:r>
            <a:r>
              <a:rPr lang="zh-CN" altLang="en-US" sz="2000"/>
              <a:t>.</a:t>
            </a:r>
            <a:r>
              <a:rPr lang="en-US" altLang="zh-CN" sz="2000"/>
              <a:t>1</a:t>
            </a:r>
            <a:r>
              <a:rPr lang="zh-CN" altLang="en-US" sz="2000"/>
              <a:t>7.1</a:t>
            </a:r>
            <a:r>
              <a:rPr lang="en-US" altLang="zh-CN" sz="2000"/>
              <a:t>7</a:t>
            </a:r>
            <a:r>
              <a:rPr lang="zh-CN" altLang="en-US" sz="2000"/>
              <a:t>:2</a:t>
            </a:r>
            <a:r>
              <a:rPr lang="en-US" altLang="zh-CN" sz="2000"/>
              <a:t>2</a:t>
            </a:r>
            <a:r>
              <a:rPr lang="zh-CN" altLang="en-US" sz="2000"/>
              <a:t>，入院诊断： 1.孕</a:t>
            </a:r>
            <a:r>
              <a:rPr lang="en-US" altLang="zh-CN" sz="2000"/>
              <a:t>4</a:t>
            </a:r>
            <a:r>
              <a:rPr lang="zh-CN" altLang="en-US" sz="2000"/>
              <a:t>产</a:t>
            </a:r>
            <a:r>
              <a:rPr lang="en-US" altLang="zh-CN" sz="2000"/>
              <a:t>1</a:t>
            </a:r>
            <a:r>
              <a:rPr lang="zh-CN" altLang="en-US" sz="2000"/>
              <a:t>孕3</a:t>
            </a:r>
            <a:r>
              <a:rPr lang="en-US" altLang="zh-CN" sz="2000"/>
              <a:t>4</a:t>
            </a:r>
            <a:r>
              <a:rPr lang="zh-CN" altLang="en-US" sz="2000"/>
              <a:t>+周死胎  2.重度子痫前期   3.胎盘早剥。</a:t>
            </a:r>
            <a:r>
              <a:rPr lang="en-US" altLang="zh-CN" sz="2000"/>
              <a:t>4.</a:t>
            </a:r>
            <a:r>
              <a:rPr lang="zh-CN" altLang="en-US" sz="2000"/>
              <a:t>妊娠期糖尿病    住院号：</a:t>
            </a:r>
            <a:r>
              <a:rPr lang="en-US" altLang="zh-CN" sz="2000"/>
              <a:t>771553</a:t>
            </a:r>
            <a:endParaRPr lang="zh-CN" altLang="en-US" sz="2000"/>
          </a:p>
          <a:p>
            <a:pPr>
              <a:lnSpc>
                <a:spcPct val="90000"/>
              </a:lnSpc>
            </a:pPr>
            <a:r>
              <a:rPr lang="zh-CN" altLang="en-US" b="1"/>
              <a:t>简要病史及发病经过</a:t>
            </a:r>
            <a:r>
              <a:rPr lang="zh-CN" altLang="en-US" sz="2000"/>
              <a:t>：停经3</a:t>
            </a:r>
            <a:r>
              <a:rPr lang="en-US" altLang="zh-CN" sz="2000"/>
              <a:t>4</a:t>
            </a:r>
            <a:r>
              <a:rPr lang="zh-CN" altLang="en-US" sz="2000"/>
              <a:t>+周，发现血糖升高</a:t>
            </a:r>
            <a:r>
              <a:rPr lang="en-US" altLang="zh-CN" sz="2000"/>
              <a:t>3</a:t>
            </a:r>
            <a:r>
              <a:rPr lang="zh-CN" altLang="en-US" sz="2000"/>
              <a:t>月余，血压升高</a:t>
            </a:r>
            <a:r>
              <a:rPr lang="en-US" altLang="zh-CN" sz="2000"/>
              <a:t>2</a:t>
            </a:r>
            <a:r>
              <a:rPr lang="zh-CN" altLang="en-US" sz="2000"/>
              <a:t>月，加重</a:t>
            </a:r>
            <a:r>
              <a:rPr lang="en-US" altLang="zh-CN" sz="2000"/>
              <a:t>1</a:t>
            </a:r>
            <a:r>
              <a:rPr lang="zh-CN" altLang="en-US" sz="2000"/>
              <a:t>天，胎心消失半小时入院。孕妇末次月经2012年</a:t>
            </a:r>
            <a:r>
              <a:rPr lang="en-US" altLang="zh-CN" sz="2000"/>
              <a:t>10</a:t>
            </a:r>
            <a:r>
              <a:rPr lang="zh-CN" altLang="en-US" sz="2000"/>
              <a:t>月</a:t>
            </a:r>
            <a:r>
              <a:rPr lang="en-US" altLang="zh-CN" sz="2000"/>
              <a:t>17</a:t>
            </a:r>
            <a:r>
              <a:rPr lang="zh-CN" altLang="en-US" sz="2000"/>
              <a:t>日，约5天净，量同以往。停经30+天自测尿TT阳性</a:t>
            </a:r>
            <a:r>
              <a:rPr lang="en-US" altLang="zh-CN" sz="2000"/>
              <a:t>，</a:t>
            </a:r>
            <a:r>
              <a:rPr lang="zh-CN" altLang="en-US" sz="2000"/>
              <a:t>无明显早孕反应</a:t>
            </a:r>
            <a:r>
              <a:rPr lang="en-US" altLang="zh-CN" sz="2000"/>
              <a:t>。停经</a:t>
            </a:r>
            <a:r>
              <a:rPr lang="zh-CN" altLang="en-US" sz="2000"/>
              <a:t>4月始感胎动，持续至今，未能定期产前检查。</a:t>
            </a:r>
            <a:r>
              <a:rPr lang="en-US" altLang="zh-CN" sz="2000"/>
              <a:t>3</a:t>
            </a:r>
            <a:r>
              <a:rPr lang="zh-CN" altLang="en-US" sz="2000"/>
              <a:t>月前产前检查时糖耐量试验提示餐后1小时血糖10.</a:t>
            </a:r>
            <a:r>
              <a:rPr lang="en-US" altLang="zh-CN" sz="2000"/>
              <a:t>45</a:t>
            </a:r>
            <a:r>
              <a:rPr lang="zh-CN" altLang="en-US" sz="2000"/>
              <a:t>mmol/L，，予饮食控制定期复查血糖。</a:t>
            </a:r>
            <a:r>
              <a:rPr lang="en-US" altLang="zh-CN" sz="2000"/>
              <a:t>2</a:t>
            </a:r>
            <a:r>
              <a:rPr lang="zh-CN" altLang="en-US" sz="2000"/>
              <a:t>月前产检发现血压升高</a:t>
            </a:r>
            <a:r>
              <a:rPr lang="en-US" altLang="zh-CN" sz="2000"/>
              <a:t>14</a:t>
            </a:r>
            <a:r>
              <a:rPr lang="zh-CN" altLang="en-US" sz="2000"/>
              <a:t>5</a:t>
            </a:r>
            <a:r>
              <a:rPr lang="en-US" altLang="zh-CN" sz="2000"/>
              <a:t>/8</a:t>
            </a:r>
            <a:r>
              <a:rPr lang="zh-CN" altLang="en-US" sz="2000"/>
              <a:t>4mmHg，无明显头晕头痛，无胸闷气急，无眼花是物模糊等不适，一天前至吴山院区测血压为</a:t>
            </a:r>
            <a:r>
              <a:rPr lang="en-US" altLang="zh-CN" sz="2000"/>
              <a:t>190/123</a:t>
            </a:r>
            <a:r>
              <a:rPr lang="zh-CN" altLang="en-US" sz="2000"/>
              <a:t>，</a:t>
            </a:r>
            <a:r>
              <a:rPr lang="en-US" altLang="zh-CN" sz="2000"/>
              <a:t>无</a:t>
            </a:r>
            <a:r>
              <a:rPr lang="zh-CN" altLang="en-US" sz="2000"/>
              <a:t>不适，</a:t>
            </a:r>
            <a:r>
              <a:rPr lang="en-US" altLang="zh-CN" sz="2000"/>
              <a:t>遂转至本院。急症测血压为202/124mmhg,</a:t>
            </a:r>
            <a:r>
              <a:rPr lang="zh-CN" altLang="en-US" sz="2000"/>
              <a:t>自诉感胎动减少，无明显头晕头痛，无胸闷气急，无眼花、视物模糊</a:t>
            </a:r>
            <a:r>
              <a:rPr lang="en-US" altLang="zh-CN" sz="2000"/>
              <a:t>、无皮肤瘙痒等不适。眼底</a:t>
            </a:r>
            <a:r>
              <a:rPr lang="zh-CN" altLang="en-US" sz="2000"/>
              <a:t>A/V=2：3</a:t>
            </a:r>
            <a:r>
              <a:rPr lang="en-US" altLang="zh-CN" sz="2000"/>
              <a:t>—1:2</a:t>
            </a:r>
            <a:r>
              <a:rPr lang="zh-CN" altLang="en-US" sz="2000"/>
              <a:t>，</a:t>
            </a:r>
            <a:r>
              <a:rPr lang="en-US" altLang="zh-CN" sz="2000"/>
              <a:t>尿蛋白（+</a:t>
            </a:r>
            <a:r>
              <a:rPr lang="zh-CN" altLang="en-US" sz="2000"/>
              <a:t>）</a:t>
            </a:r>
            <a:r>
              <a:rPr lang="en-US" altLang="zh-CN" sz="2000"/>
              <a:t>，</a:t>
            </a:r>
            <a:r>
              <a:rPr lang="zh-CN" altLang="en-US" sz="2000"/>
              <a:t>半小时前</a:t>
            </a:r>
            <a:r>
              <a:rPr lang="en-US" altLang="zh-CN" sz="2000"/>
              <a:t>B</a:t>
            </a:r>
            <a:r>
              <a:rPr lang="zh-CN" altLang="en-US" sz="2000"/>
              <a:t>超检查： 胎盘增厚，最厚处约</a:t>
            </a:r>
            <a:r>
              <a:rPr lang="en-US" altLang="zh-CN" sz="2000"/>
              <a:t>6.8cm</a:t>
            </a:r>
            <a:r>
              <a:rPr lang="zh-CN" altLang="en-US" sz="2000"/>
              <a:t>，胎心胎动消失。</a:t>
            </a:r>
            <a:r>
              <a:rPr lang="en-US" altLang="zh-CN" sz="2000"/>
              <a:t>急诊拟“孕4</a:t>
            </a:r>
            <a:r>
              <a:rPr lang="zh-CN" altLang="en-US" sz="2000"/>
              <a:t>产</a:t>
            </a:r>
            <a:r>
              <a:rPr lang="en-US" altLang="zh-CN" sz="2000"/>
              <a:t>1</a:t>
            </a:r>
            <a:r>
              <a:rPr lang="zh-CN" altLang="en-US" sz="2000"/>
              <a:t>孕3</a:t>
            </a:r>
            <a:r>
              <a:rPr lang="en-US" altLang="zh-CN" sz="2000"/>
              <a:t>4</a:t>
            </a:r>
            <a:r>
              <a:rPr lang="zh-CN" altLang="en-US" sz="2000"/>
              <a:t>+周，重度子痫前期 </a:t>
            </a:r>
            <a:r>
              <a:rPr lang="en-US" altLang="zh-CN" sz="2000"/>
              <a:t>，</a:t>
            </a:r>
            <a:r>
              <a:rPr lang="zh-CN" altLang="en-US" sz="2000"/>
              <a:t>胎盘早剥？妊娠期糖尿病，</a:t>
            </a:r>
            <a:r>
              <a:rPr lang="en-US" altLang="zh-CN" sz="2000"/>
              <a:t>疤痕</a:t>
            </a:r>
            <a:r>
              <a:rPr lang="zh-CN" altLang="en-US" sz="2000"/>
              <a:t>子宫，</a:t>
            </a:r>
            <a:r>
              <a:rPr lang="en-US" altLang="zh-CN" sz="2000"/>
              <a:t>死胎 ”收治入院。2001</a:t>
            </a:r>
            <a:r>
              <a:rPr lang="zh-CN" altLang="en-US" sz="2000"/>
              <a:t>年剖腹产下一女</a:t>
            </a:r>
            <a:r>
              <a:rPr lang="en-US" altLang="zh-CN" sz="2000"/>
              <a:t>。</a:t>
            </a:r>
            <a:endParaRPr lang="zh-CN" altLang="en-US" sz="2000"/>
          </a:p>
          <a:p>
            <a:pPr>
              <a:lnSpc>
                <a:spcPct val="90000"/>
              </a:lnSpc>
            </a:pPr>
            <a:endParaRPr lang="zh-CN" altLang="en-US" sz="2000"/>
          </a:p>
          <a:p>
            <a:pPr>
              <a:lnSpc>
                <a:spcPct val="90000"/>
              </a:lnSpc>
            </a:pPr>
            <a:endParaRPr lang="zh-CN" altLang="en-US" sz="2000"/>
          </a:p>
        </p:txBody>
      </p:sp>
      <p:sp>
        <p:nvSpPr>
          <p:cNvPr id="6147"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2</a:t>
            </a:fld>
            <a:endParaRPr lang="zh-CN" altLang="en-US" sz="1000">
              <a:solidFill>
                <a:srgbClr val="8E8E8E"/>
              </a:solidFill>
              <a:latin typeface="Arial" pitchFamily="34" charset="0"/>
              <a:ea typeface="宋体" panose="02010600030101010101" pitchFamily="2" charset="-122"/>
            </a:endParaRPr>
          </a:p>
        </p:txBody>
      </p:sp>
      <p:sp>
        <p:nvSpPr>
          <p:cNvPr id="6148"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9" name="Rectangle 2"/>
          <p:cNvSpPr>
            <a:spLocks noGrp="1"/>
          </p:cNvSpPr>
          <p:nvPr>
            <p:ph type="title" idx="4294967295"/>
          </p:nvPr>
        </p:nvSpPr>
        <p:spPr>
          <a:xfrm>
            <a:off x="457200" y="-3175"/>
            <a:ext cx="8229600" cy="1128713"/>
          </a:xfrm>
        </p:spPr>
        <p:txBody>
          <a:bodyPr vert="horz" wrap="square" anchor="ctr" anchorCtr="0"/>
          <a:lstStyle/>
          <a:p>
            <a:r>
              <a:rPr lang="zh-CN" altLang="en-US" b="0"/>
              <a:t>病例介绍</a:t>
            </a:r>
            <a:endParaRPr lang="zh-CN" altLang="en-US" b="0"/>
          </a:p>
        </p:txBody>
      </p:sp>
      <p:sp>
        <p:nvSpPr>
          <p:cNvPr id="7170" name="Rectangle 3"/>
          <p:cNvSpPr>
            <a:spLocks noGrp="1"/>
          </p:cNvSpPr>
          <p:nvPr>
            <p:ph type="body" idx="4294967295"/>
          </p:nvPr>
        </p:nvSpPr>
        <p:spPr>
          <a:xfrm>
            <a:off x="457200" y="1125538"/>
            <a:ext cx="8229600" cy="5002212"/>
          </a:xfrm>
        </p:spPr>
        <p:txBody>
          <a:bodyPr vert="horz" wrap="square" anchor="t" anchorCtr="0"/>
          <a:lstStyle/>
          <a:p>
            <a:r>
              <a:rPr lang="zh-CN" altLang="en-US" b="1"/>
              <a:t>体格检查</a:t>
            </a:r>
            <a:r>
              <a:rPr lang="zh-CN" altLang="en-US"/>
              <a:t>：</a:t>
            </a:r>
            <a:r>
              <a:rPr lang="en-US" altLang="zh-CN"/>
              <a:t>入院时</a:t>
            </a:r>
            <a:r>
              <a:rPr lang="zh-CN" altLang="en-US"/>
              <a:t>测T：36.8℃，P：92次/分，R：20次/分，BP:1</a:t>
            </a:r>
            <a:r>
              <a:rPr lang="en-US" altLang="zh-CN"/>
              <a:t>6</a:t>
            </a:r>
            <a:r>
              <a:rPr lang="zh-CN" altLang="en-US"/>
              <a:t>0/88mmHg,神</a:t>
            </a:r>
            <a:r>
              <a:rPr lang="en-US" altLang="zh-CN"/>
              <a:t>志</a:t>
            </a:r>
            <a:r>
              <a:rPr lang="zh-CN" altLang="en-US"/>
              <a:t>清</a:t>
            </a:r>
            <a:r>
              <a:rPr lang="en-US" altLang="zh-CN"/>
              <a:t>，精神</a:t>
            </a:r>
            <a:r>
              <a:rPr lang="zh-CN" altLang="en-US"/>
              <a:t>好，全身皮肤无黄染，未见皮疹，双下肢浮肿（</a:t>
            </a:r>
            <a:r>
              <a:rPr lang="en-US" altLang="zh-CN"/>
              <a:t>++</a:t>
            </a:r>
            <a:r>
              <a:rPr lang="zh-CN" altLang="en-US"/>
              <a:t>），先露头，胎位LOA，浮，无宫缩，肛查未查，胎膜未破，</a:t>
            </a:r>
            <a:endParaRPr lang="zh-CN" altLang="en-US"/>
          </a:p>
          <a:p>
            <a:r>
              <a:rPr lang="zh-CN" altLang="en-US" b="1"/>
              <a:t>辅助检查</a:t>
            </a:r>
            <a:r>
              <a:rPr lang="zh-CN" altLang="en-US"/>
              <a:t>：2013.</a:t>
            </a:r>
            <a:r>
              <a:rPr lang="en-US" altLang="zh-CN"/>
              <a:t>6.</a:t>
            </a:r>
            <a:r>
              <a:rPr lang="zh-CN" altLang="en-US"/>
              <a:t>1</a:t>
            </a:r>
            <a:r>
              <a:rPr lang="en-US" altLang="zh-CN"/>
              <a:t>7</a:t>
            </a:r>
            <a:r>
              <a:rPr lang="zh-CN" altLang="en-US"/>
              <a:t>，</a:t>
            </a:r>
            <a:r>
              <a:rPr lang="en-US" altLang="zh-CN"/>
              <a:t>16:00B</a:t>
            </a:r>
            <a:r>
              <a:rPr lang="zh-CN" altLang="en-US"/>
              <a:t>超示胎心1</a:t>
            </a:r>
            <a:r>
              <a:rPr lang="en-US" altLang="zh-CN"/>
              <a:t>00</a:t>
            </a:r>
            <a:r>
              <a:rPr lang="zh-CN" altLang="en-US"/>
              <a:t>次/分。</a:t>
            </a:r>
            <a:r>
              <a:rPr lang="en-US" altLang="zh-CN"/>
              <a:t>17:00</a:t>
            </a:r>
            <a:r>
              <a:rPr lang="zh-CN" altLang="en-US"/>
              <a:t>我院B超示：双顶径</a:t>
            </a:r>
            <a:r>
              <a:rPr lang="en-US" altLang="zh-CN"/>
              <a:t>8.4</a:t>
            </a:r>
            <a:r>
              <a:rPr lang="zh-CN" altLang="en-US"/>
              <a:t>cm，股骨长</a:t>
            </a:r>
            <a:r>
              <a:rPr lang="en-US" altLang="zh-CN"/>
              <a:t>6.2</a:t>
            </a:r>
            <a:r>
              <a:rPr lang="zh-CN" altLang="en-US"/>
              <a:t>cm，胎位LOA，胎盘前壁GrΙ+级，胎盘增厚，最厚处约</a:t>
            </a:r>
            <a:r>
              <a:rPr lang="en-US" altLang="zh-CN"/>
              <a:t>6.8cm.</a:t>
            </a:r>
            <a:r>
              <a:rPr lang="zh-CN" altLang="en-US"/>
              <a:t>羊水指数8，胎心搏动及胎动未见。</a:t>
            </a:r>
            <a:endParaRPr lang="zh-CN" altLang="en-US"/>
          </a:p>
          <a:p>
            <a:endParaRPr lang="zh-CN" altLang="en-US"/>
          </a:p>
        </p:txBody>
      </p:sp>
      <p:sp>
        <p:nvSpPr>
          <p:cNvPr id="7171" name="Text Box 4"/>
          <p:cNvSpPr txBox="1"/>
          <p:nvPr/>
        </p:nvSpPr>
        <p:spPr>
          <a:xfrm>
            <a:off x="6661150" y="4221163"/>
            <a:ext cx="411163" cy="36512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a:latin typeface="Arial" pitchFamily="34" charset="0"/>
                <a:ea typeface="宋体" panose="02010600030101010101" pitchFamily="2" charset="-122"/>
              </a:rPr>
              <a:t>Ι</a:t>
            </a:r>
            <a:endParaRPr lang="en-US" altLang="zh-CN">
              <a:latin typeface="Arial" pitchFamily="34" charset="0"/>
              <a:ea typeface="宋体" panose="02010600030101010101" pitchFamily="2" charset="-122"/>
            </a:endParaRPr>
          </a:p>
        </p:txBody>
      </p:sp>
      <p:sp>
        <p:nvSpPr>
          <p:cNvPr id="7172"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3</a:t>
            </a:fld>
            <a:endParaRPr lang="zh-CN" altLang="en-US" sz="1000">
              <a:solidFill>
                <a:srgbClr val="8E8E8E"/>
              </a:solidFill>
              <a:latin typeface="Arial" pitchFamily="34" charset="0"/>
              <a:ea typeface="宋体" panose="02010600030101010101" pitchFamily="2" charset="-122"/>
            </a:endParaRPr>
          </a:p>
        </p:txBody>
      </p:sp>
      <p:sp>
        <p:nvSpPr>
          <p:cNvPr id="7173"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Rectangle 2"/>
          <p:cNvSpPr>
            <a:spLocks noGrp="1"/>
          </p:cNvSpPr>
          <p:nvPr>
            <p:ph type="title" idx="4294967295"/>
          </p:nvPr>
        </p:nvSpPr>
        <p:spPr>
          <a:xfrm>
            <a:off x="457200" y="44450"/>
            <a:ext cx="8229600" cy="1143000"/>
          </a:xfrm>
        </p:spPr>
        <p:txBody>
          <a:bodyPr vert="horz" wrap="square" anchor="ctr" anchorCtr="0"/>
          <a:lstStyle/>
          <a:p>
            <a:r>
              <a:rPr lang="zh-CN" altLang="en-US" b="0"/>
              <a:t>病例介绍</a:t>
            </a:r>
            <a:endParaRPr lang="zh-CN" altLang="en-US" b="0"/>
          </a:p>
        </p:txBody>
      </p:sp>
      <p:sp>
        <p:nvSpPr>
          <p:cNvPr id="8194" name="Rectangle 3"/>
          <p:cNvSpPr>
            <a:spLocks noGrp="1"/>
          </p:cNvSpPr>
          <p:nvPr>
            <p:ph type="body" idx="4294967295"/>
          </p:nvPr>
        </p:nvSpPr>
        <p:spPr>
          <a:xfrm>
            <a:off x="457200" y="765175"/>
            <a:ext cx="8229600" cy="6048375"/>
          </a:xfrm>
        </p:spPr>
        <p:txBody>
          <a:bodyPr vert="horz" wrap="square" anchor="t" anchorCtr="0"/>
          <a:lstStyle/>
          <a:p>
            <a:pPr>
              <a:lnSpc>
                <a:spcPct val="80000"/>
              </a:lnSpc>
            </a:pPr>
            <a:r>
              <a:rPr lang="zh-CN" altLang="en-US" sz="4000" b="1"/>
              <a:t>住院过程</a:t>
            </a:r>
            <a:r>
              <a:rPr lang="zh-CN" altLang="en-US"/>
              <a:t>：</a:t>
            </a:r>
            <a:r>
              <a:rPr lang="zh-CN" altLang="en-US" sz="2000"/>
              <a:t>2013.</a:t>
            </a:r>
            <a:r>
              <a:rPr lang="en-US" altLang="zh-CN" sz="2000"/>
              <a:t>6</a:t>
            </a:r>
            <a:r>
              <a:rPr lang="zh-CN" altLang="en-US" sz="2000"/>
              <a:t>.</a:t>
            </a:r>
            <a:r>
              <a:rPr lang="en-US" altLang="zh-CN" sz="2000"/>
              <a:t>1</a:t>
            </a:r>
            <a:r>
              <a:rPr lang="zh-CN" altLang="en-US" sz="2000"/>
              <a:t>7因重度子痫前期，妊娠期糖尿病</a:t>
            </a:r>
            <a:r>
              <a:rPr lang="en-US" altLang="zh-CN" sz="2000"/>
              <a:t>，疤痕</a:t>
            </a:r>
            <a:r>
              <a:rPr lang="zh-CN" altLang="en-US" sz="2000"/>
              <a:t>子宫，</a:t>
            </a:r>
            <a:r>
              <a:rPr lang="en-US" altLang="zh-CN" sz="2000"/>
              <a:t>胎盘早剥？死胎收治入院。入院时无宫缩，无胎心，无皮肤瘙痒，无口干多饮多食多尿，无头晕头痛、胸闷气急等自觉不适</a:t>
            </a:r>
            <a:endParaRPr lang="zh-CN" altLang="en-US" sz="2000"/>
          </a:p>
          <a:p>
            <a:pPr>
              <a:lnSpc>
                <a:spcPct val="80000"/>
              </a:lnSpc>
            </a:pPr>
            <a:r>
              <a:rPr lang="en-US" altLang="zh-CN" sz="2000">
                <a:latin typeface="宋体" panose="02010600030101010101" pitchFamily="2" charset="-122"/>
              </a:rPr>
              <a:t>6</a:t>
            </a:r>
            <a:r>
              <a:rPr lang="zh-CN" altLang="en-US" sz="2000">
                <a:latin typeface="宋体" panose="02010600030101010101" pitchFamily="2" charset="-122"/>
              </a:rPr>
              <a:t>月</a:t>
            </a:r>
            <a:r>
              <a:rPr lang="en-US" altLang="zh-CN" sz="2000">
                <a:latin typeface="宋体" panose="02010600030101010101" pitchFamily="2" charset="-122"/>
              </a:rPr>
              <a:t>17</a:t>
            </a:r>
            <a:r>
              <a:rPr lang="zh-CN" altLang="en-US" sz="2000">
                <a:latin typeface="宋体" panose="02010600030101010101" pitchFamily="2" charset="-122"/>
              </a:rPr>
              <a:t>日</a:t>
            </a:r>
            <a:r>
              <a:rPr lang="en-US" altLang="zh-CN" sz="2000">
                <a:latin typeface="宋体" panose="02010600030101010101" pitchFamily="2" charset="-122"/>
              </a:rPr>
              <a:t>18:00</a:t>
            </a:r>
            <a:r>
              <a:rPr lang="zh-CN" altLang="en-US" sz="2000">
                <a:latin typeface="宋体" panose="02010600030101010101" pitchFamily="2" charset="-122"/>
              </a:rPr>
              <a:t>，</a:t>
            </a:r>
            <a:r>
              <a:rPr lang="en-US" altLang="zh-CN" sz="2000">
                <a:latin typeface="宋体" panose="02010600030101010101" pitchFamily="2" charset="-122"/>
              </a:rPr>
              <a:t>急诊</a:t>
            </a:r>
            <a:r>
              <a:rPr lang="zh-CN" altLang="en-US" sz="2000">
                <a:latin typeface="宋体" panose="02010600030101010101" pitchFamily="2" charset="-122"/>
              </a:rPr>
              <a:t>行剖腹产术，术中可见子宫表面呈散在性，面积大小不一，深浅不均的紫褐色，子宫下段更加明显。于</a:t>
            </a:r>
            <a:r>
              <a:rPr lang="en-US" altLang="zh-CN" sz="2000">
                <a:latin typeface="宋体" panose="02010600030101010101" pitchFamily="2" charset="-122"/>
              </a:rPr>
              <a:t>1</a:t>
            </a:r>
            <a:r>
              <a:rPr lang="zh-CN" altLang="en-US" sz="2000">
                <a:latin typeface="宋体" panose="02010600030101010101" pitchFamily="2" charset="-122"/>
              </a:rPr>
              <a:t>8：</a:t>
            </a:r>
            <a:r>
              <a:rPr lang="en-US" altLang="zh-CN" sz="2000">
                <a:latin typeface="宋体" panose="02010600030101010101" pitchFamily="2" charset="-122"/>
              </a:rPr>
              <a:t>4</a:t>
            </a:r>
            <a:r>
              <a:rPr lang="zh-CN" altLang="en-US" sz="2000">
                <a:latin typeface="宋体" panose="02010600030101010101" pitchFamily="2" charset="-122"/>
              </a:rPr>
              <a:t>7娩出一男性死婴</a:t>
            </a:r>
            <a:r>
              <a:rPr lang="en-US" altLang="zh-CN" sz="2000">
                <a:latin typeface="宋体" panose="02010600030101010101" pitchFamily="2" charset="-122"/>
              </a:rPr>
              <a:t>，</a:t>
            </a:r>
            <a:r>
              <a:rPr lang="zh-CN" altLang="en-US" sz="2000">
                <a:latin typeface="宋体" panose="02010600030101010101" pitchFamily="2" charset="-122"/>
              </a:rPr>
              <a:t>胎盘约有</a:t>
            </a:r>
            <a:r>
              <a:rPr lang="en-US" altLang="zh-CN" sz="2000">
                <a:latin typeface="宋体" panose="02010600030101010101" pitchFamily="2" charset="-122"/>
              </a:rPr>
              <a:t>1/2</a:t>
            </a:r>
            <a:r>
              <a:rPr lang="zh-CN" altLang="en-US" sz="2000">
                <a:latin typeface="宋体" panose="02010600030101010101" pitchFamily="2" charset="-122"/>
              </a:rPr>
              <a:t>面积可见血块压迹，共出血</a:t>
            </a:r>
            <a:r>
              <a:rPr lang="en-US" altLang="zh-CN" sz="2000">
                <a:latin typeface="宋体" panose="02010600030101010101" pitchFamily="2" charset="-122"/>
              </a:rPr>
              <a:t>10</a:t>
            </a:r>
            <a:r>
              <a:rPr lang="zh-CN" altLang="en-US" sz="2000">
                <a:latin typeface="宋体" panose="02010600030101010101" pitchFamily="2" charset="-122"/>
              </a:rPr>
              <a:t>00ml 术后转入</a:t>
            </a:r>
            <a:r>
              <a:rPr lang="en-US" altLang="zh-CN" sz="2000">
                <a:latin typeface="宋体" panose="02010600030101010101" pitchFamily="2" charset="-122"/>
              </a:rPr>
              <a:t>ICU</a:t>
            </a:r>
            <a:r>
              <a:rPr lang="zh-CN" altLang="en-US" sz="2000">
                <a:latin typeface="宋体" panose="02010600030101010101" pitchFamily="2" charset="-122"/>
              </a:rPr>
              <a:t>病房治疗</a:t>
            </a:r>
            <a:r>
              <a:rPr lang="en-US" altLang="zh-CN" sz="2000">
                <a:latin typeface="宋体" panose="02010600030101010101" pitchFamily="2" charset="-122"/>
              </a:rPr>
              <a:t>，予罗氏芬针抗炎，硫酸镁解痉，丙睾针回奶，阿托莫兰护肝，输红细胞</a:t>
            </a:r>
            <a:r>
              <a:rPr lang="zh-CN" altLang="en-US" sz="2000">
                <a:latin typeface="宋体" panose="02010600030101010101" pitchFamily="2" charset="-122"/>
              </a:rPr>
              <a:t>、</a:t>
            </a:r>
            <a:r>
              <a:rPr lang="en-US" altLang="zh-CN" sz="2000">
                <a:latin typeface="宋体" panose="02010600030101010101" pitchFamily="2" charset="-122"/>
              </a:rPr>
              <a:t>血浆及补液治疗</a:t>
            </a:r>
            <a:r>
              <a:rPr lang="zh-CN" altLang="en-US" sz="2000">
                <a:latin typeface="宋体" panose="02010600030101010101" pitchFamily="2" charset="-122"/>
              </a:rPr>
              <a:t>，病情稳定于</a:t>
            </a:r>
            <a:r>
              <a:rPr lang="en-US" altLang="zh-CN" sz="2000">
                <a:latin typeface="宋体" panose="02010600030101010101" pitchFamily="2" charset="-122"/>
              </a:rPr>
              <a:t>6</a:t>
            </a:r>
            <a:r>
              <a:rPr lang="zh-CN" altLang="en-US" sz="2000">
                <a:latin typeface="宋体" panose="02010600030101010101" pitchFamily="2" charset="-122"/>
              </a:rPr>
              <a:t>月</a:t>
            </a:r>
            <a:r>
              <a:rPr lang="en-US" altLang="zh-CN" sz="2000">
                <a:latin typeface="宋体" panose="02010600030101010101" pitchFamily="2" charset="-122"/>
              </a:rPr>
              <a:t>18</a:t>
            </a:r>
            <a:r>
              <a:rPr lang="zh-CN" altLang="en-US" sz="2000">
                <a:latin typeface="宋体" panose="02010600030101010101" pitchFamily="2" charset="-122"/>
              </a:rPr>
              <a:t>日转入我科。遵医嘱予一级护理，流质饮食，心电监护长期，尿管长期开放，测血糖一天</a:t>
            </a:r>
            <a:r>
              <a:rPr lang="en-US" altLang="zh-CN" sz="2000">
                <a:latin typeface="宋体" panose="02010600030101010101" pitchFamily="2" charset="-122"/>
              </a:rPr>
              <a:t>4</a:t>
            </a:r>
            <a:r>
              <a:rPr lang="zh-CN" altLang="en-US" sz="2000">
                <a:latin typeface="宋体" panose="02010600030101010101" pitchFamily="2" charset="-122"/>
              </a:rPr>
              <a:t>次。罗氏芬继续抗炎治疗。生命体征平稳，宫底脐平，质硬，血性恶露量少，尿管畅，色清。术后</a:t>
            </a:r>
            <a:r>
              <a:rPr lang="en-US" altLang="zh-CN" sz="2000">
                <a:latin typeface="宋体" panose="02010600030101010101" pitchFamily="2" charset="-122"/>
              </a:rPr>
              <a:t>2</a:t>
            </a:r>
            <a:r>
              <a:rPr lang="zh-CN" altLang="en-US" sz="2000">
                <a:latin typeface="宋体" panose="02010600030101010101" pitchFamily="2" charset="-122"/>
              </a:rPr>
              <a:t>天查血常规示白细胞</a:t>
            </a:r>
            <a:r>
              <a:rPr lang="en-US" altLang="zh-CN" sz="2000">
                <a:latin typeface="宋体" panose="02010600030101010101" pitchFamily="2" charset="-122"/>
              </a:rPr>
              <a:t>18.6</a:t>
            </a:r>
            <a:r>
              <a:rPr lang="zh-CN" altLang="en-US" sz="2000">
                <a:latin typeface="宋体" panose="02010600030101010101" pitchFamily="2" charset="-122"/>
              </a:rPr>
              <a:t>*</a:t>
            </a:r>
            <a:r>
              <a:rPr lang="en-US" altLang="zh-CN" sz="2000">
                <a:latin typeface="宋体" panose="02010600030101010101" pitchFamily="2" charset="-122"/>
              </a:rPr>
              <a:t>10^9</a:t>
            </a:r>
            <a:r>
              <a:rPr lang="zh-CN" altLang="en-US" sz="2000">
                <a:latin typeface="宋体" panose="02010600030101010101" pitchFamily="2" charset="-122"/>
              </a:rPr>
              <a:t>，血红蛋白</a:t>
            </a:r>
            <a:r>
              <a:rPr lang="en-US" altLang="zh-CN" sz="2000">
                <a:latin typeface="宋体" panose="02010600030101010101" pitchFamily="2" charset="-122"/>
              </a:rPr>
              <a:t>60</a:t>
            </a:r>
            <a:r>
              <a:rPr lang="zh-CN" altLang="en-US" sz="2000">
                <a:latin typeface="宋体" panose="02010600030101010101" pitchFamily="2" charset="-122"/>
              </a:rPr>
              <a:t>克</a:t>
            </a:r>
            <a:r>
              <a:rPr lang="en-US" altLang="zh-CN" sz="2000">
                <a:latin typeface="宋体" panose="02010600030101010101" pitchFamily="2" charset="-122"/>
              </a:rPr>
              <a:t>/</a:t>
            </a:r>
            <a:r>
              <a:rPr lang="zh-CN" altLang="en-US" sz="2000">
                <a:latin typeface="宋体" panose="02010600030101010101" pitchFamily="2" charset="-122"/>
              </a:rPr>
              <a:t>升，血小板</a:t>
            </a:r>
            <a:r>
              <a:rPr lang="en-US" altLang="zh-CN" sz="2000">
                <a:latin typeface="宋体" panose="02010600030101010101" pitchFamily="2" charset="-122"/>
              </a:rPr>
              <a:t>96</a:t>
            </a:r>
            <a:r>
              <a:rPr lang="zh-CN" altLang="en-US" sz="2000">
                <a:latin typeface="宋体" panose="02010600030101010101" pitchFamily="2" charset="-122"/>
              </a:rPr>
              <a:t>*</a:t>
            </a:r>
            <a:r>
              <a:rPr lang="en-US" altLang="zh-CN" sz="2000">
                <a:latin typeface="宋体" panose="02010600030101010101" pitchFamily="2" charset="-122"/>
              </a:rPr>
              <a:t>10^9/</a:t>
            </a:r>
            <a:r>
              <a:rPr lang="zh-CN" altLang="en-US" sz="2000">
                <a:latin typeface="宋体" panose="02010600030101010101" pitchFamily="2" charset="-122"/>
              </a:rPr>
              <a:t>升，</a:t>
            </a:r>
            <a:r>
              <a:rPr lang="en-US" altLang="zh-CN" sz="2000">
                <a:latin typeface="宋体" panose="02010600030101010101" pitchFamily="2" charset="-122"/>
              </a:rPr>
              <a:t>d-</a:t>
            </a:r>
            <a:r>
              <a:rPr lang="zh-CN" altLang="en-US" sz="2000">
                <a:latin typeface="宋体" panose="02010600030101010101" pitchFamily="2" charset="-122"/>
              </a:rPr>
              <a:t>二聚体</a:t>
            </a:r>
            <a:r>
              <a:rPr lang="en-US" altLang="zh-CN" sz="2000">
                <a:latin typeface="宋体" panose="02010600030101010101" pitchFamily="2" charset="-122"/>
              </a:rPr>
              <a:t>1650</a:t>
            </a:r>
            <a:r>
              <a:rPr lang="zh-CN" altLang="en-US" sz="2000">
                <a:latin typeface="宋体" panose="02010600030101010101" pitchFamily="2" charset="-122"/>
              </a:rPr>
              <a:t>，</a:t>
            </a:r>
            <a:r>
              <a:rPr lang="en-US" altLang="zh-CN" sz="2000">
                <a:latin typeface="宋体" panose="02010600030101010101" pitchFamily="2" charset="-122"/>
              </a:rPr>
              <a:t>24</a:t>
            </a:r>
            <a:r>
              <a:rPr lang="zh-CN" altLang="en-US" sz="2000">
                <a:latin typeface="宋体" panose="02010600030101010101" pitchFamily="2" charset="-122"/>
              </a:rPr>
              <a:t>小时尿蛋白为</a:t>
            </a:r>
            <a:r>
              <a:rPr lang="en-US" altLang="zh-CN" sz="2000">
                <a:latin typeface="宋体" panose="02010600030101010101" pitchFamily="2" charset="-122"/>
              </a:rPr>
              <a:t>4248mg,</a:t>
            </a:r>
            <a:r>
              <a:rPr lang="zh-CN" altLang="en-US" sz="2000">
                <a:latin typeface="宋体" panose="02010600030101010101" pitchFamily="2" charset="-122"/>
              </a:rPr>
              <a:t>总蛋白43.8克每升，白蛋白22.6克每升，钾3.98，葡萄糖7.89，继续以罗氏芬抗炎，输红细胞悬液</a:t>
            </a:r>
            <a:r>
              <a:rPr lang="en-US" altLang="zh-CN" sz="2000">
                <a:latin typeface="宋体" panose="02010600030101010101" pitchFamily="2" charset="-122"/>
              </a:rPr>
              <a:t>2u</a:t>
            </a:r>
            <a:r>
              <a:rPr lang="zh-CN" altLang="en-US" sz="2000">
                <a:latin typeface="宋体" panose="02010600030101010101" pitchFamily="2" charset="-122"/>
              </a:rPr>
              <a:t>纠正贫血并静滴白蛋白。6月19日尿管拔除后，小便自解畅，宫底脐平，质硬，血性恶露量少，无明显头晕眼花等自觉不适，6月20日复查总蛋白50.8，白蛋白26.2，葡萄糖6.51，24小时尿蛋白3424mg.医嘱予</a:t>
            </a:r>
            <a:r>
              <a:rPr lang="en-US" altLang="zh-CN" sz="2000">
                <a:latin typeface="宋体" panose="02010600030101010101" pitchFamily="2" charset="-122"/>
              </a:rPr>
              <a:t>21</a:t>
            </a:r>
            <a:r>
              <a:rPr lang="zh-CN" altLang="en-US" sz="2000">
                <a:latin typeface="宋体" panose="02010600030101010101" pitchFamily="2" charset="-122"/>
              </a:rPr>
              <a:t>日出院，带回鲜益母草胶囊，生血宁片口服 </a:t>
            </a:r>
            <a:r>
              <a:rPr lang="en-US" altLang="zh-CN" sz="2000">
                <a:latin typeface="宋体" panose="02010600030101010101" pitchFamily="2" charset="-122"/>
              </a:rPr>
              <a:t>。</a:t>
            </a:r>
            <a:endParaRPr lang="zh-CN" altLang="en-US" sz="2000">
              <a:latin typeface="宋体" panose="02010600030101010101" pitchFamily="2" charset="-122"/>
            </a:endParaRPr>
          </a:p>
          <a:p>
            <a:pPr>
              <a:lnSpc>
                <a:spcPct val="80000"/>
              </a:lnSpc>
            </a:pPr>
            <a:endParaRPr lang="zh-CN" altLang="en-US" sz="2000">
              <a:latin typeface="宋体" panose="02010600030101010101" pitchFamily="2" charset="-122"/>
            </a:endParaRPr>
          </a:p>
        </p:txBody>
      </p:sp>
      <p:sp>
        <p:nvSpPr>
          <p:cNvPr id="8195"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4</a:t>
            </a:fld>
            <a:endParaRPr lang="zh-CN" altLang="en-US" sz="1000">
              <a:solidFill>
                <a:srgbClr val="8E8E8E"/>
              </a:solidFill>
              <a:latin typeface="Arial" pitchFamily="34" charset="0"/>
              <a:ea typeface="宋体" panose="02010600030101010101" pitchFamily="2" charset="-122"/>
            </a:endParaRPr>
          </a:p>
        </p:txBody>
      </p:sp>
      <p:sp>
        <p:nvSpPr>
          <p:cNvPr id="8196"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7" name="Rectangle 2"/>
          <p:cNvSpPr>
            <a:spLocks noGrp="1"/>
          </p:cNvSpPr>
          <p:nvPr>
            <p:ph type="title" idx="4294967295"/>
          </p:nvPr>
        </p:nvSpPr>
        <p:spPr>
          <a:xfrm>
            <a:off x="298450" y="228600"/>
            <a:ext cx="8540750" cy="1143000"/>
          </a:xfrm>
        </p:spPr>
        <p:txBody>
          <a:bodyPr vert="horz" wrap="square" anchor="ctr" anchorCtr="0"/>
          <a:lstStyle/>
          <a:p>
            <a:r>
              <a:rPr lang="zh-CN" altLang="en-US" b="0"/>
              <a:t>病例介绍</a:t>
            </a:r>
            <a:endParaRPr lang="zh-CN" altLang="en-US" b="0"/>
          </a:p>
        </p:txBody>
      </p:sp>
      <p:sp>
        <p:nvSpPr>
          <p:cNvPr id="9218" name="Rectangle 3"/>
          <p:cNvSpPr>
            <a:spLocks noGrp="1"/>
          </p:cNvSpPr>
          <p:nvPr>
            <p:ph type="body" idx="4294967295"/>
          </p:nvPr>
        </p:nvSpPr>
        <p:spPr>
          <a:xfrm>
            <a:off x="609600" y="1600200"/>
            <a:ext cx="8153400" cy="4498975"/>
          </a:xfrm>
        </p:spPr>
        <p:txBody>
          <a:bodyPr vert="horz" wrap="square" anchor="t" anchorCtr="0"/>
          <a:lstStyle/>
          <a:p>
            <a:pPr>
              <a:lnSpc>
                <a:spcPct val="80000"/>
              </a:lnSpc>
            </a:pPr>
            <a:r>
              <a:rPr lang="zh-CN" altLang="en-US" sz="2800" b="1"/>
              <a:t>心理方面：</a:t>
            </a:r>
            <a:r>
              <a:rPr lang="zh-CN" altLang="en-US"/>
              <a:t>孕妇表情紧张，眉头紧皱，自诉知道婴儿没心跳了非常害怕，并 非常自责。感觉对不起全家 。希望尽快剖腹产并全力抢救婴儿。</a:t>
            </a:r>
            <a:endParaRPr lang="zh-CN" altLang="en-US"/>
          </a:p>
          <a:p>
            <a:pPr>
              <a:lnSpc>
                <a:spcPct val="80000"/>
              </a:lnSpc>
            </a:pPr>
            <a:endParaRPr lang="zh-CN" altLang="en-US" sz="2800" b="1"/>
          </a:p>
          <a:p>
            <a:pPr>
              <a:lnSpc>
                <a:spcPct val="80000"/>
              </a:lnSpc>
            </a:pPr>
            <a:r>
              <a:rPr lang="zh-CN" altLang="en-US" sz="2800" b="1"/>
              <a:t>社会支持方面：</a:t>
            </a:r>
            <a:r>
              <a:rPr lang="zh-CN" altLang="en-US"/>
              <a:t>由丈夫，公婆，兄弟姐妹等</a:t>
            </a:r>
            <a:r>
              <a:rPr lang="en-US" altLang="zh-CN"/>
              <a:t>10</a:t>
            </a:r>
            <a:r>
              <a:rPr lang="zh-CN" altLang="en-US"/>
              <a:t>余人陪伴入院，住院期间由丈夫照顾，住院费用已准备好。</a:t>
            </a:r>
            <a:endParaRPr lang="zh-CN" altLang="en-US"/>
          </a:p>
        </p:txBody>
      </p:sp>
      <p:sp>
        <p:nvSpPr>
          <p:cNvPr id="9219"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5</a:t>
            </a:fld>
            <a:endParaRPr lang="zh-CN" altLang="en-US" sz="1000">
              <a:solidFill>
                <a:srgbClr val="8E8E8E"/>
              </a:solidFill>
              <a:latin typeface="Arial" pitchFamily="34" charset="0"/>
              <a:ea typeface="宋体" panose="02010600030101010101" pitchFamily="2" charset="-122"/>
            </a:endParaRPr>
          </a:p>
        </p:txBody>
      </p:sp>
      <p:sp>
        <p:nvSpPr>
          <p:cNvPr id="9220"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Rectangle 2"/>
          <p:cNvSpPr>
            <a:spLocks noGrp="1"/>
          </p:cNvSpPr>
          <p:nvPr>
            <p:ph type="ctrTitle" idx="4294967295"/>
          </p:nvPr>
        </p:nvSpPr>
        <p:spPr>
          <a:xfrm>
            <a:off x="755650" y="260350"/>
            <a:ext cx="7772400" cy="1470025"/>
          </a:xfrm>
        </p:spPr>
        <p:txBody>
          <a:bodyPr vert="horz" wrap="square" anchor="ctr" anchorCtr="0"/>
          <a:lstStyle>
            <a:lvl1pPr lvl="0">
              <a:buClrTx/>
              <a:buSzTx/>
              <a:buFontTx/>
              <a:defRPr/>
            </a:lvl1pPr>
          </a:lstStyle>
          <a:p>
            <a:pPr lvl="0" indent="0" algn="r"/>
            <a:r>
              <a:rPr lang="zh-CN" altLang="en-US"/>
              <a:t>胎盘早剥知识介绍</a:t>
            </a:r>
            <a:endParaRPr lang="zh-CN" altLang="en-US"/>
          </a:p>
        </p:txBody>
      </p:sp>
      <p:sp>
        <p:nvSpPr>
          <p:cNvPr id="10242" name="Rectangle 3"/>
          <p:cNvSpPr>
            <a:spLocks noGrp="1"/>
          </p:cNvSpPr>
          <p:nvPr/>
        </p:nvSpPr>
        <p:spPr>
          <a:xfrm>
            <a:off x="393700" y="1628775"/>
            <a:ext cx="2809875" cy="2889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a:solidFill>
                  <a:srgbClr val="FF0000"/>
                </a:solidFill>
                <a:latin typeface="Arial" pitchFamily="34" charset="0"/>
                <a:ea typeface="宋体" panose="02010600030101010101" pitchFamily="2" charset="-122"/>
              </a:rPr>
              <a:t>胎盘早剥的定义</a:t>
            </a:r>
            <a:endParaRPr lang="zh-CN" altLang="en-US" sz="2400">
              <a:solidFill>
                <a:srgbClr val="FF0000"/>
              </a:solidFill>
              <a:latin typeface="Arial" pitchFamily="34" charset="0"/>
              <a:ea typeface="宋体" panose="02010600030101010101" pitchFamily="2" charset="-122"/>
            </a:endParaRPr>
          </a:p>
        </p:txBody>
      </p:sp>
      <p:sp>
        <p:nvSpPr>
          <p:cNvPr id="10243" name="Rectangle 4"/>
          <p:cNvSpPr>
            <a:spLocks noGrp="1"/>
          </p:cNvSpPr>
          <p:nvPr/>
        </p:nvSpPr>
        <p:spPr>
          <a:xfrm>
            <a:off x="684213" y="2276475"/>
            <a:ext cx="7343775" cy="345757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000">
                <a:solidFill>
                  <a:schemeClr val="tx2"/>
                </a:solidFill>
                <a:latin typeface="Arial" pitchFamily="34" charset="0"/>
                <a:ea typeface="宋体" panose="02010600030101010101" pitchFamily="2" charset="-122"/>
              </a:rPr>
              <a:t>       妊娠20周后或分娩期，正常位置的胎盘在胎儿娩出前，部分或全部从子宫壁剥离，称为胎盘早剥。</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轻型胎盘早剥主要症状为阴道流血，出血量一般较多，色暗红，可伴有轻度腹痛或腹痛不明显，贫血体征不显著。重型胎盘早剥主要症状为突然发生的持续性腹痛和（或）腰酸、腰痛，其程度因剥离面大小及胎盘后积血多少而不同，积血越多疼痛越剧烈。</a:t>
            </a:r>
            <a:endParaRPr lang="zh-CN" altLang="en-US" sz="2000">
              <a:solidFill>
                <a:schemeClr val="tx2"/>
              </a:solidFill>
              <a:latin typeface="Arial" pitchFamily="34" charset="0"/>
              <a:ea typeface="宋体" panose="02010600030101010101" pitchFamily="2" charset="-122"/>
            </a:endParaRPr>
          </a:p>
        </p:txBody>
      </p:sp>
      <p:sp>
        <p:nvSpPr>
          <p:cNvPr id="10244"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6</a:t>
            </a:fld>
            <a:endParaRPr lang="zh-CN" altLang="en-US" sz="1000">
              <a:solidFill>
                <a:srgbClr val="8E8E8E"/>
              </a:solidFill>
              <a:latin typeface="Arial" pitchFamily="34" charset="0"/>
              <a:ea typeface="宋体" panose="02010600030101010101" pitchFamily="2" charset="-122"/>
            </a:endParaRPr>
          </a:p>
        </p:txBody>
      </p:sp>
      <p:sp>
        <p:nvSpPr>
          <p:cNvPr id="10245"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Rectangle 2"/>
          <p:cNvSpPr>
            <a:spLocks noGrp="1"/>
          </p:cNvSpPr>
          <p:nvPr/>
        </p:nvSpPr>
        <p:spPr>
          <a:xfrm>
            <a:off x="393700" y="1052513"/>
            <a:ext cx="2809875" cy="2889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a:solidFill>
                  <a:srgbClr val="FF0000"/>
                </a:solidFill>
                <a:latin typeface="Arial" pitchFamily="34" charset="0"/>
                <a:ea typeface="宋体" panose="02010600030101010101" pitchFamily="2" charset="-122"/>
              </a:rPr>
              <a:t>胎盘早剥的症状</a:t>
            </a:r>
            <a:endParaRPr lang="zh-CN" altLang="en-US" sz="4400">
              <a:solidFill>
                <a:schemeClr val="tx2"/>
              </a:solidFill>
              <a:latin typeface="Arial" pitchFamily="34" charset="0"/>
              <a:ea typeface="宋体" panose="02010600030101010101" pitchFamily="2" charset="-122"/>
            </a:endParaRPr>
          </a:p>
        </p:txBody>
      </p:sp>
      <p:sp>
        <p:nvSpPr>
          <p:cNvPr id="11266" name="Rectangle 3"/>
          <p:cNvSpPr>
            <a:spLocks noGrp="1"/>
          </p:cNvSpPr>
          <p:nvPr/>
        </p:nvSpPr>
        <p:spPr>
          <a:xfrm>
            <a:off x="612775" y="1557338"/>
            <a:ext cx="7415213" cy="4176712"/>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000">
                <a:solidFill>
                  <a:schemeClr val="tx2"/>
                </a:solidFill>
                <a:latin typeface="Arial" pitchFamily="34" charset="0"/>
                <a:ea typeface="宋体" panose="02010600030101010101" pitchFamily="2" charset="-122"/>
              </a:rPr>
              <a:t>       由于胎盘早剥后出血情况的不同，患者的局部与全身表现亦有轻重差异。</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1、轻型：主要症状为阴道流血，出血量较多，色暗红，可伴有轻度腹痛或无明显腹痛，患者的贫血不显著。以外出血为主，一般胎盘剥离面不超过胎盘的1/3，多见于分娩期。</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2、重型：主要症状为突然发生的持续性腹痛或/及腰酸、腰痛，其程度因剥离面大小及胎盘后积血多少而不同，积血越多疼痛越剧烈。严重时可恶心、呕吐，以致出冷汗、面色苍白，脉弱、血压下降等休克状态。可无阴道出血或只有少量的阴道出血，贫血程度与外出血量不相符。以隐性出血为主，胎盘剥离面超过1/3，同时有较大的胎盘后血肿，多见于重度妊高征。　</a:t>
            </a:r>
            <a:endParaRPr lang="zh-CN" altLang="en-US" sz="4400">
              <a:solidFill>
                <a:schemeClr val="tx2"/>
              </a:solidFill>
              <a:latin typeface="Arial" pitchFamily="34" charset="0"/>
              <a:ea typeface="宋体" panose="02010600030101010101" pitchFamily="2" charset="-122"/>
            </a:endParaRPr>
          </a:p>
        </p:txBody>
      </p:sp>
      <p:sp>
        <p:nvSpPr>
          <p:cNvPr id="11267"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7</a:t>
            </a:fld>
            <a:endParaRPr lang="zh-CN" altLang="en-US" sz="1000">
              <a:solidFill>
                <a:srgbClr val="8E8E8E"/>
              </a:solidFill>
              <a:latin typeface="Arial" pitchFamily="34" charset="0"/>
              <a:ea typeface="宋体" panose="02010600030101010101" pitchFamily="2" charset="-122"/>
            </a:endParaRPr>
          </a:p>
        </p:txBody>
      </p:sp>
      <p:sp>
        <p:nvSpPr>
          <p:cNvPr id="11268"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89" name="Rectangle 2"/>
          <p:cNvSpPr>
            <a:spLocks noGrp="1"/>
          </p:cNvSpPr>
          <p:nvPr/>
        </p:nvSpPr>
        <p:spPr>
          <a:xfrm>
            <a:off x="539750" y="1050925"/>
            <a:ext cx="2808288" cy="2889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a:solidFill>
                  <a:srgbClr val="FF0000"/>
                </a:solidFill>
                <a:latin typeface="Arial" pitchFamily="34" charset="0"/>
                <a:ea typeface="宋体" panose="02010600030101010101" pitchFamily="2" charset="-122"/>
              </a:rPr>
              <a:t>胎盘早剥的分类</a:t>
            </a:r>
            <a:endParaRPr lang="zh-CN" altLang="en-US" sz="4400">
              <a:solidFill>
                <a:schemeClr val="tx2"/>
              </a:solidFill>
              <a:latin typeface="Arial" pitchFamily="34" charset="0"/>
              <a:ea typeface="宋体" panose="02010600030101010101" pitchFamily="2" charset="-122"/>
            </a:endParaRPr>
          </a:p>
        </p:txBody>
      </p:sp>
      <p:sp>
        <p:nvSpPr>
          <p:cNvPr id="12290" name="Rectangle 3"/>
          <p:cNvSpPr>
            <a:spLocks noGrp="1"/>
          </p:cNvSpPr>
          <p:nvPr/>
        </p:nvSpPr>
        <p:spPr>
          <a:xfrm>
            <a:off x="828675" y="1917700"/>
            <a:ext cx="7488238" cy="432117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000">
                <a:solidFill>
                  <a:schemeClr val="tx2"/>
                </a:solidFill>
                <a:latin typeface="Arial" pitchFamily="34" charset="0"/>
                <a:ea typeface="宋体" panose="02010600030101010101" pitchFamily="2" charset="-122"/>
              </a:rPr>
              <a:t>     根据病理变化、胎盘剥离的面积及胎盘剥离后是否有阴道流血，胎盘早剥可分为显性、隐性及混合性早剥。</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1、显性剥离</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如果胎盘剥离面小，出血量少，出血很快停止，多无明显的临床表现。如果胎盘剥离面扩大，血液冲开胎盘边缘，沿着胎膜与子宫壁之间经宫颈管向外流出，称显性剥离或外出血。</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2、混合性出血</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当内出血量过多时，血液最终冲开胎盘边缘及胎膜而外流，称混合性出血。有时出血穿破羊膜溢入羊水中，形成血性羊水。</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3、隐性剥离</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如果胎盘仍附者于子宫壁上，或胎先露固定于骨盆入口，血液积聚于胎盘与子宫壁之间，称隐性剥离或内出血。</a:t>
            </a:r>
            <a:endParaRPr lang="zh-CN" altLang="en-US" sz="2000">
              <a:solidFill>
                <a:schemeClr val="tx2"/>
              </a:solidFill>
              <a:latin typeface="Arial" pitchFamily="34" charset="0"/>
              <a:ea typeface="宋体" panose="02010600030101010101" pitchFamily="2" charset="-122"/>
            </a:endParaRPr>
          </a:p>
        </p:txBody>
      </p:sp>
      <p:sp>
        <p:nvSpPr>
          <p:cNvPr id="12291"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8</a:t>
            </a:fld>
            <a:endParaRPr lang="zh-CN" altLang="en-US" sz="1000">
              <a:solidFill>
                <a:srgbClr val="8E8E8E"/>
              </a:solidFill>
              <a:latin typeface="Arial" pitchFamily="34" charset="0"/>
              <a:ea typeface="宋体" panose="02010600030101010101" pitchFamily="2" charset="-122"/>
            </a:endParaRPr>
          </a:p>
        </p:txBody>
      </p:sp>
      <p:sp>
        <p:nvSpPr>
          <p:cNvPr id="12292"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Rectangle 2"/>
          <p:cNvSpPr>
            <a:spLocks noGrp="1"/>
          </p:cNvSpPr>
          <p:nvPr/>
        </p:nvSpPr>
        <p:spPr>
          <a:xfrm>
            <a:off x="393700" y="1052513"/>
            <a:ext cx="2809875" cy="2889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a:solidFill>
                  <a:srgbClr val="FF0000"/>
                </a:solidFill>
                <a:latin typeface="Arial" pitchFamily="34" charset="0"/>
                <a:ea typeface="宋体" panose="02010600030101010101" pitchFamily="2" charset="-122"/>
              </a:rPr>
              <a:t>胎盘早剥的危害</a:t>
            </a:r>
            <a:endParaRPr lang="zh-CN" altLang="en-US" sz="4400">
              <a:solidFill>
                <a:schemeClr val="tx2"/>
              </a:solidFill>
              <a:latin typeface="Arial" pitchFamily="34" charset="0"/>
              <a:ea typeface="宋体" panose="02010600030101010101" pitchFamily="2" charset="-122"/>
            </a:endParaRPr>
          </a:p>
        </p:txBody>
      </p:sp>
      <p:sp>
        <p:nvSpPr>
          <p:cNvPr id="13314" name="Rectangle 3"/>
          <p:cNvSpPr>
            <a:spLocks noGrp="1"/>
          </p:cNvSpPr>
          <p:nvPr/>
        </p:nvSpPr>
        <p:spPr>
          <a:xfrm>
            <a:off x="612775" y="1557338"/>
            <a:ext cx="7415213" cy="2736850"/>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000">
                <a:solidFill>
                  <a:schemeClr val="tx2"/>
                </a:solidFill>
                <a:latin typeface="Arial" pitchFamily="34" charset="0"/>
                <a:ea typeface="宋体" panose="02010600030101010101" pitchFamily="2" charset="-122"/>
              </a:rPr>
              <a:t>       胎盘早剥是指子宫内的胎儿还没有出生，胎盘则过早从子宫壁上剥离的现象。胎盘早剥面积不断加大极易引发难以止住的大出血情况而危及产妇生命。此外，胎盘早剥还会阻断胎儿的氧气和营养供应，增加胎儿出现发育问题（如果胎盘剥离的面积很小，并且一直没有被发现的话）、早产或胎死宫内的风险。 </a:t>
            </a:r>
            <a:endParaRPr lang="zh-CN" altLang="en-US" sz="2000">
              <a:solidFill>
                <a:schemeClr val="tx2"/>
              </a:solidFill>
              <a:latin typeface="Arial" pitchFamily="34" charset="0"/>
              <a:ea typeface="宋体" panose="02010600030101010101" pitchFamily="2" charset="-122"/>
            </a:endParaRPr>
          </a:p>
        </p:txBody>
      </p:sp>
      <p:sp>
        <p:nvSpPr>
          <p:cNvPr id="13315"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9</a:t>
            </a:fld>
            <a:endParaRPr lang="zh-CN" altLang="en-US" sz="1000">
              <a:solidFill>
                <a:srgbClr val="8E8E8E"/>
              </a:solidFill>
              <a:latin typeface="Arial" pitchFamily="34" charset="0"/>
              <a:ea typeface="宋体" panose="02010600030101010101" pitchFamily="2" charset="-122"/>
            </a:endParaRPr>
          </a:p>
        </p:txBody>
      </p:sp>
      <p:sp>
        <p:nvSpPr>
          <p:cNvPr id="13316"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Rectangle 2"/>
          <p:cNvSpPr>
            <a:spLocks noGrp="1"/>
          </p:cNvSpPr>
          <p:nvPr/>
        </p:nvSpPr>
        <p:spPr>
          <a:xfrm>
            <a:off x="466725" y="692150"/>
            <a:ext cx="3600450" cy="2889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400">
                <a:solidFill>
                  <a:srgbClr val="FF0000"/>
                </a:solidFill>
                <a:latin typeface="Arial" pitchFamily="34" charset="0"/>
                <a:ea typeface="宋体" panose="02010600030101010101" pitchFamily="2" charset="-122"/>
              </a:rPr>
              <a:t>胎盘早剥的预防方法</a:t>
            </a:r>
            <a:endParaRPr lang="zh-CN" altLang="en-US" sz="4400">
              <a:solidFill>
                <a:schemeClr val="tx2"/>
              </a:solidFill>
              <a:latin typeface="Arial" pitchFamily="34" charset="0"/>
              <a:ea typeface="宋体" panose="02010600030101010101" pitchFamily="2" charset="-122"/>
            </a:endParaRPr>
          </a:p>
        </p:txBody>
      </p:sp>
      <p:sp>
        <p:nvSpPr>
          <p:cNvPr id="14338" name="Rectangle 3"/>
          <p:cNvSpPr>
            <a:spLocks noGrp="1"/>
          </p:cNvSpPr>
          <p:nvPr/>
        </p:nvSpPr>
        <p:spPr>
          <a:xfrm>
            <a:off x="828675" y="1270000"/>
            <a:ext cx="7704138" cy="496887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pPr>
            <a:r>
              <a:rPr lang="zh-CN" altLang="en-US" sz="2000">
                <a:solidFill>
                  <a:schemeClr val="tx2"/>
                </a:solidFill>
                <a:latin typeface="Arial" pitchFamily="34" charset="0"/>
                <a:ea typeface="宋体" panose="02010600030101010101" pitchFamily="2" charset="-122"/>
              </a:rPr>
              <a:t>      1、预防妊娠高血压综合症</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妊娠中晚期容易发生妊娠高血压综合症。孕妇一旦出现高血压、水肿和蛋白尿症状，应积极去医院及早治疗。</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2、妊娠晚期突然腹痛要当心</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在妊娠过程中特别是妊娠晚期，出现突发性腹痛和阴道流血应马上去医院。一旦确定胎盘早剥应迅速终止妊娠，争取在胎盘早剥6小时内结束分娩。</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3、孕期注意安全特别是孕晚期</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孕期行走要小心，特别是上下阶梯时。不要去拥挤场合，避免坐公交车，也不要开车，以免摔倒或使腹部受到撞击和挤压。</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4、按时做产前检查</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产前检查可及早发现异常。如果出现胎盘早剥，通过超声波检查和分娩监视装置就可早期发现，尽快采取相应对策。</a:t>
            </a:r>
            <a:endParaRPr lang="zh-CN" altLang="en-US" sz="2000">
              <a:solidFill>
                <a:schemeClr val="tx2"/>
              </a:solidFill>
              <a:latin typeface="Arial" pitchFamily="34" charset="0"/>
              <a:ea typeface="宋体" panose="02010600030101010101" pitchFamily="2" charset="-122"/>
            </a:endParaRPr>
          </a:p>
        </p:txBody>
      </p:sp>
      <p:sp>
        <p:nvSpPr>
          <p:cNvPr id="14339"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10</a:t>
            </a:fld>
            <a:endParaRPr lang="zh-CN" altLang="en-US" sz="1000">
              <a:solidFill>
                <a:srgbClr val="8E8E8E"/>
              </a:solidFill>
              <a:latin typeface="Arial" pitchFamily="34" charset="0"/>
              <a:ea typeface="宋体" panose="02010600030101010101" pitchFamily="2" charset="-122"/>
            </a:endParaRPr>
          </a:p>
        </p:txBody>
      </p:sp>
      <p:sp>
        <p:nvSpPr>
          <p:cNvPr id="14340"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Rectangle 2"/>
          <p:cNvSpPr>
            <a:spLocks noGrp="1"/>
          </p:cNvSpPr>
          <p:nvPr/>
        </p:nvSpPr>
        <p:spPr>
          <a:xfrm>
            <a:off x="2411413" y="547688"/>
            <a:ext cx="3600450" cy="2889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a:solidFill>
                  <a:srgbClr val="FF0000"/>
                </a:solidFill>
                <a:latin typeface="Arial" pitchFamily="34" charset="0"/>
                <a:ea typeface="宋体" panose="02010600030101010101" pitchFamily="2" charset="-122"/>
              </a:rPr>
              <a:t>胎盘早剥的处理</a:t>
            </a:r>
            <a:endParaRPr lang="zh-CN" altLang="en-US" sz="3600">
              <a:solidFill>
                <a:schemeClr val="tx2"/>
              </a:solidFill>
              <a:latin typeface="Arial" pitchFamily="34" charset="0"/>
              <a:ea typeface="宋体" panose="02010600030101010101" pitchFamily="2" charset="-122"/>
            </a:endParaRPr>
          </a:p>
        </p:txBody>
      </p:sp>
      <p:sp>
        <p:nvSpPr>
          <p:cNvPr id="15362" name="Rectangle 3"/>
          <p:cNvSpPr>
            <a:spLocks noGrp="1"/>
          </p:cNvSpPr>
          <p:nvPr/>
        </p:nvSpPr>
        <p:spPr>
          <a:xfrm>
            <a:off x="828675" y="1270000"/>
            <a:ext cx="7704138" cy="496887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000">
                <a:solidFill>
                  <a:schemeClr val="tx2"/>
                </a:solidFill>
                <a:latin typeface="Arial" pitchFamily="34" charset="0"/>
                <a:ea typeface="宋体" panose="02010600030101010101" pitchFamily="2" charset="-122"/>
              </a:rPr>
              <a:t>      1、一旦确诊为胎盘早剥或高度怀疑胎盘早剥的发生时，立即吸氧，床边心电监护，取左侧卧位，休克患者取休克卧位，迅速建立两条静脉通道，选用留置针，及时送检血常规和DIC全套，做好交叉配血，以维持有效循环血量，纠正休克。</a:t>
            </a:r>
            <a:br>
              <a:rPr lang="zh-CN" altLang="en-US" sz="2000">
                <a:solidFill>
                  <a:schemeClr val="tx2"/>
                </a:solidFill>
                <a:latin typeface="Arial" pitchFamily="34" charset="0"/>
                <a:ea typeface="宋体" panose="02010600030101010101" pitchFamily="2" charset="-122"/>
              </a:rPr>
            </a:br>
            <a:r>
              <a:rPr lang="zh-CN" altLang="en-US" sz="2000">
                <a:solidFill>
                  <a:schemeClr val="tx2"/>
                </a:solidFill>
                <a:latin typeface="Arial" pitchFamily="34" charset="0"/>
                <a:ea typeface="宋体" panose="02010600030101010101" pitchFamily="2" charset="-122"/>
              </a:rPr>
              <a:t>　　2、观察病情的动态变化：严密监测神志、面色、心率、血压、氧饱和度等生命体征的变化；注意观察腹痛的性质、子宫底高度、子宫张力变化；床边胎心音监测，注意胎动变化，判断宫内出血的情况及母婴状况，正确记录出入量，注意阴道流血量、性质。及时观察发现DIC早期征象。一切检查及护理操作均应轻柔，避免突然变换体位，尽量减少增加腹压的动作，协助医师做好产科处理，一旦确诊，应立即做好术前准备及新生儿抢救准备，迅速终止妊娠。</a:t>
            </a:r>
            <a:endParaRPr lang="zh-CN" altLang="en-US" sz="2000">
              <a:solidFill>
                <a:schemeClr val="tx2"/>
              </a:solidFill>
              <a:latin typeface="Arial" pitchFamily="34" charset="0"/>
              <a:ea typeface="宋体" panose="02010600030101010101" pitchFamily="2" charset="-122"/>
            </a:endParaRPr>
          </a:p>
        </p:txBody>
      </p:sp>
      <p:sp>
        <p:nvSpPr>
          <p:cNvPr id="15363" name="灯片编号占位符 1"/>
          <p:cNvSpPr>
            <a:spLocks noGrp="1"/>
          </p:cNvSpPr>
          <p:nvPr>
            <p:ph type="sldNum" sz="quarter" idx="12"/>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r" eaLnBrk="0" hangingPunct="0"/>
            <a:fld id="{9A0DB2DC-4C9A-4742-B13C-FB6460FD3503}" type="slidenum">
              <a:rPr lang="zh-CN" altLang="en-US" sz="1000">
                <a:solidFill>
                  <a:srgbClr val="8E8E8E"/>
                </a:solidFill>
                <a:latin typeface="Arial" pitchFamily="34" charset="0"/>
                <a:ea typeface="宋体" panose="02010600030101010101" pitchFamily="2" charset="-122"/>
              </a:rPr>
              <a:t>11</a:t>
            </a:fld>
            <a:endParaRPr lang="zh-CN" altLang="en-US" sz="1000">
              <a:solidFill>
                <a:srgbClr val="8E8E8E"/>
              </a:solidFill>
              <a:latin typeface="Arial" pitchFamily="34" charset="0"/>
              <a:ea typeface="宋体" panose="02010600030101010101" pitchFamily="2" charset="-122"/>
            </a:endParaRPr>
          </a:p>
        </p:txBody>
      </p:sp>
      <p:sp>
        <p:nvSpPr>
          <p:cNvPr id="15364" name="页脚占位符 2"/>
          <p:cNvSpPr>
            <a:spLocks noGrp="1"/>
          </p:cNvSpPr>
          <p:nvPr>
            <p:ph type="ftr" sz="quarter" idx="11"/>
          </p:nvPr>
        </p:nvSpPr>
        <p:spPr/>
        <p:txBody>
          <a:bodyPr anchor="ctr" anchorCtr="0"/>
          <a:lstStyle>
            <a:lvl1pPr marL="0" lvl="0" indent="0" algn="l" defTabSz="914400" rtl="0" eaLnBrk="1" fontAlgn="base" latinLnBrk="0" hangingPunct="1">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indent="0" algn="ctr" eaLnBrk="0" hangingPunct="0"/>
            <a:r>
              <a:rPr lang="zh-CN" altLang="en-US" sz="1000">
                <a:solidFill>
                  <a:srgbClr val="8E8E8E"/>
                </a:solidFill>
                <a:latin typeface="Arial" pitchFamily="34" charset="0"/>
                <a:ea typeface="宋体" panose="02010600030101010101" pitchFamily="2" charset="-122"/>
              </a:rPr>
              <a:t>ppt课件</a:t>
            </a:r>
            <a:endParaRPr lang="zh-CN" altLang="en-US" sz="1000">
              <a:solidFill>
                <a:srgbClr val="8E8E8E"/>
              </a:solidFill>
              <a:latin typeface="Arial" pitchFamily="34" charset="0"/>
              <a:ea typeface="宋体" panose="0201060003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https://d.book118.com/496000103225010043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000120150822A22PWBG">
  <a:themeElements>
    <a:clrScheme name="">
      <a:dk1>
        <a:srgbClr val="2F2F2F"/>
      </a:dk1>
      <a:lt1>
        <a:srgbClr val="F7F7F7"/>
      </a:lt1>
      <a:dk2>
        <a:srgbClr val="FFFFFF"/>
      </a:dk2>
      <a:lt2>
        <a:srgbClr val="5F5F5F"/>
      </a:lt2>
      <a:accent1>
        <a:srgbClr val="00BE9C"/>
      </a:accent1>
      <a:accent2>
        <a:srgbClr val="009A79"/>
      </a:accent2>
      <a:accent3>
        <a:srgbClr val="FAFAFA"/>
      </a:accent3>
      <a:accent4>
        <a:srgbClr val="272727"/>
      </a:accent4>
      <a:accent5>
        <a:srgbClr val="AADBCB"/>
      </a:accent5>
      <a:accent6>
        <a:srgbClr val="008A6C"/>
      </a:accent6>
      <a:hlink>
        <a:srgbClr val="00B0F0"/>
      </a:hlink>
      <a:folHlink>
        <a:srgbClr val="AFB2B4"/>
      </a:folHlink>
    </a:clrScheme>
    <a:fontScheme name="">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2F2F2F"/>
        </a:dk1>
        <a:lt1>
          <a:srgbClr val="F7F7F7"/>
        </a:lt1>
        <a:dk2>
          <a:srgbClr val="FFFFFF"/>
        </a:dk2>
        <a:lt2>
          <a:srgbClr val="5F5F5F"/>
        </a:lt2>
        <a:accent1>
          <a:srgbClr val="00BE9C"/>
        </a:accent1>
        <a:accent2>
          <a:srgbClr val="009A79"/>
        </a:accent2>
        <a:accent3>
          <a:srgbClr val="FAFAFA"/>
        </a:accent3>
        <a:accent4>
          <a:srgbClr val="272727"/>
        </a:accent4>
        <a:accent5>
          <a:srgbClr val="AADBCB"/>
        </a:accent5>
        <a:accent6>
          <a:srgbClr val="008A6C"/>
        </a:accent6>
        <a:hlink>
          <a:srgbClr val="00B0F0"/>
        </a:hlink>
        <a:folHlink>
          <a:srgbClr val="AFB2B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微软雅黑</vt:lpstr>
      <vt:lpstr>宋体</vt:lpstr>
      <vt:lpstr>Wingdings 3</vt:lpstr>
      <vt:lpstr>幼圆</vt:lpstr>
      <vt:lpstr>Office Theme</vt:lpstr>
      <vt:lpstr>一例重度子痫前期、妊娠期糖尿病、胎盘早剥、死胎、疤痕子宫的护理查房                                   </vt:lpstr>
      <vt:lpstr>病例介绍</vt:lpstr>
      <vt:lpstr>病例介绍</vt:lpstr>
      <vt:lpstr>病例介绍</vt:lpstr>
      <vt:lpstr>病例介绍</vt:lpstr>
      <vt:lpstr>胎盘早剥知识介绍</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2024-09-11T23:11:53.069</cp:lastPrinted>
  <dcterms:created xsi:type="dcterms:W3CDTF">2024-09-11T15:11:53Z</dcterms:created>
  <dcterms:modified xsi:type="dcterms:W3CDTF">2024-09-11T15:11:54Z</dcterms:modified>
</cp:coreProperties>
</file>