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QFSICL+MS-UIGothic"/>
      <p:regular r:id="rId17"/>
    </p:embeddedFont>
    <p:embeddedFont>
      <p:font typeface="RDDHNK+ATSPSV+MicrosoftYaHei"/>
      <p:regular r:id="rId18"/>
    </p:embeddedFont>
    <p:embeddedFont>
      <p:font typeface="JSOPJM+DTLOOA+ArialMT"/>
      <p:regular r:id="rId19"/>
    </p:embeddedFont>
    <p:embeddedFont>
      <p:font typeface="PCBRHS+GALWJV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E9D27-333F-4134-B4F3-1783AC487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F595E-2878-4E42-80C0-2F8D22A5D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4ADA3-8E11-4488-B9C8-C771CBECC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742A4-E1F5-49AA-9860-816FC8089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709C08-CB70-43EF-AF34-E53460E31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8C73D3-E7C2-47C9-A2E1-2FD7F0B6E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B81795-77AD-4389-A6A1-3B8E3C71B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55F51-DA42-47E8-93ED-DD62AA702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CC670-5852-4BE7-A61D-A369D4F0B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0DF48-0F82-4E45-A4B3-ABB9D3661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B219D-7483-40AF-8F0A-53985CD9A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1020215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092835" y="2354488"/>
            <a:ext cx="8434387" cy="26269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250"/>
              </a:lnSpc>
              <a:spcBef>
                <a:spcPts val="50"/>
              </a:spcBef>
              <a:spcAft>
                <a:spcPct val="0"/>
              </a:spcAft>
            </a:pPr>
            <a:r>
              <a:rPr sz="5250">
                <a:solidFill>
                  <a:srgbClr val="00A5B2"/>
                </a:solidFill>
                <a:latin typeface="QFSICL+MS-UIGothic"/>
                <a:cs typeface="QFSICL+MS-UIGothic"/>
              </a:rPr>
              <a:t>循</a:t>
            </a:r>
            <a:r>
              <a:rPr sz="5250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5250">
                <a:solidFill>
                  <a:srgbClr val="00A5B2"/>
                </a:solidFill>
                <a:latin typeface="QFSICL+MS-UIGothic"/>
                <a:cs typeface="QFSICL+MS-UIGothic"/>
              </a:rPr>
              <a:t>医学</a:t>
            </a:r>
            <a:r>
              <a:rPr sz="5250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5250">
                <a:solidFill>
                  <a:srgbClr val="00A5B2"/>
                </a:solidFill>
                <a:latin typeface="QFSICL+MS-UIGothic"/>
                <a:cs typeface="QFSICL+MS-UIGothic"/>
              </a:rPr>
              <a:t>据</a:t>
            </a:r>
            <a:r>
              <a:rPr sz="5250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5250">
                <a:solidFill>
                  <a:srgbClr val="00A5B2"/>
                </a:solidFill>
                <a:latin typeface="QFSICL+MS-UIGothic"/>
                <a:cs typeface="QFSICL+MS-UIGothic"/>
              </a:rPr>
              <a:t>价的基本</a:t>
            </a:r>
          </a:p>
          <a:p>
            <a:pPr marL="333375" marR="0">
              <a:lnSpc>
                <a:spcPts val="5250"/>
              </a:lnSpc>
              <a:spcBef>
                <a:spcPts val="2310"/>
              </a:spcBef>
              <a:spcAft>
                <a:spcPct val="0"/>
              </a:spcAft>
            </a:pPr>
            <a:r>
              <a:rPr sz="5250">
                <a:solidFill>
                  <a:srgbClr val="00A5B2"/>
                </a:solidFill>
                <a:latin typeface="QFSICL+MS-UIGothic"/>
                <a:cs typeface="QFSICL+MS-UIGothic"/>
              </a:rPr>
              <a:t>原</a:t>
            </a:r>
            <a:r>
              <a:rPr sz="5250">
                <a:solidFill>
                  <a:srgbClr val="00A5B2"/>
                </a:solidFill>
                <a:latin typeface="SimSun"/>
                <a:cs typeface="SimSun"/>
              </a:rPr>
              <a:t>则</a:t>
            </a:r>
            <a:r>
              <a:rPr sz="5250">
                <a:solidFill>
                  <a:srgbClr val="00A5B2"/>
                </a:solidFill>
                <a:latin typeface="QFSICL+MS-UIGothic"/>
                <a:cs typeface="QFSICL+MS-UIGothic"/>
              </a:rPr>
              <a:t>和方法研</a:t>
            </a:r>
            <a:r>
              <a:rPr sz="525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5250">
                <a:solidFill>
                  <a:srgbClr val="00A5B2"/>
                </a:solidFill>
                <a:latin typeface="QFSICL+MS-UIGothic"/>
                <a:cs typeface="QFSICL+MS-UIGothic"/>
              </a:rPr>
              <a:t>理</a:t>
            </a:r>
            <a:r>
              <a:rPr sz="525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5250">
                <a:solidFill>
                  <a:srgbClr val="00A5B2"/>
                </a:solidFill>
                <a:latin typeface="QFSICL+MS-UIGothic"/>
                <a:cs typeface="QFSIC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QFSICL+MS-UIGothic"/>
                <a:cs typeface="QFSICL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RDDHNK+ATSPSV+MicrosoftYaHei"/>
                <a:cs typeface="RDDHNK+ATSPSV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07609" y="3897844"/>
            <a:ext cx="5754574" cy="1499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JSOPJM+DTLOOA+ArialMT"/>
                <a:cs typeface="JSOPJM+DTLOOA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QFSICL+MS-UIGothic"/>
                <a:cs typeface="QFSICL+MS-UIGothic"/>
              </a:rPr>
              <a:t>循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2700">
                <a:solidFill>
                  <a:srgbClr val="00A5B2"/>
                </a:solidFill>
                <a:latin typeface="QFSICL+MS-UIGothic"/>
                <a:cs typeface="QFSICL+MS-UIGothic"/>
              </a:rPr>
              <a:t>医学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2700">
                <a:solidFill>
                  <a:srgbClr val="00A5B2"/>
                </a:solidFill>
                <a:latin typeface="QFSICL+MS-UIGothic"/>
                <a:cs typeface="QFSICL+MS-UIGothic"/>
              </a:rPr>
              <a:t>据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2700">
                <a:solidFill>
                  <a:srgbClr val="00A5B2"/>
                </a:solidFill>
                <a:latin typeface="QFSICL+MS-UIGothic"/>
                <a:cs typeface="QFSICL+MS-UIGothic"/>
              </a:rPr>
              <a:t>价的挑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战</a:t>
            </a:r>
            <a:r>
              <a:rPr sz="2700">
                <a:solidFill>
                  <a:srgbClr val="00A5B2"/>
                </a:solidFill>
                <a:latin typeface="QFSICL+MS-UIGothic"/>
                <a:cs typeface="QFSICL+MS-UIGothic"/>
              </a:rPr>
              <a:t>与展望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JSOPJM+DTLOOA+ArialMT"/>
                <a:cs typeface="JSOPJM+DTLOOA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CBRHS+GALWJV+MicrosoftYaHei-Bold"/>
                <a:cs typeface="PCBRHS+GALWJ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38800" y="3786028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QFSICL+MS-UIGothic"/>
                <a:cs typeface="QFSICL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QFSICL+MS-UIGothic"/>
                <a:cs typeface="QFSICL+MS-UIGothic"/>
              </a:rPr>
              <a:t>循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00A5B2"/>
                </a:solidFill>
                <a:latin typeface="QFSICL+MS-UIGothic"/>
                <a:cs typeface="QFSICL+MS-UIGothic"/>
              </a:rPr>
              <a:t>医学的定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PCBRHS+GALWJV+MicrosoftYaHei-Bold"/>
                <a:cs typeface="PCBRHS+GALWJ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医学是指基于最佳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医学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践的科学方法，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利用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最新、最可靠的科学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据来指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床决策和治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方案。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PCBRHS+GALWJV+MicrosoftYaHei-Bold"/>
                <a:cs typeface="PCBRHS+GALWJV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强调对现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有最佳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据的收集、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价和利用，以改善患者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理和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保健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QFSICL+MS-UIGothic"/>
                <a:cs typeface="QFSICL+MS-UIGothic"/>
              </a:rPr>
              <a:t>循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00A5B2"/>
                </a:solidFill>
                <a:latin typeface="QFSICL+MS-UIGothic"/>
                <a:cs typeface="QFSICL+MS-UIGothic"/>
              </a:rPr>
              <a:t>医学的重要性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328110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QFSICL+MS-UIGothic"/>
                <a:cs typeface="QFSICL+MS-UIGothic"/>
              </a:rPr>
              <a:t>提高医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疗</a:t>
            </a:r>
            <a:r>
              <a:rPr sz="1600">
                <a:solidFill>
                  <a:srgbClr val="00A5B2"/>
                </a:solidFill>
                <a:latin typeface="QFSICL+MS-UIGothic"/>
                <a:cs typeface="QFSICL+MS-UIGothic"/>
              </a:rPr>
              <a:t>决策的科学性和有效性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PCBRHS+GALWJV+MicrosoftYaHei-Bold"/>
                <a:cs typeface="PCBRHS+GALWJV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PCBRHS+GALWJV+MicrosoftYaHei-Bold"/>
                <a:cs typeface="PCBRHS+GALWJV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PCBRHS+GALWJV+MicrosoftYaHei-Bold"/>
                <a:cs typeface="PCBRHS+GALWJV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利用最佳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据，医生能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做出基于科学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的决策，从而提高治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效果和患者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意度。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QFSICL+MS-UIGothic"/>
                <a:cs typeface="QFSICL+MS-UIGothic"/>
              </a:rPr>
              <a:t>促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00A5B2"/>
                </a:solidFill>
                <a:latin typeface="QFSICL+MS-UIGothic"/>
                <a:cs typeface="QFSICL+MS-UIGothic"/>
              </a:rPr>
              <a:t>医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疗实</a:t>
            </a:r>
            <a:r>
              <a:rPr sz="1600">
                <a:solidFill>
                  <a:srgbClr val="00A5B2"/>
                </a:solidFill>
                <a:latin typeface="QFSICL+MS-UIGothic"/>
                <a:cs typeface="QFSICL+MS-UIGothic"/>
              </a:rPr>
              <a:t>践的持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续</a:t>
            </a:r>
            <a:r>
              <a:rPr sz="1600">
                <a:solidFill>
                  <a:srgbClr val="00A5B2"/>
                </a:solidFill>
                <a:latin typeface="QFSICL+MS-UIGothic"/>
                <a:cs typeface="QFSICL+MS-UIGothic"/>
              </a:rPr>
              <a:t>改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6724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不断收集和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据，医生能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了解最新的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方法和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践，从而不断改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自己的医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疗实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4926329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QFSICL+MS-UIGothic"/>
                <a:cs typeface="QFSICL+MS-UIGothic"/>
              </a:rPr>
              <a:t>提高医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疗</a:t>
            </a:r>
            <a:r>
              <a:rPr sz="1600">
                <a:solidFill>
                  <a:srgbClr val="00A5B2"/>
                </a:solidFill>
                <a:latin typeface="QFSICL+MS-UIGothic"/>
                <a:cs typeface="QFSICL+MS-UIGothic"/>
              </a:rPr>
              <a:t>保健系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1600">
                <a:solidFill>
                  <a:srgbClr val="00A5B2"/>
                </a:solidFill>
                <a:latin typeface="QFSICL+MS-UIGothic"/>
                <a:cs typeface="QFSICL+MS-UIGothic"/>
              </a:rPr>
              <a:t>的效率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5358503"/>
            <a:ext cx="47460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减少不必要的或不必要昂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，循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学可以帮助降低医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保健系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的成本和提高效率。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CBRHS+GALWJV+MicrosoftYaHei-Bold"/>
                <a:cs typeface="PCBRHS+GALWJ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24200" y="3786028"/>
            <a:ext cx="683514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QFSICL+MS-UIGothic"/>
                <a:cs typeface="QFSICL+MS-UIGothic"/>
              </a:rPr>
              <a:t>循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3600">
                <a:solidFill>
                  <a:srgbClr val="00A5B2"/>
                </a:solidFill>
                <a:latin typeface="QFSICL+MS-UIGothic"/>
                <a:cs typeface="QFSICL+MS-UIGothic"/>
              </a:rPr>
              <a:t>医学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3600">
                <a:solidFill>
                  <a:srgbClr val="00A5B2"/>
                </a:solidFill>
                <a:latin typeface="QFSICL+MS-UIGothic"/>
                <a:cs typeface="QFSICL+MS-UIGothic"/>
              </a:rPr>
              <a:t>据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3600">
                <a:solidFill>
                  <a:srgbClr val="00A5B2"/>
                </a:solidFill>
                <a:latin typeface="QFSICL+MS-UIGothic"/>
                <a:cs typeface="QFSICL+MS-UIGothic"/>
              </a:rPr>
              <a:t>价的基本原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QFSICL+MS-UIGothic"/>
                <a:cs typeface="QFSICL+MS-UIGothic"/>
              </a:rPr>
              <a:t>科学性原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科学性原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是循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医学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价的核心，要求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价方法、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程和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基于科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学原理和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实证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研究。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科学性原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则强调证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据的来源必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可靠，研究方法必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须严谨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，数据必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可靠，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分析方法必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科学合理。同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，科学性原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则还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要求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价者必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相关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和科学素养，能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准确理解和分析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QFSICL+MS-UIGothic"/>
                <a:cs typeface="QFSICL+MS-UIGothic"/>
              </a:rPr>
              <a:t>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QFSICL+MS-UIGothic"/>
                <a:cs typeface="QFSICL+MS-UIGothic"/>
              </a:rPr>
              <a:t>公正性原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公正性原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要求在循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医学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价中保持客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、中立的立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，不受任何利益关系或其他因素的影响。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93883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公正性原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要求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价者必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遵循公开、透明的原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程和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果的公正性和公平性。在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程中，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价者不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有任何偏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或利益冲突，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地分析和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据，确保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果的公正性和可信度。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A5B2"/>
                </a:solidFill>
                <a:latin typeface="QFSICL+MS-UIGothic"/>
                <a:cs typeface="QFSICL+MS-UIGothic"/>
              </a:rPr>
              <a:t>用性原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860913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用性原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要求循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医学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价必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实际应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用价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够为临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践和决策提供有效的指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84904" y="230363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支持。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07464" y="4543278"/>
            <a:ext cx="8542897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用性原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则强调证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价必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须紧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需求，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果必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具有可操作性和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用性。同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性原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则还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要求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价者必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充分考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实际应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用价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不同来源、不同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合分析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和比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，以得出更加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用和可靠的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CBRHS+GALWJV+MicrosoftYaHei-Bold"/>
                <a:cs typeface="PCBRHS+GALWJV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3786028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QFSICL+MS-UIGothic"/>
                <a:cs typeface="QFSICL+MS-UIGothic"/>
              </a:rPr>
              <a:t>循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3600">
                <a:solidFill>
                  <a:srgbClr val="00A5B2"/>
                </a:solidFill>
                <a:latin typeface="QFSICL+MS-UIGothic"/>
                <a:cs typeface="QFSICL+MS-UIGothic"/>
              </a:rPr>
              <a:t>医学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3600">
                <a:solidFill>
                  <a:srgbClr val="00A5B2"/>
                </a:solidFill>
                <a:latin typeface="QFSICL+MS-UIGothic"/>
                <a:cs typeface="QFSICL+MS-UIGothic"/>
              </a:rPr>
              <a:t>据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3600">
                <a:solidFill>
                  <a:srgbClr val="00A5B2"/>
                </a:solidFill>
                <a:latin typeface="QFSICL+MS-UIGothic"/>
                <a:cs typeface="QFSICL+MS-UIGothic"/>
              </a:rPr>
              <a:t>价的方法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00A5B2"/>
                </a:solidFill>
                <a:latin typeface="QFSICL+MS-UIGothic"/>
                <a:cs typeface="QFSICL+MS-UIGothic"/>
              </a:rPr>
              <a:t>据的来源和分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1550" spc="25">
                <a:solidFill>
                  <a:srgbClr val="00A5B2"/>
                </a:solidFill>
                <a:latin typeface="QFSICL+MS-UIGothic"/>
                <a:cs typeface="QFSICL+MS-UIGothic"/>
              </a:rPr>
              <a:t>据的来源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主要包括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床研究、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察性研究、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随机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统综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述等。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1550" spc="25">
                <a:solidFill>
                  <a:srgbClr val="00A5B2"/>
                </a:solidFill>
                <a:latin typeface="QFSICL+MS-UIGothic"/>
                <a:cs typeface="QFSICL+MS-UIGothic"/>
              </a:rPr>
              <a:t>据的分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据的可靠性和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度，可以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据分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级别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、中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级别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和高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级别</a:t>
            </a:r>
            <a:r>
              <a:rPr sz="1350">
                <a:solidFill>
                  <a:srgbClr val="000000"/>
                </a:solidFill>
                <a:latin typeface="QFSICL+MS-UIGothic"/>
                <a:cs typeface="QFSIC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00A5B2"/>
                </a:solidFill>
                <a:latin typeface="QFSICL+MS-UIGothic"/>
                <a:cs typeface="QFSICL+MS-UIGothic"/>
              </a:rPr>
              <a:t>据的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A5B2"/>
                </a:solidFill>
                <a:latin typeface="QFSICL+MS-UIGothic"/>
                <a:cs typeface="QFSICL+MS-UIGothic"/>
              </a:rPr>
              <a:t>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A5B2"/>
                </a:solidFill>
                <a:latin typeface="QFSICL+MS-UIGothic"/>
                <a:cs typeface="QFSICL+MS-UIGothic"/>
              </a:rPr>
              <a:t>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00A5B2"/>
                </a:solidFill>
                <a:latin typeface="QFSICL+MS-UIGothic"/>
                <a:cs typeface="QFSICL+MS-UIGothic"/>
              </a:rPr>
              <a:t>价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00A5B2"/>
                </a:solidFill>
                <a:latin typeface="QFSICL+MS-UIGothic"/>
                <a:cs typeface="QFSICL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44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采用各种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准，如</a:t>
            </a:r>
            <a:r>
              <a:rPr sz="1500">
                <a:solidFill>
                  <a:srgbClr val="000000"/>
                </a:solidFill>
                <a:latin typeface="RDDHNK+ATSPSV+MicrosoftYaHei"/>
                <a:cs typeface="RDDHNK+ATSPSV+MicrosoftYaHei"/>
              </a:rPr>
              <a:t>Jadad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分、</a:t>
            </a:r>
            <a:r>
              <a:rPr sz="1500">
                <a:solidFill>
                  <a:srgbClr val="000000"/>
                </a:solidFill>
                <a:latin typeface="RDDHNK+ATSPSV+MicrosoftYaHei"/>
                <a:cs typeface="RDDHNK+ATSPSV+MicrosoftYaHei"/>
              </a:rPr>
              <a:t>Cochrane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价量表等，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研究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施、分析和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行全面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00A5B2"/>
                </a:solidFill>
                <a:latin typeface="QFSICL+MS-UIGothic"/>
                <a:cs typeface="QFSICL+MS-UIGothic"/>
              </a:rPr>
              <a:t>价方法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67896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采用定性或定量方法，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研究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QFSICL+MS-UIGothic"/>
                <a:cs typeface="QFSICL+MS-UIGothic"/>
              </a:rPr>
              <a:t>价，以确定其可靠性和适用性。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https://d.book118.com/496010202153010053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QFSICL+MS-UIGothic</vt:lpstr>
      <vt:lpstr>SimSun</vt:lpstr>
      <vt:lpstr>RDDHNK+ATSPSV+MicrosoftYaHei</vt:lpstr>
      <vt:lpstr>JSOPJM+DTLOOA+ArialMT</vt:lpstr>
      <vt:lpstr>Times New Roman</vt:lpstr>
      <vt:lpstr>PCBRHS+GALWJV+MicrosoftYaHei-Bold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2024-09-20T12:58:07.101</cp:lastPrinted>
  <dcterms:created xsi:type="dcterms:W3CDTF">2024-09-20T04:58:07Z</dcterms:created>
  <dcterms:modified xsi:type="dcterms:W3CDTF">2024-09-20T04:58:08Z</dcterms:modified>
</cp:coreProperties>
</file>