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9144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A468F4B7-A9B8-DB39-C454-28A51B4170D5}"/>
              </a:ext>
            </a:extLst>
          </p:cNvPr>
          <p:cNvSpPr>
            <a:spLocks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/>
            </a:lvl1pPr>
          </a:lstStyle>
          <a:p>
            <a:endParaRPr lang="zh-CN" altLang="zh-CN"/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A387A0AB-953B-9875-A09B-E788AD109242}"/>
              </a:ext>
            </a:extLst>
          </p:cNvPr>
          <p:cNvSpPr>
            <a:spLocks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/>
            </a:lvl1pPr>
          </a:lstStyle>
          <a:p>
            <a:endParaRPr lang="en-US" altLang="zh-CN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53FA591C-27A5-2FF3-0085-E3A47E3A9610}"/>
              </a:ext>
            </a:extLst>
          </p:cNvPr>
          <p:cNvSpPr>
            <a:spLocks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 cap="flat" algn="ctr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1" name="Rectangle 5">
            <a:extLst>
              <a:ext uri="{FF2B5EF4-FFF2-40B4-BE49-F238E27FC236}">
                <a16:creationId xmlns:a16="http://schemas.microsoft.com/office/drawing/2014/main" id="{5897F1CF-4421-3824-3EB9-92DC064EC7DB}"/>
              </a:ext>
            </a:extLst>
          </p:cNvPr>
          <p:cNvSpPr>
            <a:spLocks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102" name="Rectangle 6">
            <a:extLst>
              <a:ext uri="{FF2B5EF4-FFF2-40B4-BE49-F238E27FC236}">
                <a16:creationId xmlns:a16="http://schemas.microsoft.com/office/drawing/2014/main" id="{B63C9C77-7A4E-BE79-E9F3-68271EAEB220}"/>
              </a:ext>
            </a:extLst>
          </p:cNvPr>
          <p:cNvSpPr>
            <a:spLocks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/>
            </a:lvl1pPr>
          </a:lstStyle>
          <a:p>
            <a:endParaRPr lang="zh-CN" altLang="zh-CN"/>
          </a:p>
        </p:txBody>
      </p:sp>
      <p:sp>
        <p:nvSpPr>
          <p:cNvPr id="4103" name="Rectangle 7">
            <a:extLst>
              <a:ext uri="{FF2B5EF4-FFF2-40B4-BE49-F238E27FC236}">
                <a16:creationId xmlns:a16="http://schemas.microsoft.com/office/drawing/2014/main" id="{D2036D0B-D4F0-672B-65F4-0FE428EF65D8}"/>
              </a:ext>
            </a:extLst>
          </p:cNvPr>
          <p:cNvSpPr>
            <a:spLocks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/>
            </a:lvl1pPr>
          </a:lstStyle>
          <a:p>
            <a:fld id="{31B864D7-F146-4E2A-BFC3-87C326EC60AB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01952650-709D-D38A-0B83-AA0A3C00015C}"/>
              </a:ext>
            </a:extLst>
          </p:cNvPr>
          <p:cNvSpPr>
            <a:spLocks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8464FA79-AE46-4F2B-99A8-A9C20F54D07B}" type="slidenum">
              <a:rPr lang="en-US" altLang="zh-CN"/>
              <a:t>11</a:t>
            </a:fld>
            <a:endParaRPr lang="en-US" altLang="zh-CN"/>
          </a:p>
        </p:txBody>
      </p:sp>
      <p:sp>
        <p:nvSpPr>
          <p:cNvPr id="4106" name="Rectangle 7">
            <a:extLst>
              <a:ext uri="{FF2B5EF4-FFF2-40B4-BE49-F238E27FC236}">
                <a16:creationId xmlns:a16="http://schemas.microsoft.com/office/drawing/2014/main" id="{A1DA830A-A656-C1BC-C864-4EC5E4E70C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0" hangingPunct="0">
              <a:buFontTx/>
              <a:buNone/>
            </a:pPr>
            <a:fld id="{72AA98B2-C815-4FE1-B81F-E349087EED0F}" type="slidenum">
              <a:rPr lang="ru-RU" altLang="zh-CN" sz="1200"/>
              <a:pPr eaLnBrk="0" hangingPunct="0">
                <a:buFontTx/>
                <a:buNone/>
              </a:pPr>
              <a:t>11</a:t>
            </a:fld>
            <a:endParaRPr lang="ru-RU" altLang="zh-CN" sz="1200"/>
          </a:p>
        </p:txBody>
      </p:sp>
      <p:sp>
        <p:nvSpPr>
          <p:cNvPr id="4107" name="Rectangle 7">
            <a:extLst>
              <a:ext uri="{FF2B5EF4-FFF2-40B4-BE49-F238E27FC236}">
                <a16:creationId xmlns:a16="http://schemas.microsoft.com/office/drawing/2014/main" id="{16B13DF2-F4A4-F5B4-125E-9B45B8F79E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r" eaLnBrk="0" hangingPunct="0">
              <a:buFontTx/>
              <a:buNone/>
            </a:pPr>
            <a:fld id="{543FD1FF-30CD-4879-B382-2C77A5CF2F1F}" type="slidenum">
              <a:rPr lang="en-US" altLang="zh-CN" sz="1200"/>
              <a:pPr algn="r" eaLnBrk="0" hangingPunct="0">
                <a:buFontTx/>
                <a:buNone/>
              </a:pPr>
              <a:t>11</a:t>
            </a:fld>
            <a:endParaRPr lang="en-US" altLang="zh-CN" sz="1200"/>
          </a:p>
        </p:txBody>
      </p:sp>
      <p:sp>
        <p:nvSpPr>
          <p:cNvPr id="4108" name="Rectangle 2">
            <a:extLst>
              <a:ext uri="{FF2B5EF4-FFF2-40B4-BE49-F238E27FC236}">
                <a16:creationId xmlns:a16="http://schemas.microsoft.com/office/drawing/2014/main" id="{9266704E-59B9-1063-3A1A-3C80D95AB0B6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cap="flat" algn="ctr">
            <a:solidFill>
              <a:srgbClr val="000000"/>
            </a:solidFill>
            <a:miter lim="800000"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9" name="Rectangle 3">
            <a:extLst>
              <a:ext uri="{FF2B5EF4-FFF2-40B4-BE49-F238E27FC236}">
                <a16:creationId xmlns:a16="http://schemas.microsoft.com/office/drawing/2014/main" id="{E1E607DE-41FE-C41D-A99D-1DE3013685ED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D94ED362-144C-A370-E840-BE1F8697660B}"/>
              </a:ext>
            </a:extLst>
          </p:cNvPr>
          <p:cNvSpPr>
            <a:spLocks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95D42E77-A325-44D5-8C18-4515114BEF4C}" type="slidenum">
              <a:rPr lang="en-US" altLang="zh-CN"/>
              <a:t>14</a:t>
            </a:fld>
            <a:endParaRPr lang="en-US" altLang="zh-CN"/>
          </a:p>
        </p:txBody>
      </p:sp>
      <p:sp>
        <p:nvSpPr>
          <p:cNvPr id="4112" name="Rectangle 7">
            <a:extLst>
              <a:ext uri="{FF2B5EF4-FFF2-40B4-BE49-F238E27FC236}">
                <a16:creationId xmlns:a16="http://schemas.microsoft.com/office/drawing/2014/main" id="{1207860B-102F-C153-B877-C0716964B1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0" hangingPunct="0">
              <a:buFontTx/>
              <a:buNone/>
            </a:pPr>
            <a:fld id="{37F96D0F-E057-4060-B98C-0BCFB0B7A164}" type="slidenum">
              <a:rPr lang="ru-RU" altLang="zh-CN" sz="1200"/>
              <a:pPr eaLnBrk="0" hangingPunct="0">
                <a:buFontTx/>
                <a:buNone/>
              </a:pPr>
              <a:t>14</a:t>
            </a:fld>
            <a:endParaRPr lang="ru-RU" altLang="zh-CN" sz="1200"/>
          </a:p>
        </p:txBody>
      </p:sp>
      <p:sp>
        <p:nvSpPr>
          <p:cNvPr id="4113" name="Rectangle 2">
            <a:extLst>
              <a:ext uri="{FF2B5EF4-FFF2-40B4-BE49-F238E27FC236}">
                <a16:creationId xmlns:a16="http://schemas.microsoft.com/office/drawing/2014/main" id="{F28ABAE4-CA4C-1E99-6570-3C062580E279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cap="flat" algn="ctr">
            <a:solidFill>
              <a:srgbClr val="000000"/>
            </a:solidFill>
            <a:miter lim="800000"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14" name="Rectangle 3">
            <a:extLst>
              <a:ext uri="{FF2B5EF4-FFF2-40B4-BE49-F238E27FC236}">
                <a16:creationId xmlns:a16="http://schemas.microsoft.com/office/drawing/2014/main" id="{51C8C7A8-3F91-6C3D-ABF5-A48C653F4ECD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80000"/>
              </a:lnSpc>
            </a:pPr>
            <a:r>
              <a:rPr lang="zh-CN" altLang="en-US" sz="800"/>
              <a:t>评价营养的方法很多，应采取综合的且易为临床所使用的方法评估透析病人的营养状态，而不是任何一种单一方法。在透析人群，</a:t>
            </a:r>
            <a:r>
              <a:rPr lang="en-US" altLang="zh-CN" sz="800"/>
              <a:t>DOQ1</a:t>
            </a:r>
            <a:r>
              <a:rPr lang="zh-CN" altLang="en-US" sz="800"/>
              <a:t>指导推荐的主要营养调查指标有通过尿素动力学测定的</a:t>
            </a:r>
            <a:r>
              <a:rPr lang="en-US" altLang="zh-CN" sz="800"/>
              <a:t>PNA</a:t>
            </a:r>
            <a:r>
              <a:rPr lang="zh-CN" altLang="en-US" sz="800"/>
              <a:t>（</a:t>
            </a:r>
            <a:r>
              <a:rPr lang="en-US" altLang="zh-CN" sz="800"/>
              <a:t>Protein Equivalent  of Nitroqen Appearance</a:t>
            </a:r>
            <a:r>
              <a:rPr lang="zh-CN" altLang="en-US" sz="800"/>
              <a:t>），即与尿素氮出现率相当的蛋白质水平；主观综合分析（</a:t>
            </a:r>
            <a:r>
              <a:rPr lang="en-US" altLang="zh-CN" sz="800"/>
              <a:t>Subjective Global Assessment</a:t>
            </a:r>
            <a:r>
              <a:rPr lang="zh-CN" altLang="en-US" sz="800"/>
              <a:t>，</a:t>
            </a:r>
            <a:r>
              <a:rPr lang="en-US" altLang="zh-CN" sz="800"/>
              <a:t>SGA..</a:t>
            </a:r>
            <a:r>
              <a:rPr lang="zh-CN" altLang="en-US" sz="800"/>
              <a:t>）；去脂肪去水体重（</a:t>
            </a:r>
            <a:r>
              <a:rPr lang="en-US" altLang="zh-CN" sz="800"/>
              <a:t>Fat-Free Edeme Free Body Mass</a:t>
            </a:r>
            <a:r>
              <a:rPr lang="zh-CN" altLang="en-US" sz="800"/>
              <a:t>，以往称</a:t>
            </a:r>
            <a:r>
              <a:rPr lang="en-US" altLang="zh-CN" sz="800"/>
              <a:t>Lean Body Mass</a:t>
            </a:r>
            <a:r>
              <a:rPr lang="zh-CN" altLang="en-US" sz="800"/>
              <a:t>）和血浆白蛋白。</a:t>
            </a:r>
          </a:p>
          <a:p>
            <a:pPr>
              <a:lnSpc>
                <a:spcPct val="80000"/>
              </a:lnSpc>
            </a:pPr>
            <a:r>
              <a:rPr lang="zh-CN" altLang="en-US" sz="800"/>
              <a:t> </a:t>
            </a:r>
            <a:r>
              <a:rPr lang="en-US" altLang="zh-CN" sz="800"/>
              <a:t>PNA    </a:t>
            </a:r>
            <a:r>
              <a:rPr lang="zh-CN" altLang="en-US" sz="800"/>
              <a:t>尿素氮出现率（</a:t>
            </a:r>
            <a:r>
              <a:rPr lang="en-US" altLang="zh-CN" sz="800"/>
              <a:t>UNA</a:t>
            </a:r>
            <a:r>
              <a:rPr lang="zh-CN" altLang="en-US" sz="800"/>
              <a:t>）是一个反映蛋白质代谢有用的指标，在中性平衡的情况下代表了蛋白质的摄入。</a:t>
            </a:r>
            <a:r>
              <a:rPr lang="en-US" altLang="zh-CN" sz="800"/>
              <a:t>UNA</a:t>
            </a:r>
            <a:r>
              <a:rPr lang="zh-CN" altLang="en-US" sz="800"/>
              <a:t>是尿素的净产物，它存在于体液内，其丢失是可以测定的。在代谢稳定的病人，</a:t>
            </a:r>
            <a:r>
              <a:rPr lang="en-US" altLang="zh-CN" sz="800"/>
              <a:t>UAN</a:t>
            </a:r>
            <a:r>
              <a:rPr lang="zh-CN" altLang="en-US" sz="800"/>
              <a:t>和</a:t>
            </a:r>
            <a:r>
              <a:rPr lang="en-US" altLang="zh-CN" sz="800"/>
              <a:t>TNA</a:t>
            </a:r>
            <a:r>
              <a:rPr lang="zh-CN" altLang="en-US" sz="800"/>
              <a:t>（ 总尿素氮出现率）有可以预见的关系。尿素氮的产生直接与蛋白质摄入有关，而其他来源的氮与尿素相比受食物的影响很小，而且，在不同肾功能情况下是恒定的。在稳定的的病人是可以忽落略不计的。</a:t>
            </a:r>
            <a:r>
              <a:rPr lang="en-US" altLang="zh-CN" sz="800"/>
              <a:t>UNA</a:t>
            </a:r>
            <a:r>
              <a:rPr lang="zh-CN" altLang="en-US" sz="800"/>
              <a:t>通常代表透析液和尿中氮丢失的总和。稳定情况下</a:t>
            </a:r>
            <a:r>
              <a:rPr lang="en-US" altLang="zh-CN" sz="800"/>
              <a:t>PNA</a:t>
            </a:r>
            <a:r>
              <a:rPr lang="zh-CN" altLang="en-US" sz="800"/>
              <a:t>等同与食物摄入量。 </a:t>
            </a:r>
          </a:p>
          <a:p>
            <a:pPr>
              <a:lnSpc>
                <a:spcPct val="80000"/>
              </a:lnSpc>
            </a:pPr>
            <a:r>
              <a:rPr lang="en-US" altLang="zh-CN" sz="800" b="1"/>
              <a:t>SGA</a:t>
            </a:r>
            <a:r>
              <a:rPr lang="zh-CN" altLang="en-US" sz="800" b="1"/>
              <a:t>评分内容</a:t>
            </a:r>
            <a:endParaRPr lang="zh-CN" altLang="en-US" sz="800"/>
          </a:p>
          <a:p>
            <a:pPr>
              <a:lnSpc>
                <a:spcPct val="80000"/>
              </a:lnSpc>
            </a:pPr>
            <a:br>
              <a:rPr lang="zh-CN" altLang="en-US" sz="800"/>
            </a:br>
            <a:r>
              <a:rPr lang="en-US" altLang="zh-CN" sz="800"/>
              <a:t>1.</a:t>
            </a:r>
            <a:r>
              <a:rPr lang="zh-CN" altLang="en-US" sz="800"/>
              <a:t>病史                                          </a:t>
            </a:r>
          </a:p>
          <a:p>
            <a:pPr>
              <a:lnSpc>
                <a:spcPct val="80000"/>
              </a:lnSpc>
            </a:pPr>
            <a:r>
              <a:rPr lang="zh-CN" altLang="en-US" sz="800"/>
              <a:t>⑴体重变化：               近</a:t>
            </a:r>
            <a:r>
              <a:rPr lang="en-US" altLang="zh-CN" sz="800"/>
              <a:t>6</a:t>
            </a:r>
            <a:r>
              <a:rPr lang="zh-CN" altLang="en-US" sz="800"/>
              <a:t>个月， 近</a:t>
            </a:r>
            <a:r>
              <a:rPr lang="en-US" altLang="zh-CN" sz="800"/>
              <a:t>2</a:t>
            </a:r>
            <a:r>
              <a:rPr lang="zh-CN" altLang="en-US" sz="800"/>
              <a:t>周， </a:t>
            </a:r>
          </a:p>
          <a:p>
            <a:pPr>
              <a:lnSpc>
                <a:spcPct val="80000"/>
              </a:lnSpc>
            </a:pPr>
            <a:r>
              <a:rPr lang="zh-CN" altLang="en-US" sz="800"/>
              <a:t>⑵饮食变化：               有无饮食限制，  持续时间 ，   进食种类    </a:t>
            </a:r>
          </a:p>
          <a:p>
            <a:pPr>
              <a:lnSpc>
                <a:spcPct val="80000"/>
              </a:lnSpc>
            </a:pPr>
            <a:r>
              <a:rPr lang="zh-CN" altLang="en-US" sz="800"/>
              <a:t>⑶消化道症状：           厌食，  恶心 ， 呕吐，腹泻，持续时间</a:t>
            </a:r>
          </a:p>
          <a:p>
            <a:pPr>
              <a:lnSpc>
                <a:spcPct val="80000"/>
              </a:lnSpc>
            </a:pPr>
            <a:r>
              <a:rPr lang="en-US" altLang="zh-CN" sz="800"/>
              <a:t>2.</a:t>
            </a:r>
            <a:r>
              <a:rPr lang="zh-CN" altLang="en-US" sz="800"/>
              <a:t>体格检查 </a:t>
            </a:r>
          </a:p>
          <a:p>
            <a:pPr>
              <a:lnSpc>
                <a:spcPct val="80000"/>
              </a:lnSpc>
            </a:pPr>
            <a:r>
              <a:rPr lang="zh-CN" altLang="en-US" sz="800"/>
              <a:t>⑴皮下脂肪丢失</a:t>
            </a:r>
          </a:p>
          <a:p>
            <a:pPr>
              <a:lnSpc>
                <a:spcPct val="80000"/>
              </a:lnSpc>
            </a:pPr>
            <a:r>
              <a:rPr lang="zh-CN" altLang="en-US" sz="800"/>
              <a:t>⑵肌肉萎缩</a:t>
            </a:r>
          </a:p>
          <a:p>
            <a:pPr>
              <a:lnSpc>
                <a:spcPct val="80000"/>
              </a:lnSpc>
            </a:pPr>
            <a:r>
              <a:rPr lang="en-US" altLang="zh-CN" sz="800"/>
              <a:t>3.SGA</a:t>
            </a:r>
            <a:r>
              <a:rPr lang="zh-CN" altLang="en-US" sz="800"/>
              <a:t>评分：</a:t>
            </a:r>
          </a:p>
          <a:p>
            <a:pPr>
              <a:lnSpc>
                <a:spcPct val="80000"/>
              </a:lnSpc>
            </a:pPr>
            <a:r>
              <a:rPr lang="en-US" altLang="zh-CN" sz="800"/>
              <a:t>A</a:t>
            </a:r>
            <a:r>
              <a:rPr lang="zh-CN" altLang="en-US" sz="800"/>
              <a:t>正常（</a:t>
            </a:r>
            <a:r>
              <a:rPr lang="en-US" altLang="zh-CN" sz="800"/>
              <a:t>6~7</a:t>
            </a:r>
            <a:r>
              <a:rPr lang="zh-CN" altLang="en-US" sz="800"/>
              <a:t>分）</a:t>
            </a:r>
          </a:p>
          <a:p>
            <a:pPr>
              <a:lnSpc>
                <a:spcPct val="80000"/>
              </a:lnSpc>
            </a:pPr>
            <a:r>
              <a:rPr lang="en-US" altLang="zh-CN" sz="800"/>
              <a:t>B</a:t>
            </a:r>
            <a:r>
              <a:rPr lang="zh-CN" altLang="en-US" sz="800"/>
              <a:t>轻</a:t>
            </a:r>
            <a:r>
              <a:rPr lang="en-US" altLang="zh-CN" sz="800"/>
              <a:t>-</a:t>
            </a:r>
            <a:r>
              <a:rPr lang="zh-CN" altLang="en-US" sz="800"/>
              <a:t>中度营养不良（</a:t>
            </a:r>
            <a:r>
              <a:rPr lang="en-US" altLang="zh-CN" sz="800"/>
              <a:t>3~5</a:t>
            </a:r>
            <a:r>
              <a:rPr lang="zh-CN" altLang="en-US" sz="800"/>
              <a:t>分）</a:t>
            </a:r>
          </a:p>
          <a:p>
            <a:pPr>
              <a:lnSpc>
                <a:spcPct val="80000"/>
              </a:lnSpc>
            </a:pPr>
            <a:r>
              <a:rPr lang="en-US" altLang="zh-CN" sz="800"/>
              <a:t>C</a:t>
            </a:r>
            <a:r>
              <a:rPr lang="zh-CN" altLang="en-US" sz="800"/>
              <a:t>重度营养不良（</a:t>
            </a:r>
            <a:r>
              <a:rPr lang="en-US" altLang="zh-CN" sz="800"/>
              <a:t>1~2   </a:t>
            </a:r>
            <a:r>
              <a:rPr lang="zh-CN" altLang="en-US" sz="800"/>
              <a:t>分）。</a:t>
            </a:r>
          </a:p>
          <a:p>
            <a:pPr>
              <a:lnSpc>
                <a:spcPct val="80000"/>
              </a:lnSpc>
            </a:pPr>
            <a:r>
              <a:rPr lang="en-US" altLang="zh-CN" sz="800"/>
              <a:t>3</a:t>
            </a:r>
            <a:r>
              <a:rPr lang="zh-CN" altLang="en-US" sz="800"/>
              <a:t>．去脂肪去水肿体重（</a:t>
            </a:r>
            <a:r>
              <a:rPr lang="en-US" altLang="zh-CN" sz="800"/>
              <a:t>Fat-Free Edema-Free BW</a:t>
            </a:r>
            <a:r>
              <a:rPr lang="zh-CN" altLang="en-US" sz="800"/>
              <a:t>）  它可以更准反映身体内肌肉重量（</a:t>
            </a:r>
            <a:r>
              <a:rPr lang="en-US" altLang="zh-CN" sz="800"/>
              <a:t>Lean Body Mass</a:t>
            </a:r>
            <a:r>
              <a:rPr lang="zh-CN" altLang="en-US" sz="800"/>
              <a:t>）计算公式：</a:t>
            </a:r>
          </a:p>
          <a:p>
            <a:pPr>
              <a:lnSpc>
                <a:spcPct val="80000"/>
              </a:lnSpc>
            </a:pPr>
            <a:r>
              <a:rPr lang="en-US" altLang="zh-CN" sz="800"/>
              <a:t>FFEF BW</a:t>
            </a:r>
            <a:r>
              <a:rPr lang="zh-CN" altLang="en-US" sz="800"/>
              <a:t>（</a:t>
            </a:r>
            <a:r>
              <a:rPr lang="en-US" altLang="zh-CN" sz="800"/>
              <a:t>kg</a:t>
            </a:r>
            <a:r>
              <a:rPr lang="zh-CN" altLang="en-US" sz="800"/>
              <a:t>）</a:t>
            </a:r>
            <a:r>
              <a:rPr lang="en-US" altLang="zh-CN" sz="800"/>
              <a:t>=0.29×</a:t>
            </a:r>
            <a:r>
              <a:rPr lang="zh-CN" altLang="en-US" sz="800"/>
              <a:t>总肌酐（</a:t>
            </a:r>
            <a:r>
              <a:rPr lang="en-US" altLang="zh-CN" sz="800"/>
              <a:t>mg/d</a:t>
            </a:r>
            <a:r>
              <a:rPr lang="zh-CN" altLang="en-US" sz="800"/>
              <a:t>）</a:t>
            </a:r>
            <a:r>
              <a:rPr lang="en-US" altLang="zh-CN" sz="800"/>
              <a:t>+7.38</a:t>
            </a:r>
          </a:p>
          <a:p>
            <a:pPr>
              <a:lnSpc>
                <a:spcPct val="80000"/>
              </a:lnSpc>
            </a:pPr>
            <a:r>
              <a:rPr lang="en-US" altLang="zh-CN" sz="800"/>
              <a:t>4.</a:t>
            </a:r>
            <a:r>
              <a:rPr lang="zh-CN" altLang="en-US" sz="800"/>
              <a:t>血浆白蛋白  是反映透析病人营养状态的有用指标，大量文献报道了白蛋白与营养状态的密切相关，与死亡危险度明显相关。缺点是反映营养状态欠敏感，并受其他营养因素的影响，但由于经济、易于检查，仍得以广泛应用。</a:t>
            </a:r>
          </a:p>
          <a:p>
            <a:pPr>
              <a:lnSpc>
                <a:spcPct val="80000"/>
              </a:lnSpc>
            </a:pPr>
            <a:r>
              <a:rPr lang="zh-CN" altLang="en-US" sz="800"/>
              <a:t>根据</a:t>
            </a:r>
            <a:r>
              <a:rPr lang="en-US" altLang="zh-CN" sz="800"/>
              <a:t>DOQI</a:t>
            </a:r>
            <a:r>
              <a:rPr lang="zh-CN" altLang="en-US" sz="800"/>
              <a:t>指南推荐，除上述的指标外，在临床上有益于评估营养状态的参数还有：前白蛋白、血肌酐和肌酐指数、血胆固醇、饮食回忆和记录、人体测量、双能</a:t>
            </a:r>
            <a:r>
              <a:rPr lang="en-US" altLang="zh-CN" sz="800"/>
              <a:t>X</a:t>
            </a:r>
            <a:r>
              <a:rPr lang="zh-CN" altLang="en-US" sz="800"/>
              <a:t>线吸收测量法（</a:t>
            </a:r>
            <a:r>
              <a:rPr lang="en-US" altLang="zh-CN" sz="800"/>
              <a:t>DXA</a:t>
            </a:r>
            <a:r>
              <a:rPr lang="zh-CN" altLang="en-US" sz="800"/>
              <a:t>）。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701C870F-19DC-5A83-0CAF-5C749C19CE8D}"/>
              </a:ext>
            </a:extLst>
          </p:cNvPr>
          <p:cNvSpPr>
            <a:spLocks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904C44E2-536B-444B-A625-FE599AF11D6E}" type="slidenum">
              <a:rPr lang="en-US" altLang="zh-CN"/>
              <a:t>20</a:t>
            </a:fld>
            <a:endParaRPr lang="en-US" altLang="zh-CN"/>
          </a:p>
        </p:txBody>
      </p:sp>
      <p:sp>
        <p:nvSpPr>
          <p:cNvPr id="4117" name="Rectangle 7">
            <a:extLst>
              <a:ext uri="{FF2B5EF4-FFF2-40B4-BE49-F238E27FC236}">
                <a16:creationId xmlns:a16="http://schemas.microsoft.com/office/drawing/2014/main" id="{7DF613FC-33FD-8139-396C-2FB8F3C07C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0" hangingPunct="0">
              <a:buFontTx/>
              <a:buNone/>
            </a:pPr>
            <a:fld id="{A99E84E4-2F2D-4F40-B715-DF6D1EE932AD}" type="slidenum">
              <a:rPr lang="ru-RU" altLang="zh-CN" sz="1200"/>
              <a:pPr eaLnBrk="0" hangingPunct="0">
                <a:buFontTx/>
                <a:buNone/>
              </a:pPr>
              <a:t>20</a:t>
            </a:fld>
            <a:endParaRPr lang="ru-RU" altLang="zh-CN" sz="1200"/>
          </a:p>
        </p:txBody>
      </p:sp>
      <p:sp>
        <p:nvSpPr>
          <p:cNvPr id="4118" name="Rectangle 2">
            <a:extLst>
              <a:ext uri="{FF2B5EF4-FFF2-40B4-BE49-F238E27FC236}">
                <a16:creationId xmlns:a16="http://schemas.microsoft.com/office/drawing/2014/main" id="{8F18BFDF-3117-7278-9292-9C5E9A7ED054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cap="flat" algn="ctr">
            <a:solidFill>
              <a:srgbClr val="000000"/>
            </a:solidFill>
            <a:miter lim="800000"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19" name="Rectangle 3">
            <a:extLst>
              <a:ext uri="{FF2B5EF4-FFF2-40B4-BE49-F238E27FC236}">
                <a16:creationId xmlns:a16="http://schemas.microsoft.com/office/drawing/2014/main" id="{B0E52FD4-5367-C534-1093-7C3000EA492B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zh-CN" altLang="en-US"/>
              <a:t>在规律透析以前，我们必须低蛋白饮食，因为肾脏排泄废物能力减退，蛋白质分解代谢的废物排不出，成为尿毒症毒素，加重病情。</a:t>
            </a:r>
          </a:p>
          <a:p>
            <a:r>
              <a:rPr lang="zh-CN" altLang="en-US"/>
              <a:t>规律透析后，人工肾可协助排出毒素；而且，每次透析时，都会随透析液丢失部分蛋白，这时我们应当采取高蛋白饮食，摄入充足的优质蛋白质，以维持体内氮平衡，避免营养不良。</a:t>
            </a:r>
          </a:p>
          <a:p>
            <a:endParaRPr lang="en-US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4555C-B775-44B5-B140-D599267E0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BF7BE-7B20-428B-8DBC-4FBF139E5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25766-B80B-462C-8B00-AD34930A4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C9FB2-1100-4EA9-A90B-232E51A62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6F300C-9E67-4FE1-8B87-5F366EEFA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D75EAA-DF6B-4972-AA9E-23C3F4583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DA83D8-1652-4ABB-86FD-5CCDB5992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8886F-A33F-4086-86C0-540165E83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5856D-30CF-4A0B-BD77-EF22A8F6B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D5DE2-20D7-4201-9DB6-E25E42ECB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62153-2381-4B07-A19E-256F1DBC7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05020BE-F125-E652-D178-3894637832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F0C89FAA-62CE-54BD-F7D0-3842CB1137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6D8730B-AB66-F3AF-A13C-C49DA90006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FF85624-054A-387B-D73F-D974A0150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可编辑课件PPT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9CFABC0-4449-0B7B-BA1B-C0A305421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0B2C4A-7BD5-4B8B-93CB-FB9C9762CFD0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00028789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8B76B52-8FF3-018C-FB39-DE201900A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38F701F-6F57-C9F0-9D72-31B87A258F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74C32A6-511C-1230-11F1-556820181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1250965-8543-4A80-2462-253970F43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可编辑课件PPT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EB906C9-2E07-A1FA-5621-62E66D159B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AA5F6E-3CC8-4CEF-9C70-5B1F26695728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97254846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D0AC75D-FFF3-A1BA-884B-0BD11FE99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683B1D96-E993-F28D-E62C-FF7B03736C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6DE262C-4097-0C0B-BFE5-2B08236BF7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1827049-7F60-59DF-BAEA-E0D5DDB57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可编辑课件PPT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1AF32A2-2406-7F37-013F-A08EF90278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A8496B-E37F-4927-A195-41A7998AEE61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8750023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4DF2613-066C-8FB9-2AE2-C8001E229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EAC9AB3-61C1-2A69-1A2E-D5AB690FA9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AE8ECA98-5F7A-3383-457F-BF7E6E76A5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583964D9-269B-FD2D-54E5-B3252A5FD1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82772EC2-C57B-6D24-ABD2-02274B2D8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可编辑课件PPT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F2C853C3-343D-743B-D56C-BDBCA37FF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2E8571-8A9E-495B-ADC9-7249C20C998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4590460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47A4758-78E4-F865-045A-BA1C0B84E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A57BB687-1887-7715-CF92-BB0F77EE56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5692A8AE-782F-E325-EBA0-4B5909C158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511EDA7F-CCFB-B52F-1E39-98F0CAA3DD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56C21FE2-24BA-151B-7E90-26CF70283C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2B5B65D4-70B6-6356-1F22-9293DD397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9BE5B6D6-79FB-68CE-D21A-1FA3474993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可编辑课件PPT</a:t>
            </a:r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1E577F74-4F13-1A8B-A0F1-1F1B0D16C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0AC5FE-A8A0-4C2E-984A-FECF5637738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9968545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CC19A46-205C-A6E6-D384-613588ED8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77A09C32-F207-432C-6E64-5AC85A435F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762BDE67-7945-12A9-7CB7-A4ADB7911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可编辑课件PPT</a:t>
            </a:r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FE2DFD4A-F239-C2F0-B833-57F505B52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BF65F4-9F7C-4633-A47E-8E2CB6D51EE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8390940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2BE3F18F-2878-F0E7-E87A-30642C621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75FA7E35-8F76-C4D2-519B-C0F607046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可编辑课件PPT</a:t>
            </a: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70795485-14BC-10FF-E7F8-93E90BBB6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5030B6-0746-43B0-A564-5C9BF37413A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63726227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7D3E65D-0DB1-83B1-6768-EEB311E75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9E49F1A-9CD0-EC82-D846-52F76F6C34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18F76D61-8253-E654-1E9D-7577339FED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1F154E4E-3504-6AAC-53F6-0294F7667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1A7DBADA-C340-61C5-C64F-6F39FD70BB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可编辑课件PPT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50C5BC91-3BD4-1378-E2D5-D2AA562E6E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B4A981-50B2-4E85-ABED-24B06E29243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60048674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C9D32AB-EAB1-A324-3FB1-E6CE6BE28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86E9B428-5CEC-C4B9-A68C-3A4486F608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BEF8A652-9E7E-101B-1A91-3293E053D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9810E5ED-D8D6-F1FD-3577-CDDEA537F1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7EB6CB71-4635-6736-4E27-9D6F44245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可编辑课件PPT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ED76588D-FDC4-C64C-B157-0E6B592CD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1E7F94-B1DD-49F8-A311-5C2360DA91B4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51784567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CB4D02D-F2CC-A01E-BF71-982FACF0E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337194E1-5CE8-3D6B-317B-2CE73C21C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496405F-F888-81EB-FED5-15D1A109C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517B89B-ED4D-5AB0-7E54-4295E843B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可编辑课件PPT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DA2B8DA-D403-C57D-33D6-57F2E292F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1A4012-1AEB-4E8A-A30E-01ABEB241909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35852481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8F81E031-F4C4-D367-6B84-DFB797B831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7252118C-CD7D-E398-F5E9-2EFBE34C59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630E938-6FEC-A4D2-B176-511E6167ED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EB4DCDA-6A4C-80C1-6CD4-AB54E0AAAA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可编辑课件PPT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3015357-FC35-B583-948A-4E95B6D1C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417588-08F8-41B0-B93C-B69BDD63B24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0643715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347997C2-D650-3FA4-13C5-193F30CFCADF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ru-RU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61BC1446-9D6D-2CAF-57F0-2ECCE8D70BB9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ru-RU"/>
              <a:t>单击此处编辑母版文本样式</a:t>
            </a:r>
          </a:p>
          <a:p>
            <a:pPr lvl="1"/>
            <a:r>
              <a:rPr lang="zh-CN" altLang="ru-RU"/>
              <a:t>第二级</a:t>
            </a:r>
          </a:p>
          <a:p>
            <a:pPr lvl="2"/>
            <a:r>
              <a:rPr lang="zh-CN" altLang="ru-RU"/>
              <a:t>第三级</a:t>
            </a:r>
          </a:p>
          <a:p>
            <a:pPr lvl="3"/>
            <a:r>
              <a:rPr lang="zh-CN" altLang="ru-RU"/>
              <a:t>第四级</a:t>
            </a:r>
          </a:p>
          <a:p>
            <a:pPr lvl="4"/>
            <a:r>
              <a:rPr lang="zh-CN" altLang="ru-RU"/>
              <a:t>第五级</a:t>
            </a:r>
          </a:p>
        </p:txBody>
      </p:sp>
      <p:sp>
        <p:nvSpPr>
          <p:cNvPr id="1028" name="日期占位符 3">
            <a:extLst>
              <a:ext uri="{FF2B5EF4-FFF2-40B4-BE49-F238E27FC236}">
                <a16:creationId xmlns:a16="http://schemas.microsoft.com/office/drawing/2014/main" id="{345605EF-93A4-635B-8CA2-6C63C98628CD}"/>
              </a:ext>
            </a:extLst>
          </p:cNvPr>
          <p:cNvSpPr>
            <a:spLocks noChangeArrowheads="1"/>
          </p:cNvSpPr>
          <p:nvPr>
            <p:ph type="dt" sz="half" idx="2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29" name="页脚占位符 4">
            <a:extLst>
              <a:ext uri="{FF2B5EF4-FFF2-40B4-BE49-F238E27FC236}">
                <a16:creationId xmlns:a16="http://schemas.microsoft.com/office/drawing/2014/main" id="{0D1BC091-19E6-8816-7AA6-BEE0C63D4F92}"/>
              </a:ext>
            </a:extLst>
          </p:cNvPr>
          <p:cNvSpPr>
            <a:spLocks noChangeArrowheads="1"/>
          </p:cNvSpPr>
          <p:nvPr>
            <p:ph type="ftr" sz="quarter" idx="3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/>
              <a:t>可编辑课件PPT</a:t>
            </a:r>
          </a:p>
        </p:txBody>
      </p:sp>
      <p:sp>
        <p:nvSpPr>
          <p:cNvPr id="1030" name="灯片编号占位符 5">
            <a:extLst>
              <a:ext uri="{FF2B5EF4-FFF2-40B4-BE49-F238E27FC236}">
                <a16:creationId xmlns:a16="http://schemas.microsoft.com/office/drawing/2014/main" id="{14854557-A406-A624-B0C4-34620057BEE3}"/>
              </a:ext>
            </a:extLst>
          </p:cNvPr>
          <p:cNvSpPr>
            <a:spLocks noChangeArrowheads="1"/>
          </p:cNvSpPr>
          <p:nvPr>
            <p:ph type="sldNum" sz="quarter" idx="4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9C397915-E174-42D1-B17A-CF729C710959}" type="slidenum">
              <a:rPr lang="en-US" altLang="zh-CN"/>
              <a:t>‹#›</a:t>
            </a:fld>
            <a:endParaRPr lang="en-US" altLang="zh-CN"/>
          </a:p>
        </p:txBody>
      </p:sp>
      <p:pic>
        <p:nvPicPr>
          <p:cNvPr id="1031" name="Picture 7" descr="内页底纹-01">
            <a:extLst>
              <a:ext uri="{FF2B5EF4-FFF2-40B4-BE49-F238E27FC236}">
                <a16:creationId xmlns:a16="http://schemas.microsoft.com/office/drawing/2014/main" id="{A6DD9F13-0A46-E0FE-42A1-56AC7A8B88B4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0825" y="188913"/>
            <a:ext cx="8893175" cy="6669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158" r:id="rId2"/>
    <p:sldLayoutId id="2147484159" r:id="rId3"/>
    <p:sldLayoutId id="2147484160" r:id="rId4"/>
    <p:sldLayoutId id="2147484161" r:id="rId5"/>
    <p:sldLayoutId id="2147484162" r:id="rId6"/>
    <p:sldLayoutId id="2147484163" r:id="rId7"/>
    <p:sldLayoutId id="2147484164" r:id="rId8"/>
    <p:sldLayoutId id="2147484165" r:id="rId9"/>
    <p:sldLayoutId id="2147484166" r:id="rId10"/>
    <p:sldLayoutId id="2147484167" r:id="rId11"/>
  </p:sldLayoutIdLst>
  <p:transition/>
  <p:timing/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gi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gi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gi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gi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gif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gi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gif" /><Relationship Id="rId3" Type="http://schemas.openxmlformats.org/officeDocument/2006/relationships/audio" Target="../media/click1.wav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gif" /><Relationship Id="rId3" Type="http://schemas.openxmlformats.org/officeDocument/2006/relationships/image" Target="../media/image10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310031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AB2436C1-8A13-E1C8-717B-51C34AA15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465739F0-09D4-1326-4FAC-F2B9EECF3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FD692-2979-4D0B-9C8D-B1D6D6BC80AE}" type="slidenum">
              <a:rPr lang="en-US" altLang="zh-CN"/>
              <a:t>1</a:t>
            </a:fld>
            <a:endParaRPr lang="en-US" altLang="zh-CN"/>
          </a:p>
        </p:txBody>
      </p:sp>
      <p:sp>
        <p:nvSpPr>
          <p:cNvPr id="2050" name="标题 1">
            <a:extLst>
              <a:ext uri="{FF2B5EF4-FFF2-40B4-BE49-F238E27FC236}">
                <a16:creationId xmlns:a16="http://schemas.microsoft.com/office/drawing/2014/main" id="{DC599D3F-CDAD-21FE-5D2C-DCE1BEDA5F27}"/>
              </a:ext>
            </a:extLst>
          </p:cNvPr>
          <p:cNvSpPr>
            <a:spLocks noChangeArrowheads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 anchor="t"/>
          <a:lstStyle/>
          <a:p>
            <a:pPr eaLnBrk="1" hangingPunct="1"/>
            <a:r>
              <a:rPr lang="zh-CN" altLang="en-US">
                <a:latin typeface="黑体" panose="02010609060101010101" pitchFamily="49" charset="-122"/>
                <a:ea typeface="华文中宋" panose="02010600040101010101" pitchFamily="2" charset="-122"/>
              </a:rPr>
              <a:t>血液透析患者营养管理</a:t>
            </a:r>
          </a:p>
        </p:txBody>
      </p:sp>
      <p:sp>
        <p:nvSpPr>
          <p:cNvPr id="2051" name="副标题 2">
            <a:extLst>
              <a:ext uri="{FF2B5EF4-FFF2-40B4-BE49-F238E27FC236}">
                <a16:creationId xmlns:a16="http://schemas.microsoft.com/office/drawing/2014/main" id="{4569BDBE-08FB-82E4-700B-645A6A260FB4}"/>
              </a:ext>
            </a:extLst>
          </p:cNvPr>
          <p:cNvSpPr>
            <a:spLocks noChangeArrowheads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zh-CN" altLang="en-US">
              <a:latin typeface="楷体_GB2312" pitchFamily="49" charset="-122"/>
              <a:ea typeface="华文中宋" panose="02010600040101010101" pitchFamily="2" charset="-122"/>
            </a:endParaRPr>
          </a:p>
        </p:txBody>
      </p:sp>
      <p:sp>
        <p:nvSpPr>
          <p:cNvPr id="2052" name="PB1"/>
          <p:cNvSpPr/>
          <p:nvPr/>
        </p:nvSpPr>
        <p:spPr>
          <a:xfrm>
            <a:off x="0" y="6839712"/>
            <a:ext cx="21771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53" name="PageNumberTextBox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血液透析患者营养管理ppt课件全文共42页，当前为第1页。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AFCD3EEA-6B28-7D6D-3EFE-099B19BB0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18FFFEA0-1A3C-6588-91DC-F6CA4C194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7D316-74D7-4583-BA9A-053D98BE1B05}" type="slidenum">
              <a:rPr lang="en-US" altLang="zh-CN"/>
              <a:t>2</a:t>
            </a:fld>
            <a:endParaRPr lang="en-US" altLang="zh-CN"/>
          </a:p>
        </p:txBody>
      </p:sp>
      <p:sp>
        <p:nvSpPr>
          <p:cNvPr id="2054" name="Rectangle 2">
            <a:extLst>
              <a:ext uri="{FF2B5EF4-FFF2-40B4-BE49-F238E27FC236}">
                <a16:creationId xmlns:a16="http://schemas.microsoft.com/office/drawing/2014/main" id="{0EA9B61A-3CBE-93D0-DAE6-0A4922136DEE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 altLang="zh-CN">
                <a:ea typeface="华文中宋" panose="02010600040101010101" pitchFamily="2" charset="-122"/>
              </a:rPr>
              <a:t> </a:t>
            </a:r>
            <a:r>
              <a:rPr lang="zh-CN" altLang="en-US">
                <a:ea typeface="华文中宋" panose="02010600040101010101" pitchFamily="2" charset="-122"/>
              </a:rPr>
              <a:t>主要内容</a:t>
            </a:r>
            <a:endParaRPr lang="zh-CN" altLang="en-US" sz="6000">
              <a:ea typeface="华文中宋" panose="02010600040101010101" pitchFamily="2" charset="-122"/>
            </a:endParaRPr>
          </a:p>
        </p:txBody>
      </p:sp>
      <p:pic>
        <p:nvPicPr>
          <p:cNvPr id="2055" name="Picture 4" descr="98">
            <a:extLst>
              <a:ext uri="{FF2B5EF4-FFF2-40B4-BE49-F238E27FC236}">
                <a16:creationId xmlns:a16="http://schemas.microsoft.com/office/drawing/2014/main" id="{AFC6C568-3475-866D-8F5E-2D983C45F035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6149975"/>
            <a:ext cx="9144000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056" name="Group 8">
            <a:extLst>
              <a:ext uri="{FF2B5EF4-FFF2-40B4-BE49-F238E27FC236}">
                <a16:creationId xmlns:a16="http://schemas.microsoft.com/office/drawing/2014/main" id="{F91658B0-1BB0-337E-B2A3-8DA942C9D123}"/>
              </a:ext>
            </a:extLst>
          </p:cNvPr>
          <p:cNvGrpSpPr/>
          <p:nvPr/>
        </p:nvGrpSpPr>
        <p:grpSpPr>
          <a:xfrm>
            <a:off x="1295400" y="1981200"/>
            <a:ext cx="6553200" cy="1371600"/>
            <a:chOff x="1296" y="1824"/>
            <a:chExt cx="2976" cy="432"/>
          </a:xfrm>
        </p:grpSpPr>
        <p:sp>
          <p:nvSpPr>
            <p:cNvPr id="2057" name="AutoShape 8">
              <a:extLst>
                <a:ext uri="{FF2B5EF4-FFF2-40B4-BE49-F238E27FC236}">
                  <a16:creationId xmlns:a16="http://schemas.microsoft.com/office/drawing/2014/main" id="{A6EB7A4A-6BC9-2904-750F-D4879A793D4B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1536" y="1899"/>
              <a:ext cx="2736" cy="288"/>
            </a:xfrm>
            <a:prstGeom prst="roundRect">
              <a:avLst>
                <a:gd name="adj" fmla="val 16667"/>
              </a:avLst>
            </a:prstGeom>
            <a:solidFill>
              <a:srgbClr val="EBF1DE"/>
            </a:solidFill>
            <a:ln w="12700" cap="flat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/>
              <a:endParaRPr lang="zh-CN" altLang="en-US">
                <a:solidFill>
                  <a:schemeClr val="bg1"/>
                </a:solidFill>
                <a:ea typeface="华文中宋" panose="02010600040101010101" pitchFamily="2" charset="-122"/>
              </a:endParaRPr>
            </a:p>
          </p:txBody>
        </p:sp>
        <p:sp>
          <p:nvSpPr>
            <p:cNvPr id="2058" name="AutoShape 9">
              <a:extLst>
                <a:ext uri="{FF2B5EF4-FFF2-40B4-BE49-F238E27FC236}">
                  <a16:creationId xmlns:a16="http://schemas.microsoft.com/office/drawing/2014/main" id="{4863A78B-E74B-E63A-D894-13F10BA47794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1296" y="1824"/>
              <a:ext cx="432" cy="432"/>
            </a:xfrm>
            <a:prstGeom prst="diamond">
              <a:avLst/>
            </a:prstGeom>
            <a:solidFill>
              <a:srgbClr val="C0504D"/>
            </a:solidFill>
            <a:ln w="25400" cap="flat" algn="ctr">
              <a:solidFill>
                <a:srgbClr val="FFFF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/>
              <a:endParaRPr lang="zh-CN" altLang="en-US">
                <a:ea typeface="华文中宋" panose="02010600040101010101" pitchFamily="2" charset="-122"/>
              </a:endParaRPr>
            </a:p>
          </p:txBody>
        </p:sp>
        <p:sp>
          <p:nvSpPr>
            <p:cNvPr id="2059" name="Text Box 10">
              <a:extLst>
                <a:ext uri="{FF2B5EF4-FFF2-40B4-BE49-F238E27FC236}">
                  <a16:creationId xmlns:a16="http://schemas.microsoft.com/office/drawing/2014/main" id="{241EB01D-EDCC-DA0E-5902-8ADA535AD026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1679" y="1934"/>
              <a:ext cx="2162" cy="1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800">
                  <a:solidFill>
                    <a:srgbClr val="000000"/>
                  </a:solidFill>
                  <a:ea typeface="华文中宋" panose="02010600040101010101" pitchFamily="2" charset="-122"/>
                </a:rPr>
                <a:t>透析患者营养不良及其危害</a:t>
              </a:r>
            </a:p>
          </p:txBody>
        </p:sp>
        <p:sp>
          <p:nvSpPr>
            <p:cNvPr id="2060" name="Text Box 11">
              <a:extLst>
                <a:ext uri="{FF2B5EF4-FFF2-40B4-BE49-F238E27FC236}">
                  <a16:creationId xmlns:a16="http://schemas.microsoft.com/office/drawing/2014/main" id="{EA627033-A23C-6D7E-779D-EC408025FF06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1434" y="1886"/>
              <a:ext cx="141" cy="1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en-US" altLang="zh-CN">
                  <a:solidFill>
                    <a:schemeClr val="bg1"/>
                  </a:solidFill>
                  <a:ea typeface="华文中宋" panose="02010600040101010101" pitchFamily="2" charset="-122"/>
                </a:rPr>
                <a:t>1</a:t>
              </a:r>
            </a:p>
          </p:txBody>
        </p:sp>
      </p:grpSp>
      <p:grpSp>
        <p:nvGrpSpPr>
          <p:cNvPr id="2061" name="Group 13">
            <a:extLst>
              <a:ext uri="{FF2B5EF4-FFF2-40B4-BE49-F238E27FC236}">
                <a16:creationId xmlns:a16="http://schemas.microsoft.com/office/drawing/2014/main" id="{D53DC91A-2512-20FB-1BFB-9C294F173A22}"/>
              </a:ext>
            </a:extLst>
          </p:cNvPr>
          <p:cNvGrpSpPr/>
          <p:nvPr/>
        </p:nvGrpSpPr>
        <p:grpSpPr>
          <a:xfrm>
            <a:off x="1295400" y="2819400"/>
            <a:ext cx="6553200" cy="1371600"/>
            <a:chOff x="1296" y="1824"/>
            <a:chExt cx="2976" cy="432"/>
          </a:xfrm>
        </p:grpSpPr>
        <p:sp>
          <p:nvSpPr>
            <p:cNvPr id="2062" name="AutoShape 13">
              <a:extLst>
                <a:ext uri="{FF2B5EF4-FFF2-40B4-BE49-F238E27FC236}">
                  <a16:creationId xmlns:a16="http://schemas.microsoft.com/office/drawing/2014/main" id="{4FBE7FD2-1A8A-F615-F584-07218DF050A1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1536" y="1899"/>
              <a:ext cx="2736" cy="288"/>
            </a:xfrm>
            <a:prstGeom prst="roundRect">
              <a:avLst>
                <a:gd name="adj" fmla="val 16667"/>
              </a:avLst>
            </a:prstGeom>
            <a:solidFill>
              <a:srgbClr val="D7E4BD"/>
            </a:solidFill>
            <a:ln w="12700" cap="flat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/>
              <a:endParaRPr lang="zh-CN" altLang="en-US">
                <a:ea typeface="华文中宋" panose="02010600040101010101" pitchFamily="2" charset="-122"/>
              </a:endParaRPr>
            </a:p>
          </p:txBody>
        </p:sp>
        <p:sp>
          <p:nvSpPr>
            <p:cNvPr id="2063" name="AutoShape 14">
              <a:extLst>
                <a:ext uri="{FF2B5EF4-FFF2-40B4-BE49-F238E27FC236}">
                  <a16:creationId xmlns:a16="http://schemas.microsoft.com/office/drawing/2014/main" id="{81C0407C-C02E-0E50-27A9-9D44A667FEFA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1296" y="1824"/>
              <a:ext cx="432" cy="432"/>
            </a:xfrm>
            <a:prstGeom prst="diamond">
              <a:avLst/>
            </a:prstGeom>
            <a:solidFill>
              <a:srgbClr val="4F81BD"/>
            </a:solidFill>
            <a:ln w="25400" cap="flat" algn="ctr">
              <a:solidFill>
                <a:srgbClr val="FFFFFF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/>
              <a:endParaRPr lang="zh-CN" altLang="en-US">
                <a:ea typeface="华文中宋" panose="02010600040101010101" pitchFamily="2" charset="-122"/>
              </a:endParaRPr>
            </a:p>
          </p:txBody>
        </p:sp>
        <p:sp>
          <p:nvSpPr>
            <p:cNvPr id="2064" name="Text Box 15">
              <a:extLst>
                <a:ext uri="{FF2B5EF4-FFF2-40B4-BE49-F238E27FC236}">
                  <a16:creationId xmlns:a16="http://schemas.microsoft.com/office/drawing/2014/main" id="{A4F5A63C-7D90-9F32-4154-B80F4255A690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1679" y="1934"/>
              <a:ext cx="2339" cy="1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800">
                  <a:solidFill>
                    <a:srgbClr val="000000"/>
                  </a:solidFill>
                  <a:ea typeface="华文中宋" panose="02010600040101010101" pitchFamily="2" charset="-122"/>
                </a:rPr>
                <a:t>透析患者发生营养不良的原因</a:t>
              </a:r>
            </a:p>
          </p:txBody>
        </p:sp>
        <p:sp>
          <p:nvSpPr>
            <p:cNvPr id="2065" name="Text Box 16">
              <a:extLst>
                <a:ext uri="{FF2B5EF4-FFF2-40B4-BE49-F238E27FC236}">
                  <a16:creationId xmlns:a16="http://schemas.microsoft.com/office/drawing/2014/main" id="{DE96D7AA-C7E2-792A-1654-CC45226EB99C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1434" y="1886"/>
              <a:ext cx="141" cy="1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en-US" altLang="zh-CN">
                  <a:solidFill>
                    <a:schemeClr val="bg1"/>
                  </a:solidFill>
                  <a:ea typeface="华文中宋" panose="02010600040101010101" pitchFamily="2" charset="-122"/>
                </a:rPr>
                <a:t>2</a:t>
              </a:r>
            </a:p>
          </p:txBody>
        </p:sp>
      </p:grpSp>
      <p:grpSp>
        <p:nvGrpSpPr>
          <p:cNvPr id="2066" name="Group 18">
            <a:extLst>
              <a:ext uri="{FF2B5EF4-FFF2-40B4-BE49-F238E27FC236}">
                <a16:creationId xmlns:a16="http://schemas.microsoft.com/office/drawing/2014/main" id="{4CCF4AD1-30BE-E91B-3C23-217CD48EF24B}"/>
              </a:ext>
            </a:extLst>
          </p:cNvPr>
          <p:cNvGrpSpPr/>
          <p:nvPr/>
        </p:nvGrpSpPr>
        <p:grpSpPr>
          <a:xfrm>
            <a:off x="1295400" y="3657600"/>
            <a:ext cx="6553200" cy="1371600"/>
            <a:chOff x="1296" y="1824"/>
            <a:chExt cx="2976" cy="432"/>
          </a:xfrm>
        </p:grpSpPr>
        <p:sp>
          <p:nvSpPr>
            <p:cNvPr id="2067" name="AutoShape 18">
              <a:extLst>
                <a:ext uri="{FF2B5EF4-FFF2-40B4-BE49-F238E27FC236}">
                  <a16:creationId xmlns:a16="http://schemas.microsoft.com/office/drawing/2014/main" id="{6E8F1881-A0AA-061C-9A10-3A86BD54E563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1536" y="1899"/>
              <a:ext cx="2736" cy="288"/>
            </a:xfrm>
            <a:prstGeom prst="roundRect">
              <a:avLst>
                <a:gd name="adj" fmla="val 16667"/>
              </a:avLst>
            </a:prstGeom>
            <a:solidFill>
              <a:srgbClr val="C3D69B"/>
            </a:solidFill>
            <a:ln w="12700" cap="flat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/>
              <a:endParaRPr lang="zh-CN" altLang="en-US">
                <a:ea typeface="华文中宋" panose="02010600040101010101" pitchFamily="2" charset="-122"/>
              </a:endParaRPr>
            </a:p>
          </p:txBody>
        </p:sp>
        <p:sp>
          <p:nvSpPr>
            <p:cNvPr id="2068" name="AutoShape 19">
              <a:extLst>
                <a:ext uri="{FF2B5EF4-FFF2-40B4-BE49-F238E27FC236}">
                  <a16:creationId xmlns:a16="http://schemas.microsoft.com/office/drawing/2014/main" id="{F22441ED-6656-DCEC-F524-ABA735763B2C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1296" y="1824"/>
              <a:ext cx="432" cy="432"/>
            </a:xfrm>
            <a:prstGeom prst="diamond">
              <a:avLst/>
            </a:prstGeom>
            <a:solidFill>
              <a:srgbClr val="0000FF"/>
            </a:solidFill>
            <a:ln w="25400" cap="flat" algn="ctr">
              <a:solidFill>
                <a:srgbClr val="FFFFFF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/>
              <a:endParaRPr lang="zh-CN" altLang="en-US">
                <a:ea typeface="华文中宋" panose="02010600040101010101" pitchFamily="2" charset="-122"/>
              </a:endParaRPr>
            </a:p>
          </p:txBody>
        </p:sp>
        <p:sp>
          <p:nvSpPr>
            <p:cNvPr id="2069" name="Text Box 20">
              <a:extLst>
                <a:ext uri="{FF2B5EF4-FFF2-40B4-BE49-F238E27FC236}">
                  <a16:creationId xmlns:a16="http://schemas.microsoft.com/office/drawing/2014/main" id="{4F5B940F-05ED-B843-DE37-1BDB26D9B2D2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1615" y="1932"/>
              <a:ext cx="2162" cy="1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800">
                  <a:solidFill>
                    <a:srgbClr val="000000"/>
                  </a:solidFill>
                  <a:ea typeface="华文中宋" panose="02010600040101010101" pitchFamily="2" charset="-122"/>
                </a:rPr>
                <a:t>透析患者营养状态的评价</a:t>
              </a:r>
            </a:p>
          </p:txBody>
        </p:sp>
        <p:sp>
          <p:nvSpPr>
            <p:cNvPr id="2070" name="Text Box 21">
              <a:extLst>
                <a:ext uri="{FF2B5EF4-FFF2-40B4-BE49-F238E27FC236}">
                  <a16:creationId xmlns:a16="http://schemas.microsoft.com/office/drawing/2014/main" id="{F9C51671-1FCE-1C42-BEC8-847B2B3DB9E7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1434" y="1886"/>
              <a:ext cx="141" cy="1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en-US" altLang="zh-CN">
                  <a:solidFill>
                    <a:schemeClr val="bg1"/>
                  </a:solidFill>
                  <a:ea typeface="华文中宋" panose="02010600040101010101" pitchFamily="2" charset="-122"/>
                </a:rPr>
                <a:t>3</a:t>
              </a:r>
            </a:p>
          </p:txBody>
        </p:sp>
      </p:grpSp>
      <p:grpSp>
        <p:nvGrpSpPr>
          <p:cNvPr id="2071" name="Group 23">
            <a:extLst>
              <a:ext uri="{FF2B5EF4-FFF2-40B4-BE49-F238E27FC236}">
                <a16:creationId xmlns:a16="http://schemas.microsoft.com/office/drawing/2014/main" id="{ED36AEF2-0FAF-0250-C895-34F8D0275860}"/>
              </a:ext>
            </a:extLst>
          </p:cNvPr>
          <p:cNvGrpSpPr/>
          <p:nvPr/>
        </p:nvGrpSpPr>
        <p:grpSpPr>
          <a:xfrm>
            <a:off x="1295400" y="4572000"/>
            <a:ext cx="6553200" cy="1371600"/>
            <a:chOff x="1296" y="1824"/>
            <a:chExt cx="2976" cy="432"/>
          </a:xfrm>
        </p:grpSpPr>
        <p:sp>
          <p:nvSpPr>
            <p:cNvPr id="2072" name="AutoShape 23">
              <a:extLst>
                <a:ext uri="{FF2B5EF4-FFF2-40B4-BE49-F238E27FC236}">
                  <a16:creationId xmlns:a16="http://schemas.microsoft.com/office/drawing/2014/main" id="{A0FA0F2E-FBF0-79F7-02D0-150D59900BAA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1536" y="1899"/>
              <a:ext cx="2736" cy="288"/>
            </a:xfrm>
            <a:prstGeom prst="roundRect">
              <a:avLst>
                <a:gd name="adj" fmla="val 16667"/>
              </a:avLst>
            </a:prstGeom>
            <a:solidFill>
              <a:srgbClr val="77933C"/>
            </a:solidFill>
            <a:ln w="12700" cap="flat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/>
              <a:endParaRPr lang="zh-CN" altLang="en-US">
                <a:ea typeface="华文中宋" panose="02010600040101010101" pitchFamily="2" charset="-122"/>
              </a:endParaRPr>
            </a:p>
          </p:txBody>
        </p:sp>
        <p:sp>
          <p:nvSpPr>
            <p:cNvPr id="2073" name="AutoShape 24">
              <a:extLst>
                <a:ext uri="{FF2B5EF4-FFF2-40B4-BE49-F238E27FC236}">
                  <a16:creationId xmlns:a16="http://schemas.microsoft.com/office/drawing/2014/main" id="{F18C383C-F5E9-261C-2183-3B15A4A0DBAC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1296" y="1824"/>
              <a:ext cx="432" cy="432"/>
            </a:xfrm>
            <a:prstGeom prst="diamond">
              <a:avLst/>
            </a:prstGeom>
            <a:solidFill>
              <a:srgbClr val="800080"/>
            </a:solidFill>
            <a:ln w="25400" cap="flat" algn="ctr">
              <a:solidFill>
                <a:srgbClr val="FFFFFF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/>
              <a:endParaRPr lang="zh-CN" altLang="en-US">
                <a:ea typeface="华文中宋" panose="02010600040101010101" pitchFamily="2" charset="-122"/>
              </a:endParaRPr>
            </a:p>
          </p:txBody>
        </p:sp>
        <p:sp>
          <p:nvSpPr>
            <p:cNvPr id="2074" name="Text Box 25">
              <a:extLst>
                <a:ext uri="{FF2B5EF4-FFF2-40B4-BE49-F238E27FC236}">
                  <a16:creationId xmlns:a16="http://schemas.microsoft.com/office/drawing/2014/main" id="{7A275448-0430-B661-5DF9-66A826AFABA9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1615" y="1937"/>
              <a:ext cx="2162" cy="1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800">
                  <a:solidFill>
                    <a:srgbClr val="000000"/>
                  </a:solidFill>
                  <a:ea typeface="华文中宋" panose="02010600040101010101" pitchFamily="2" charset="-122"/>
                </a:rPr>
                <a:t>透析患者营养不良的防治</a:t>
              </a:r>
            </a:p>
          </p:txBody>
        </p:sp>
        <p:sp>
          <p:nvSpPr>
            <p:cNvPr id="2075" name="Text Box 26">
              <a:extLst>
                <a:ext uri="{FF2B5EF4-FFF2-40B4-BE49-F238E27FC236}">
                  <a16:creationId xmlns:a16="http://schemas.microsoft.com/office/drawing/2014/main" id="{1DC7EDA2-A335-BFF5-C27C-DC027176224C}"/>
                </a:ext>
              </a:extLst>
            </p:cNvPr>
            <p:cNvSpPr>
              <a:spLocks noChangeArrowheads="1"/>
            </p:cNvSpPr>
            <p:nvPr/>
          </p:nvSpPr>
          <p:spPr bwMode="gray">
            <a:xfrm>
              <a:off x="1434" y="1886"/>
              <a:ext cx="141" cy="1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en-US" altLang="zh-CN">
                  <a:solidFill>
                    <a:schemeClr val="bg1"/>
                  </a:solidFill>
                  <a:ea typeface="华文中宋" panose="02010600040101010101" pitchFamily="2" charset="-122"/>
                </a:rPr>
                <a:t>4</a:t>
              </a:r>
            </a:p>
          </p:txBody>
        </p:sp>
      </p:grpSp>
      <p:sp>
        <p:nvSpPr>
          <p:cNvPr id="2076" name="PB2"/>
          <p:cNvSpPr/>
          <p:nvPr/>
        </p:nvSpPr>
        <p:spPr>
          <a:xfrm>
            <a:off x="0" y="6839712"/>
            <a:ext cx="43542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77" name="PageNumberTextBox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血液透析患者营养管理ppt课件全文共42页，当前为第2页。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5D3B8195-3479-F436-9EA8-51F34FAB8F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AA66375E-7212-BD15-47F3-4B72F3A86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3F02B-7B6A-4164-A458-81BB07D20196}" type="slidenum">
              <a:rPr lang="en-US" altLang="zh-CN"/>
              <a:t>3</a:t>
            </a:fld>
            <a:endParaRPr lang="en-US" altLang="zh-CN"/>
          </a:p>
        </p:txBody>
      </p:sp>
      <p:sp>
        <p:nvSpPr>
          <p:cNvPr id="2078" name="标题 1">
            <a:extLst>
              <a:ext uri="{FF2B5EF4-FFF2-40B4-BE49-F238E27FC236}">
                <a16:creationId xmlns:a16="http://schemas.microsoft.com/office/drawing/2014/main" id="{6D844AF5-99CC-4CB5-4F2F-32DF9950EEDA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endParaRPr lang="zh-CN" altLang="en-US">
              <a:ea typeface="华文中宋" panose="02010600040101010101" pitchFamily="2" charset="-122"/>
            </a:endParaRPr>
          </a:p>
        </p:txBody>
      </p:sp>
      <p:sp>
        <p:nvSpPr>
          <p:cNvPr id="2079" name="内容占位符 2">
            <a:extLst>
              <a:ext uri="{FF2B5EF4-FFF2-40B4-BE49-F238E27FC236}">
                <a16:creationId xmlns:a16="http://schemas.microsoft.com/office/drawing/2014/main" id="{3ADC9E17-18C2-EEAE-FCFC-1585BD464CC8}"/>
              </a:ext>
            </a:extLst>
          </p:cNvPr>
          <p:cNvSpPr>
            <a:spLocks noChangeArrowheads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ln cap="flat" algn="ctr">
            <a:solidFill>
              <a:srgbClr val="77933C"/>
            </a:solidFill>
            <a:miter lim="800000"/>
            <a:headEnd type="none" w="med" len="med"/>
            <a:tailEnd type="none" w="med" len="med"/>
          </a:ln>
        </p:spPr>
        <p:txBody>
          <a:bodyPr/>
          <a:lstStyle/>
          <a:p>
            <a:endParaRPr lang="en-US" altLang="zh-CN">
              <a:solidFill>
                <a:srgbClr val="000000"/>
              </a:solidFill>
              <a:ea typeface="华文中宋" panose="02010600040101010101" pitchFamily="2" charset="-122"/>
            </a:endParaRPr>
          </a:p>
          <a:p>
            <a:pPr>
              <a:buFont typeface="Arial" pitchFamily="34" charset="0"/>
              <a:buNone/>
            </a:pPr>
            <a:r>
              <a:rPr lang="en-US" altLang="zh-CN">
                <a:solidFill>
                  <a:srgbClr val="000000"/>
                </a:solidFill>
                <a:ea typeface="华文中宋" panose="02010600040101010101" pitchFamily="2" charset="-122"/>
              </a:rPr>
              <a:t>        </a:t>
            </a:r>
          </a:p>
          <a:p>
            <a:pPr>
              <a:buFont typeface="Arial" pitchFamily="34" charset="0"/>
              <a:buNone/>
            </a:pPr>
            <a:endParaRPr lang="en-US" altLang="zh-CN">
              <a:solidFill>
                <a:srgbClr val="000000"/>
              </a:solidFill>
              <a:ea typeface="华文中宋" panose="02010600040101010101" pitchFamily="2" charset="-122"/>
            </a:endParaRPr>
          </a:p>
          <a:p>
            <a:pPr>
              <a:buFont typeface="Arial" pitchFamily="34" charset="0"/>
              <a:buNone/>
            </a:pPr>
            <a:r>
              <a:rPr lang="en-US" altLang="zh-CN">
                <a:solidFill>
                  <a:srgbClr val="000000"/>
                </a:solidFill>
                <a:ea typeface="华文中宋" panose="02010600040101010101" pitchFamily="2" charset="-122"/>
              </a:rPr>
              <a:t>             </a:t>
            </a:r>
            <a:r>
              <a:rPr lang="zh-CN" altLang="en-US">
                <a:solidFill>
                  <a:srgbClr val="000000"/>
                </a:solidFill>
                <a:ea typeface="华文中宋" panose="02010600040101010101" pitchFamily="2" charset="-122"/>
              </a:rPr>
              <a:t>透析患者营养不良及其危害</a:t>
            </a:r>
          </a:p>
          <a:p>
            <a:endParaRPr lang="zh-CN" altLang="en-US">
              <a:ea typeface="华文中宋" panose="02010600040101010101" pitchFamily="2" charset="-122"/>
            </a:endParaRPr>
          </a:p>
        </p:txBody>
      </p:sp>
      <p:sp>
        <p:nvSpPr>
          <p:cNvPr id="2080" name="PB3"/>
          <p:cNvSpPr/>
          <p:nvPr/>
        </p:nvSpPr>
        <p:spPr>
          <a:xfrm>
            <a:off x="0" y="6839712"/>
            <a:ext cx="65314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81" name="PageNumberTextBox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血液透析患者营养管理ppt课件全文共42页，当前为第3页。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F6D85D74-3298-C686-6774-89C4283BD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A0D434C5-0E29-84B7-7E19-90B4BFBF7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4F1E4-162D-4D16-A617-5EDD1F705FE5}" type="slidenum">
              <a:rPr lang="en-US" altLang="zh-CN"/>
              <a:t>4</a:t>
            </a:fld>
            <a:endParaRPr lang="en-US" altLang="zh-CN"/>
          </a:p>
        </p:txBody>
      </p:sp>
      <p:sp>
        <p:nvSpPr>
          <p:cNvPr id="2082" name="Rectangle 2">
            <a:extLst>
              <a:ext uri="{FF2B5EF4-FFF2-40B4-BE49-F238E27FC236}">
                <a16:creationId xmlns:a16="http://schemas.microsoft.com/office/drawing/2014/main" id="{7B9B69EF-E2C3-9F98-62AB-0FFDC7F463E4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500063" y="500063"/>
            <a:ext cx="8839200" cy="1143000"/>
          </a:xfrm>
        </p:spPr>
        <p:txBody>
          <a:bodyPr/>
          <a:lstStyle/>
          <a:p>
            <a:pPr algn="l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FF6600"/>
                </a:solidFill>
                <a:latin typeface="Arial" pitchFamily="34" charset="0"/>
                <a:ea typeface="华文中宋" panose="02010600040101010101" pitchFamily="2" charset="-122"/>
              </a:rPr>
              <a:t>透析患者营养不良</a:t>
            </a:r>
          </a:p>
        </p:txBody>
      </p:sp>
      <p:pic>
        <p:nvPicPr>
          <p:cNvPr id="2083" name="Picture 4" descr="98">
            <a:extLst>
              <a:ext uri="{FF2B5EF4-FFF2-40B4-BE49-F238E27FC236}">
                <a16:creationId xmlns:a16="http://schemas.microsoft.com/office/drawing/2014/main" id="{9FDB0444-7C0A-6570-A6B3-8E0271A1CDA7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6149975"/>
            <a:ext cx="9144000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84" name="Rectangle 5">
            <a:extLst>
              <a:ext uri="{FF2B5EF4-FFF2-40B4-BE49-F238E27FC236}">
                <a16:creationId xmlns:a16="http://schemas.microsoft.com/office/drawing/2014/main" id="{5FB059D7-3876-05DC-FDBC-363CC9E38CC9}"/>
              </a:ext>
            </a:extLst>
          </p:cNvPr>
          <p:cNvSpPr>
            <a:spLocks noChangeArrowheads="1"/>
          </p:cNvSpPr>
          <p:nvPr>
            <p:ph type="body" idx="4294967295"/>
          </p:nvPr>
        </p:nvSpPr>
        <p:spPr>
          <a:xfrm>
            <a:off x="785813" y="1676400"/>
            <a:ext cx="7977187" cy="4038600"/>
          </a:xfrm>
        </p:spPr>
        <p:txBody>
          <a:bodyPr/>
          <a:lstStyle/>
          <a:p>
            <a:pPr>
              <a:lnSpc>
                <a:spcPct val="200000"/>
              </a:lnSpc>
              <a:buClr>
                <a:srgbClr val="FF6600"/>
              </a:buClr>
              <a:buFont typeface="Wingdings" panose="05000000000000000000" pitchFamily="2" charset="2"/>
              <a:buChar char="Ø"/>
            </a:pPr>
            <a:r>
              <a:rPr lang="zh-CN" altLang="en-US" sz="2400">
                <a:ea typeface="华文中宋" panose="02010600040101010101" pitchFamily="2" charset="-122"/>
              </a:rPr>
              <a:t>大规模营养测定结果表明超过</a:t>
            </a:r>
            <a:r>
              <a:rPr lang="en-US" altLang="zh-CN" sz="2400">
                <a:ea typeface="华文中宋" panose="02010600040101010101" pitchFamily="2" charset="-122"/>
              </a:rPr>
              <a:t>1/3</a:t>
            </a:r>
            <a:r>
              <a:rPr lang="zh-CN" altLang="en-US" sz="2400">
                <a:ea typeface="华文中宋" panose="02010600040101010101" pitchFamily="2" charset="-122"/>
              </a:rPr>
              <a:t>血液透析患者存在着中度到重度营养不良</a:t>
            </a:r>
          </a:p>
          <a:p>
            <a:pPr>
              <a:lnSpc>
                <a:spcPct val="200000"/>
              </a:lnSpc>
              <a:buClr>
                <a:srgbClr val="FF6600"/>
              </a:buClr>
              <a:buFont typeface="Wingdings" panose="05000000000000000000" pitchFamily="2" charset="2"/>
              <a:buChar char="Ø"/>
            </a:pPr>
            <a:r>
              <a:rPr lang="zh-CN" altLang="en-US" sz="2400">
                <a:ea typeface="华文中宋" panose="02010600040101010101" pitchFamily="2" charset="-122"/>
              </a:rPr>
              <a:t>同时血透患者营养不良与死亡危险性密切相关</a:t>
            </a:r>
          </a:p>
        </p:txBody>
      </p:sp>
      <p:sp>
        <p:nvSpPr>
          <p:cNvPr id="2085" name="PB4"/>
          <p:cNvSpPr/>
          <p:nvPr/>
        </p:nvSpPr>
        <p:spPr>
          <a:xfrm>
            <a:off x="0" y="6839712"/>
            <a:ext cx="87085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86" name="PageNumberTextBox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血液透析患者营养管理ppt课件全文共42页，当前为第4页。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AA09B0F3-424D-77FA-2194-E193A5C8E3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1C7B364C-87C2-147E-21C9-A044A5F6D7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81321-8FC3-46F5-A0CD-668DC7084264}" type="slidenum">
              <a:rPr lang="en-US" altLang="zh-CN"/>
              <a:t>5</a:t>
            </a:fld>
            <a:endParaRPr lang="en-US" altLang="zh-CN"/>
          </a:p>
        </p:txBody>
      </p:sp>
      <p:pic>
        <p:nvPicPr>
          <p:cNvPr id="2087" name="Picture 18" descr="2-1">
            <a:extLst>
              <a:ext uri="{FF2B5EF4-FFF2-40B4-BE49-F238E27FC236}">
                <a16:creationId xmlns:a16="http://schemas.microsoft.com/office/drawing/2014/main" id="{D151369A-AAC8-6849-6F36-516D614E81D3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63713" y="2420938"/>
            <a:ext cx="2322512" cy="2389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8" name="Picture 17" descr="2-2">
            <a:extLst>
              <a:ext uri="{FF2B5EF4-FFF2-40B4-BE49-F238E27FC236}">
                <a16:creationId xmlns:a16="http://schemas.microsoft.com/office/drawing/2014/main" id="{2C2ABEE5-BBB9-A95F-CCB8-08DAEBAE7633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24375" y="2520950"/>
            <a:ext cx="2495550" cy="2322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89" name="Rectangle 2">
            <a:extLst>
              <a:ext uri="{FF2B5EF4-FFF2-40B4-BE49-F238E27FC236}">
                <a16:creationId xmlns:a16="http://schemas.microsoft.com/office/drawing/2014/main" id="{8E615CE6-46D0-2496-D617-9DA6320AB7CD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500063" y="714375"/>
            <a:ext cx="5202237" cy="731838"/>
          </a:xfrm>
        </p:spPr>
        <p:txBody>
          <a:bodyPr lIns="91427" tIns="45714" rIns="91427" bIns="45714"/>
          <a:lstStyle/>
          <a:p>
            <a:pPr algn="l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FF6600"/>
                </a:solidFill>
                <a:latin typeface="Arial" pitchFamily="34" charset="0"/>
                <a:ea typeface="华文中宋" panose="02010600040101010101" pitchFamily="2" charset="-122"/>
              </a:rPr>
              <a:t>透析患者中营养不良极为常见</a:t>
            </a:r>
          </a:p>
        </p:txBody>
      </p:sp>
      <p:sp>
        <p:nvSpPr>
          <p:cNvPr id="2090" name="Rectangle 3">
            <a:extLst>
              <a:ext uri="{FF2B5EF4-FFF2-40B4-BE49-F238E27FC236}">
                <a16:creationId xmlns:a16="http://schemas.microsoft.com/office/drawing/2014/main" id="{DD8191B5-7803-DEC3-8B70-7665A8EA969D}"/>
              </a:ext>
            </a:extLst>
          </p:cNvPr>
          <p:cNvSpPr>
            <a:spLocks noChangeArrowheads="1"/>
          </p:cNvSpPr>
          <p:nvPr>
            <p:ph type="body" idx="4294967295"/>
          </p:nvPr>
        </p:nvSpPr>
        <p:spPr>
          <a:xfrm>
            <a:off x="642938" y="1643063"/>
            <a:ext cx="6858000" cy="642937"/>
          </a:xfrm>
        </p:spPr>
        <p:txBody>
          <a:bodyPr lIns="91427" tIns="45714" rIns="91427" bIns="45714"/>
          <a:lstStyle/>
          <a:p>
            <a:pPr marL="190500" indent="-190500" eaLnBrk="1" hangingPunct="1">
              <a:buFontTx/>
              <a:buNone/>
            </a:pPr>
            <a:r>
              <a:rPr lang="zh-CN" altLang="en-US" sz="2400">
                <a:ea typeface="华文中宋" panose="02010600040101010101" pitchFamily="2" charset="-122"/>
              </a:rPr>
              <a:t>大量研究证实，透析患者营养不良的发病率很高</a:t>
            </a:r>
          </a:p>
        </p:txBody>
      </p:sp>
      <p:sp>
        <p:nvSpPr>
          <p:cNvPr id="2091" name="Text Box 4">
            <a:extLst>
              <a:ext uri="{FF2B5EF4-FFF2-40B4-BE49-F238E27FC236}">
                <a16:creationId xmlns:a16="http://schemas.microsoft.com/office/drawing/2014/main" id="{4C11BA23-B74A-A022-54D1-51426FADDD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4075" y="5084763"/>
            <a:ext cx="6991350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10800" rIns="54000" bIns="10800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1200">
                <a:latin typeface="Verdana" panose="020b0604030504040204" pitchFamily="34" charset="0"/>
                <a:ea typeface="华文中宋" panose="02010600040101010101" pitchFamily="2" charset="-122"/>
              </a:rPr>
              <a:t>DIALYSIS &amp; TRANSPLANTATION VOLUME 29,NUMBER 10 OCTOBER 2000(614-619)</a:t>
            </a:r>
          </a:p>
          <a:p>
            <a:pPr eaLnBrk="0" hangingPunct="0">
              <a:spcBef>
                <a:spcPct val="50000"/>
              </a:spcBef>
            </a:pPr>
            <a:r>
              <a:rPr lang="en-US" altLang="zh-CN" sz="1200">
                <a:latin typeface="Verdana" panose="020b0604030504040204" pitchFamily="34" charset="0"/>
                <a:ea typeface="华文中宋" panose="02010600040101010101" pitchFamily="2" charset="-122"/>
              </a:rPr>
              <a:t>CHINESE NURSING RESEARCH </a:t>
            </a:r>
            <a:r>
              <a:rPr lang="zh-CN" altLang="en-US" sz="1200">
                <a:latin typeface="Verdana" panose="020b0604030504040204" pitchFamily="34" charset="0"/>
                <a:ea typeface="华文中宋" panose="02010600040101010101" pitchFamily="2" charset="-122"/>
              </a:rPr>
              <a:t>　</a:t>
            </a:r>
            <a:r>
              <a:rPr lang="en-US" altLang="zh-CN" sz="1200">
                <a:latin typeface="Verdana" panose="020b0604030504040204" pitchFamily="34" charset="0"/>
                <a:ea typeface="华文中宋" panose="02010600040101010101" pitchFamily="2" charset="-122"/>
              </a:rPr>
              <a:t>February ,2003 Vol. 17 No. 2B</a:t>
            </a:r>
            <a:r>
              <a:rPr lang="zh-CN" altLang="en-US" sz="1200">
                <a:latin typeface="Verdana" panose="020b0604030504040204" pitchFamily="34" charset="0"/>
                <a:ea typeface="华文中宋" panose="02010600040101010101" pitchFamily="2" charset="-122"/>
              </a:rPr>
              <a:t>（</a:t>
            </a:r>
            <a:r>
              <a:rPr lang="en-US" altLang="zh-CN" sz="1200">
                <a:latin typeface="Verdana" panose="020b0604030504040204" pitchFamily="34" charset="0"/>
                <a:ea typeface="华文中宋" panose="02010600040101010101" pitchFamily="2" charset="-122"/>
              </a:rPr>
              <a:t>189-190</a:t>
            </a:r>
            <a:r>
              <a:rPr lang="zh-CN" altLang="en-US" sz="1200">
                <a:latin typeface="Verdana" panose="020b0604030504040204" pitchFamily="34" charset="0"/>
                <a:ea typeface="华文中宋" panose="02010600040101010101" pitchFamily="2" charset="-122"/>
              </a:rPr>
              <a:t>）</a:t>
            </a:r>
          </a:p>
        </p:txBody>
      </p:sp>
      <p:sp>
        <p:nvSpPr>
          <p:cNvPr id="2092" name="Text Box 6">
            <a:extLst>
              <a:ext uri="{FF2B5EF4-FFF2-40B4-BE49-F238E27FC236}">
                <a16:creationId xmlns:a16="http://schemas.microsoft.com/office/drawing/2014/main" id="{DD731FAA-2C9E-D0A2-ABBE-570F380E8C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8538" y="2967038"/>
            <a:ext cx="1657350" cy="296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10800" rIns="54000" bIns="10800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b="1">
                <a:solidFill>
                  <a:schemeClr val="bg1"/>
                </a:solidFill>
                <a:ea typeface="华文中宋" panose="02010600040101010101" pitchFamily="2" charset="-122"/>
              </a:rPr>
              <a:t>血液透析</a:t>
            </a:r>
          </a:p>
        </p:txBody>
      </p:sp>
      <p:sp>
        <p:nvSpPr>
          <p:cNvPr id="2093" name="Text Box 8">
            <a:extLst>
              <a:ext uri="{FF2B5EF4-FFF2-40B4-BE49-F238E27FC236}">
                <a16:creationId xmlns:a16="http://schemas.microsoft.com/office/drawing/2014/main" id="{8AB613BA-1F16-C049-6766-CA1817F327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1413" y="4149725"/>
            <a:ext cx="1225550" cy="296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10800" rIns="54000" bIns="10800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>
                <a:solidFill>
                  <a:srgbClr val="0033CC"/>
                </a:solidFill>
                <a:latin typeface="宋体" panose="02010600030101010101" pitchFamily="2" charset="-122"/>
                <a:ea typeface="华文中宋" panose="02010600040101010101" pitchFamily="2" charset="-122"/>
              </a:rPr>
              <a:t>20-60</a:t>
            </a:r>
            <a:r>
              <a:rPr lang="zh-CN" altLang="en-US">
                <a:solidFill>
                  <a:srgbClr val="0033CC"/>
                </a:solidFill>
                <a:latin typeface="宋体" panose="02010600030101010101" pitchFamily="2" charset="-122"/>
                <a:ea typeface="华文中宋" panose="02010600040101010101" pitchFamily="2" charset="-122"/>
              </a:rPr>
              <a:t>％</a:t>
            </a:r>
          </a:p>
        </p:txBody>
      </p:sp>
      <p:sp>
        <p:nvSpPr>
          <p:cNvPr id="2094" name="Text Box 11">
            <a:extLst>
              <a:ext uri="{FF2B5EF4-FFF2-40B4-BE49-F238E27FC236}">
                <a16:creationId xmlns:a16="http://schemas.microsoft.com/office/drawing/2014/main" id="{3C299598-E873-A908-B60D-5CF1CB7CAB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19700" y="2995613"/>
            <a:ext cx="1658938" cy="296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10800" rIns="54000" bIns="10800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b="1">
                <a:solidFill>
                  <a:schemeClr val="bg1"/>
                </a:solidFill>
                <a:ea typeface="华文中宋" panose="02010600040101010101" pitchFamily="2" charset="-122"/>
              </a:rPr>
              <a:t>腹膜透析</a:t>
            </a:r>
          </a:p>
        </p:txBody>
      </p:sp>
      <p:sp>
        <p:nvSpPr>
          <p:cNvPr id="2095" name="Text Box 13">
            <a:extLst>
              <a:ext uri="{FF2B5EF4-FFF2-40B4-BE49-F238E27FC236}">
                <a16:creationId xmlns:a16="http://schemas.microsoft.com/office/drawing/2014/main" id="{D69197F4-8495-8D1C-0668-BF9EE97342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92725" y="4154488"/>
            <a:ext cx="1944688" cy="296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10800" rIns="54000" bIns="10800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>
                <a:solidFill>
                  <a:srgbClr val="0033CC"/>
                </a:solidFill>
                <a:ea typeface="华文中宋" panose="02010600040101010101" pitchFamily="2" charset="-122"/>
              </a:rPr>
              <a:t>18-56</a:t>
            </a:r>
            <a:r>
              <a:rPr lang="zh-CN" altLang="en-US">
                <a:solidFill>
                  <a:srgbClr val="0033CC"/>
                </a:solidFill>
                <a:ea typeface="华文中宋" panose="02010600040101010101" pitchFamily="2" charset="-122"/>
              </a:rPr>
              <a:t>％</a:t>
            </a:r>
          </a:p>
        </p:txBody>
      </p:sp>
      <p:sp>
        <p:nvSpPr>
          <p:cNvPr id="2096" name="PB5"/>
          <p:cNvSpPr/>
          <p:nvPr/>
        </p:nvSpPr>
        <p:spPr>
          <a:xfrm>
            <a:off x="0" y="6839712"/>
            <a:ext cx="108857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97" name="PageNumberTextBox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血液透析患者营养管理ppt课件全文共42页，当前为第5页。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042D6FF8-D962-DEFE-726C-CF30F7D2E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4C1D01FE-AD18-D9A0-DA39-D48F34EFC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AA338-96F9-433F-BF1D-4AC289229C5B}" type="slidenum">
              <a:rPr lang="en-US" altLang="zh-CN"/>
              <a:t>6</a:t>
            </a:fld>
            <a:endParaRPr lang="en-US" altLang="zh-CN"/>
          </a:p>
        </p:txBody>
      </p:sp>
      <p:sp>
        <p:nvSpPr>
          <p:cNvPr id="2098" name="Rectangle 2">
            <a:extLst>
              <a:ext uri="{FF2B5EF4-FFF2-40B4-BE49-F238E27FC236}">
                <a16:creationId xmlns:a16="http://schemas.microsoft.com/office/drawing/2014/main" id="{80DEBBF6-7346-2CC6-0011-F6B9EDFD346D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500063" y="642938"/>
            <a:ext cx="6072187" cy="766762"/>
          </a:xfrm>
        </p:spPr>
        <p:txBody>
          <a:bodyPr/>
          <a:lstStyle/>
          <a:p>
            <a:pPr algn="l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FF6600"/>
                </a:solidFill>
                <a:latin typeface="Arial" pitchFamily="34" charset="0"/>
                <a:ea typeface="华文中宋" panose="02010600040101010101" pitchFamily="2" charset="-122"/>
              </a:rPr>
              <a:t>血液透析患者营养不良发生率</a:t>
            </a:r>
          </a:p>
        </p:txBody>
      </p:sp>
      <p:pic>
        <p:nvPicPr>
          <p:cNvPr id="2099" name="Picture 4" descr="98">
            <a:extLst>
              <a:ext uri="{FF2B5EF4-FFF2-40B4-BE49-F238E27FC236}">
                <a16:creationId xmlns:a16="http://schemas.microsoft.com/office/drawing/2014/main" id="{45866450-5DEF-20E3-6342-4A04A7D19F53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6149975"/>
            <a:ext cx="9144000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00" name="Rectangle 5">
            <a:extLst>
              <a:ext uri="{FF2B5EF4-FFF2-40B4-BE49-F238E27FC236}">
                <a16:creationId xmlns:a16="http://schemas.microsoft.com/office/drawing/2014/main" id="{6CF7A694-AEDA-E93B-10EE-16BBF3AA9BB4}"/>
              </a:ext>
            </a:extLst>
          </p:cNvPr>
          <p:cNvSpPr>
            <a:spLocks noChangeArrowheads="1"/>
          </p:cNvSpPr>
          <p:nvPr>
            <p:ph type="body" idx="4294967295"/>
          </p:nvPr>
        </p:nvSpPr>
        <p:spPr>
          <a:xfrm>
            <a:off x="357188" y="1500188"/>
            <a:ext cx="8458200" cy="4038600"/>
          </a:xfrm>
        </p:spPr>
        <p:txBody>
          <a:bodyPr/>
          <a:lstStyle/>
          <a:p>
            <a:pPr>
              <a:lnSpc>
                <a:spcPct val="130000"/>
              </a:lnSpc>
              <a:buClr>
                <a:srgbClr val="FF6600"/>
              </a:buClr>
              <a:buSzPct val="70000"/>
              <a:buFont typeface="Wingdings" panose="05000000000000000000" pitchFamily="2" charset="2"/>
              <a:buChar char="Ø"/>
            </a:pPr>
            <a:r>
              <a:rPr lang="zh-CN" altLang="en-US" sz="2400">
                <a:ea typeface="华文中宋" panose="02010600040101010101" pitchFamily="2" charset="-122"/>
              </a:rPr>
              <a:t>国外报道：</a:t>
            </a:r>
            <a:endParaRPr lang="en-US" altLang="zh-CN" sz="2400">
              <a:ea typeface="华文中宋" panose="02010600040101010101" pitchFamily="2" charset="-122"/>
            </a:endParaRPr>
          </a:p>
          <a:p>
            <a:pPr lvl="1">
              <a:lnSpc>
                <a:spcPct val="130000"/>
              </a:lnSpc>
              <a:buClr>
                <a:srgbClr val="FF6600"/>
              </a:buClr>
              <a:buFont typeface="Wingdings" panose="05000000000000000000" pitchFamily="2" charset="2"/>
              <a:buChar char="Ø"/>
            </a:pPr>
            <a:r>
              <a:rPr lang="en-US" altLang="zh-CN" sz="2400">
                <a:ea typeface="华文中宋" panose="02010600040101010101" pitchFamily="2" charset="-122"/>
              </a:rPr>
              <a:t>Scbulman:12%～40%</a:t>
            </a:r>
          </a:p>
          <a:p>
            <a:pPr lvl="1">
              <a:lnSpc>
                <a:spcPct val="130000"/>
              </a:lnSpc>
              <a:buClr>
                <a:srgbClr val="FF6600"/>
              </a:buClr>
              <a:buFont typeface="Wingdings" panose="05000000000000000000" pitchFamily="2" charset="2"/>
              <a:buChar char="Ø"/>
            </a:pPr>
            <a:r>
              <a:rPr lang="en-US" altLang="zh-CN" sz="2400">
                <a:ea typeface="华文中宋" panose="02010600040101010101" pitchFamily="2" charset="-122"/>
              </a:rPr>
              <a:t>Kopple:</a:t>
            </a:r>
            <a:r>
              <a:rPr lang="zh-CN" altLang="en-US" sz="2400">
                <a:ea typeface="华文中宋" panose="02010600040101010101" pitchFamily="2" charset="-122"/>
              </a:rPr>
              <a:t>轻、中度占有量</a:t>
            </a:r>
            <a:r>
              <a:rPr lang="en-US" altLang="zh-CN" sz="2400">
                <a:ea typeface="华文中宋" panose="02010600040101010101" pitchFamily="2" charset="-122"/>
              </a:rPr>
              <a:t>33%，</a:t>
            </a:r>
            <a:r>
              <a:rPr lang="zh-CN" altLang="en-US" sz="2400">
                <a:ea typeface="华文中宋" panose="02010600040101010101" pitchFamily="2" charset="-122"/>
              </a:rPr>
              <a:t>重度达到</a:t>
            </a:r>
            <a:r>
              <a:rPr lang="en-US" altLang="zh-CN" sz="2400">
                <a:ea typeface="华文中宋" panose="02010600040101010101" pitchFamily="2" charset="-122"/>
              </a:rPr>
              <a:t>8%</a:t>
            </a:r>
          </a:p>
          <a:p>
            <a:pPr lvl="1">
              <a:lnSpc>
                <a:spcPct val="130000"/>
              </a:lnSpc>
              <a:buClr>
                <a:srgbClr val="FF6600"/>
              </a:buClr>
              <a:buFont typeface="Wingdings" panose="05000000000000000000" pitchFamily="2" charset="2"/>
              <a:buChar char="Ø"/>
            </a:pPr>
            <a:r>
              <a:rPr lang="en-US" altLang="zh-CN" sz="2400">
                <a:ea typeface="华文中宋" panose="02010600040101010101" pitchFamily="2" charset="-122"/>
              </a:rPr>
              <a:t>Cianciaruso:65</a:t>
            </a:r>
            <a:r>
              <a:rPr lang="zh-CN" altLang="en-US" sz="2400">
                <a:ea typeface="华文中宋" panose="02010600040101010101" pitchFamily="2" charset="-122"/>
              </a:rPr>
              <a:t>岁以上患者高达</a:t>
            </a:r>
            <a:r>
              <a:rPr lang="en-US" altLang="zh-CN" sz="2400">
                <a:ea typeface="华文中宋" panose="02010600040101010101" pitchFamily="2" charset="-122"/>
              </a:rPr>
              <a:t>51%</a:t>
            </a:r>
          </a:p>
          <a:p>
            <a:pPr>
              <a:lnSpc>
                <a:spcPct val="130000"/>
              </a:lnSpc>
              <a:spcBef>
                <a:spcPts val="2700"/>
              </a:spcBef>
              <a:buClr>
                <a:srgbClr val="FF6600"/>
              </a:buClr>
              <a:buSzPct val="70000"/>
              <a:buFont typeface="Wingdings" panose="05000000000000000000" pitchFamily="2" charset="2"/>
              <a:buChar char="Ø"/>
            </a:pPr>
            <a:r>
              <a:rPr lang="zh-CN" altLang="en-US" sz="2400">
                <a:ea typeface="华文中宋" panose="02010600040101010101" pitchFamily="2" charset="-122"/>
              </a:rPr>
              <a:t>国内报道：</a:t>
            </a:r>
            <a:endParaRPr lang="en-US" altLang="zh-CN" sz="2400">
              <a:ea typeface="华文中宋" panose="02010600040101010101" pitchFamily="2" charset="-122"/>
            </a:endParaRPr>
          </a:p>
          <a:p>
            <a:pPr lvl="1">
              <a:lnSpc>
                <a:spcPct val="130000"/>
              </a:lnSpc>
              <a:buClr>
                <a:srgbClr val="FF6600"/>
              </a:buClr>
              <a:buFont typeface="Wingdings" panose="05000000000000000000" pitchFamily="2" charset="2"/>
              <a:buChar char="Ø"/>
            </a:pPr>
            <a:r>
              <a:rPr lang="en-US" altLang="zh-CN" sz="2400">
                <a:ea typeface="华文中宋" panose="02010600040101010101" pitchFamily="2" charset="-122"/>
              </a:rPr>
              <a:t>56</a:t>
            </a:r>
            <a:r>
              <a:rPr lang="zh-CN" altLang="en-US" sz="2400">
                <a:ea typeface="华文中宋" panose="02010600040101010101" pitchFamily="2" charset="-122"/>
              </a:rPr>
              <a:t>例患者平均透析</a:t>
            </a:r>
            <a:r>
              <a:rPr lang="en-US" altLang="zh-CN" sz="2400">
                <a:ea typeface="华文中宋" panose="02010600040101010101" pitchFamily="2" charset="-122"/>
              </a:rPr>
              <a:t>14.5</a:t>
            </a:r>
            <a:r>
              <a:rPr lang="zh-CN" altLang="en-US" sz="2400">
                <a:ea typeface="华文中宋" panose="02010600040101010101" pitchFamily="2" charset="-122"/>
              </a:rPr>
              <a:t>个月营养不良的发生率</a:t>
            </a:r>
            <a:r>
              <a:rPr lang="en-US" altLang="zh-CN" sz="2400">
                <a:ea typeface="华文中宋" panose="02010600040101010101" pitchFamily="2" charset="-122"/>
              </a:rPr>
              <a:t>53.6%，</a:t>
            </a:r>
            <a:r>
              <a:rPr lang="zh-CN" altLang="en-US" sz="2400">
                <a:ea typeface="华文中宋" panose="02010600040101010101" pitchFamily="2" charset="-122"/>
              </a:rPr>
              <a:t>轻、中度占</a:t>
            </a:r>
            <a:r>
              <a:rPr lang="en-US" altLang="zh-CN" sz="2400">
                <a:ea typeface="华文中宋" panose="02010600040101010101" pitchFamily="2" charset="-122"/>
              </a:rPr>
              <a:t>39.3%，</a:t>
            </a:r>
            <a:r>
              <a:rPr lang="zh-CN" altLang="en-US" sz="2400">
                <a:ea typeface="华文中宋" panose="02010600040101010101" pitchFamily="2" charset="-122"/>
              </a:rPr>
              <a:t>重度达到</a:t>
            </a:r>
            <a:r>
              <a:rPr lang="en-US" altLang="zh-CN" sz="2400">
                <a:ea typeface="华文中宋" panose="02010600040101010101" pitchFamily="2" charset="-122"/>
              </a:rPr>
              <a:t>14.3%</a:t>
            </a:r>
            <a:endParaRPr lang="zh-CN" altLang="en-US" sz="2400">
              <a:ea typeface="华文中宋" panose="02010600040101010101" pitchFamily="2" charset="-122"/>
            </a:endParaRPr>
          </a:p>
          <a:p>
            <a:endParaRPr lang="zh-CN" altLang="en-US" sz="1800">
              <a:ea typeface="华文中宋" panose="02010600040101010101" pitchFamily="2" charset="-122"/>
            </a:endParaRPr>
          </a:p>
        </p:txBody>
      </p:sp>
      <p:sp>
        <p:nvSpPr>
          <p:cNvPr id="2101" name="PB6"/>
          <p:cNvSpPr/>
          <p:nvPr/>
        </p:nvSpPr>
        <p:spPr>
          <a:xfrm>
            <a:off x="0" y="6839712"/>
            <a:ext cx="130628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102" name="PageNumberTextBox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血液透析患者营养管理ppt课件全文共42页，当前为第6页。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D6D3697C-FFC7-23DC-4A08-356918148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A777A5A0-634D-0397-6A33-59688F6535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0BE01-E8D1-4CDC-B644-B1143EBE0509}" type="slidenum">
              <a:rPr lang="en-US" altLang="zh-CN"/>
              <a:t>7</a:t>
            </a:fld>
            <a:endParaRPr lang="en-US" altLang="zh-CN"/>
          </a:p>
        </p:txBody>
      </p:sp>
      <p:sp>
        <p:nvSpPr>
          <p:cNvPr id="2103" name="Rectangle 2">
            <a:extLst>
              <a:ext uri="{FF2B5EF4-FFF2-40B4-BE49-F238E27FC236}">
                <a16:creationId xmlns:a16="http://schemas.microsoft.com/office/drawing/2014/main" id="{69AA0226-5E5C-CFF3-45D2-01301A17B0F5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304800" y="500063"/>
            <a:ext cx="8839200" cy="1143000"/>
          </a:xfrm>
        </p:spPr>
        <p:txBody>
          <a:bodyPr/>
          <a:lstStyle/>
          <a:p>
            <a:pPr algn="l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FF6600"/>
                </a:solidFill>
                <a:latin typeface="Arial" pitchFamily="34" charset="0"/>
                <a:ea typeface="华文中宋" panose="02010600040101010101" pitchFamily="2" charset="-122"/>
              </a:rPr>
              <a:t>透析患者营养不良的危害</a:t>
            </a:r>
          </a:p>
        </p:txBody>
      </p:sp>
      <p:pic>
        <p:nvPicPr>
          <p:cNvPr id="2104" name="Picture 4" descr="98">
            <a:extLst>
              <a:ext uri="{FF2B5EF4-FFF2-40B4-BE49-F238E27FC236}">
                <a16:creationId xmlns:a16="http://schemas.microsoft.com/office/drawing/2014/main" id="{18F52D3C-A4E1-D932-377D-F7AB365ECACE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6149975"/>
            <a:ext cx="9144000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05" name="Rectangle 5">
            <a:extLst>
              <a:ext uri="{FF2B5EF4-FFF2-40B4-BE49-F238E27FC236}">
                <a16:creationId xmlns:a16="http://schemas.microsoft.com/office/drawing/2014/main" id="{3D18D65C-E278-8E52-41EC-EE4F5D113B46}"/>
              </a:ext>
            </a:extLst>
          </p:cNvPr>
          <p:cNvSpPr>
            <a:spLocks noChangeArrowheads="1"/>
          </p:cNvSpPr>
          <p:nvPr>
            <p:ph type="body" idx="4294967295"/>
          </p:nvPr>
        </p:nvSpPr>
        <p:spPr>
          <a:xfrm>
            <a:off x="304800" y="1676400"/>
            <a:ext cx="8458200" cy="4038600"/>
          </a:xfrm>
        </p:spPr>
        <p:txBody>
          <a:bodyPr/>
          <a:lstStyle/>
          <a:p>
            <a:r>
              <a:rPr lang="zh-CN" altLang="en-US" sz="1800">
                <a:ea typeface="华文中宋" panose="02010600040101010101" pitchFamily="2" charset="-122"/>
              </a:rPr>
              <a:t>约</a:t>
            </a:r>
            <a:r>
              <a:rPr lang="en-US" altLang="zh-CN" sz="1800">
                <a:ea typeface="华文中宋" panose="02010600040101010101" pitchFamily="2" charset="-122"/>
              </a:rPr>
              <a:t>30%-50%</a:t>
            </a:r>
            <a:r>
              <a:rPr lang="zh-CN" altLang="en-US" sz="1800">
                <a:ea typeface="华文中宋" panose="02010600040101010101" pitchFamily="2" charset="-122"/>
              </a:rPr>
              <a:t>透析患者存在蛋白质</a:t>
            </a:r>
            <a:r>
              <a:rPr lang="en-US" altLang="zh-CN" sz="1800">
                <a:ea typeface="华文中宋" panose="02010600040101010101" pitchFamily="2" charset="-122"/>
              </a:rPr>
              <a:t>-</a:t>
            </a:r>
            <a:r>
              <a:rPr lang="zh-CN" altLang="en-US" sz="1800">
                <a:ea typeface="华文中宋" panose="02010600040101010101" pitchFamily="2" charset="-122"/>
              </a:rPr>
              <a:t>能量营养不良</a:t>
            </a:r>
            <a:endParaRPr lang="zh-CN" altLang="en-US" sz="1800" baseline="30000">
              <a:ea typeface="华文中宋" panose="02010600040101010101" pitchFamily="2" charset="-122"/>
            </a:endParaRPr>
          </a:p>
          <a:p>
            <a:r>
              <a:rPr lang="zh-CN" altLang="en-US" sz="1800">
                <a:ea typeface="华文中宋" panose="02010600040101010101" pitchFamily="2" charset="-122"/>
              </a:rPr>
              <a:t>尿毒症营养不良与死亡和住院事件风险增加密切相关</a:t>
            </a:r>
          </a:p>
          <a:p>
            <a:r>
              <a:rPr lang="zh-CN" altLang="en-US" sz="1800">
                <a:ea typeface="华文中宋" panose="02010600040101010101" pitchFamily="2" charset="-122"/>
              </a:rPr>
              <a:t>营养状态是慢性血液透析患者临床预后的重要预测因子</a:t>
            </a:r>
          </a:p>
          <a:p>
            <a:r>
              <a:rPr lang="zh-CN" altLang="en-US" sz="1800">
                <a:ea typeface="华文中宋" panose="02010600040101010101" pitchFamily="2" charset="-122"/>
              </a:rPr>
              <a:t>心衰、心梗等透析并发症增多 </a:t>
            </a:r>
          </a:p>
          <a:p>
            <a:r>
              <a:rPr lang="zh-CN" altLang="en-US" sz="1800">
                <a:ea typeface="华文中宋" panose="02010600040101010101" pitchFamily="2" charset="-122"/>
              </a:rPr>
              <a:t>肾功能恶化加速，死亡率明显增高 </a:t>
            </a:r>
          </a:p>
          <a:p>
            <a:r>
              <a:rPr lang="zh-CN" altLang="en-US" sz="1800">
                <a:ea typeface="华文中宋" panose="02010600040101010101" pitchFamily="2" charset="-122"/>
              </a:rPr>
              <a:t>生活质量明显下降</a:t>
            </a:r>
          </a:p>
        </p:txBody>
      </p:sp>
      <p:sp>
        <p:nvSpPr>
          <p:cNvPr id="2106" name="Text Box 6">
            <a:extLst>
              <a:ext uri="{FF2B5EF4-FFF2-40B4-BE49-F238E27FC236}">
                <a16:creationId xmlns:a16="http://schemas.microsoft.com/office/drawing/2014/main" id="{8CD36E65-661E-1DB7-8140-D261828B62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0" y="5715000"/>
            <a:ext cx="43243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>
                <a:ea typeface="华文中宋" panose="02010600040101010101" pitchFamily="2" charset="-122"/>
              </a:rPr>
              <a:t>Am J Nephrol 2005;25(Suppl.1)6-28</a:t>
            </a:r>
          </a:p>
        </p:txBody>
      </p:sp>
      <p:sp>
        <p:nvSpPr>
          <p:cNvPr id="2107" name="PB7"/>
          <p:cNvSpPr/>
          <p:nvPr/>
        </p:nvSpPr>
        <p:spPr>
          <a:xfrm>
            <a:off x="0" y="6839712"/>
            <a:ext cx="1524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108" name="PageNumberTextBox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血液透析患者营养管理ppt课件全文共42页，当前为第7页。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7099EFF6-039C-0A89-8DD3-82050AA72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498DDEF3-0B2A-A4A3-A3C2-397B03FC9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B893D-FFD9-46FF-A3E4-56961B0A81DB}" type="slidenum">
              <a:rPr lang="en-US" altLang="zh-CN"/>
              <a:t>8</a:t>
            </a:fld>
            <a:endParaRPr lang="en-US" altLang="zh-CN"/>
          </a:p>
        </p:txBody>
      </p:sp>
      <p:sp>
        <p:nvSpPr>
          <p:cNvPr id="2109" name="Rectangle 2">
            <a:extLst>
              <a:ext uri="{FF2B5EF4-FFF2-40B4-BE49-F238E27FC236}">
                <a16:creationId xmlns:a16="http://schemas.microsoft.com/office/drawing/2014/main" id="{992AD6C2-868D-6217-052C-B5C84983D524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28625" y="500063"/>
            <a:ext cx="8229600" cy="1143000"/>
          </a:xfrm>
        </p:spPr>
        <p:txBody>
          <a:bodyPr/>
          <a:lstStyle/>
          <a:p>
            <a:pPr algn="l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FF6600"/>
                </a:solidFill>
                <a:latin typeface="Arial" pitchFamily="34" charset="0"/>
                <a:ea typeface="华文中宋" panose="02010600040101010101" pitchFamily="2" charset="-122"/>
              </a:rPr>
              <a:t>透析患者营养不良的危害</a:t>
            </a:r>
          </a:p>
        </p:txBody>
      </p:sp>
      <p:pic>
        <p:nvPicPr>
          <p:cNvPr id="2110" name="Picture 4" descr="98">
            <a:extLst>
              <a:ext uri="{FF2B5EF4-FFF2-40B4-BE49-F238E27FC236}">
                <a16:creationId xmlns:a16="http://schemas.microsoft.com/office/drawing/2014/main" id="{64B26BF1-3F0A-19B3-94ED-1BDABA16A9BC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6149975"/>
            <a:ext cx="9144000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11" name="Picture 5" descr="思考">
            <a:extLst>
              <a:ext uri="{FF2B5EF4-FFF2-40B4-BE49-F238E27FC236}">
                <a16:creationId xmlns:a16="http://schemas.microsoft.com/office/drawing/2014/main" id="{EEEAC123-F987-266F-A4A7-E533DDF5AE56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72200" y="2438400"/>
            <a:ext cx="2736850" cy="3419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12" name="Text Box 6">
            <a:extLst>
              <a:ext uri="{FF2B5EF4-FFF2-40B4-BE49-F238E27FC236}">
                <a16:creationId xmlns:a16="http://schemas.microsoft.com/office/drawing/2014/main" id="{B3FC8026-E2F3-FB3C-EBF2-82D107C1B1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0225" y="1447800"/>
            <a:ext cx="4972050" cy="4073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</a:pPr>
            <a:r>
              <a:rPr lang="zh-CN" altLang="en-US">
                <a:ea typeface="华文中宋" panose="02010600040101010101" pitchFamily="2" charset="-122"/>
              </a:rPr>
              <a:t>死亡率增加？</a:t>
            </a:r>
          </a:p>
          <a:p>
            <a:pPr algn="ctr" eaLnBrk="0" hangingPunct="0">
              <a:spcBef>
                <a:spcPct val="50000"/>
              </a:spcBef>
            </a:pPr>
            <a:r>
              <a:rPr lang="zh-CN" altLang="en-US">
                <a:solidFill>
                  <a:srgbClr val="FF00FF"/>
                </a:solidFill>
                <a:ea typeface="华文中宋" panose="02010600040101010101" pitchFamily="2" charset="-122"/>
              </a:rPr>
              <a:t>营养不良是血液透析患者重要的</a:t>
            </a:r>
          </a:p>
          <a:p>
            <a:pPr algn="ctr" eaLnBrk="0" hangingPunct="0">
              <a:spcBef>
                <a:spcPct val="50000"/>
              </a:spcBef>
            </a:pPr>
            <a:r>
              <a:rPr lang="zh-CN" altLang="en-US">
                <a:solidFill>
                  <a:srgbClr val="FF00FF"/>
                </a:solidFill>
                <a:ea typeface="华文中宋" panose="02010600040101010101" pitchFamily="2" charset="-122"/>
              </a:rPr>
              <a:t>危险因素</a:t>
            </a:r>
          </a:p>
          <a:p>
            <a:pPr eaLnBrk="0" hangingPunct="0">
              <a:spcBef>
                <a:spcPct val="50000"/>
              </a:spcBef>
            </a:pPr>
            <a:r>
              <a:rPr lang="zh-CN" altLang="en-US">
                <a:latin typeface="微软雅黑" panose="020b0503020204020204" pitchFamily="34" charset="-122"/>
                <a:ea typeface="华文中宋" panose="02010600040101010101" pitchFamily="2" charset="-122"/>
              </a:rPr>
              <a:t>透析患者的血清白蛋白水平与死亡风险呈</a:t>
            </a:r>
            <a:r>
              <a:rPr lang="zh-CN" altLang="en-US">
                <a:solidFill>
                  <a:srgbClr val="FF00FF"/>
                </a:solidFill>
                <a:ea typeface="华文中宋" panose="02010600040101010101" pitchFamily="2" charset="-122"/>
              </a:rPr>
              <a:t>负相关</a:t>
            </a:r>
          </a:p>
          <a:p>
            <a:pPr eaLnBrk="0" hangingPunct="0">
              <a:spcBef>
                <a:spcPct val="50000"/>
              </a:spcBef>
            </a:pPr>
            <a:r>
              <a:rPr lang="zh-CN" altLang="en-US">
                <a:latin typeface="微软雅黑" panose="020b0503020204020204" pitchFamily="34" charset="-122"/>
                <a:ea typeface="华文中宋" panose="02010600040101010101" pitchFamily="2" charset="-122"/>
              </a:rPr>
              <a:t>当血清白蛋白浓度由</a:t>
            </a:r>
            <a:r>
              <a:rPr lang="en-US" altLang="zh-CN">
                <a:latin typeface="微软雅黑" panose="020b0503020204020204" pitchFamily="34" charset="-122"/>
                <a:ea typeface="华文中宋" panose="02010600040101010101" pitchFamily="2" charset="-122"/>
              </a:rPr>
              <a:t>40g/L</a:t>
            </a:r>
            <a:r>
              <a:rPr lang="zh-CN" altLang="en-US">
                <a:latin typeface="微软雅黑" panose="020b0503020204020204" pitchFamily="34" charset="-122"/>
                <a:ea typeface="华文中宋" panose="02010600040101010101" pitchFamily="2" charset="-122"/>
              </a:rPr>
              <a:t>降至</a:t>
            </a:r>
            <a:r>
              <a:rPr lang="en-US" altLang="zh-CN">
                <a:latin typeface="微软雅黑" panose="020b0503020204020204" pitchFamily="34" charset="-122"/>
                <a:ea typeface="华文中宋" panose="02010600040101010101" pitchFamily="2" charset="-122"/>
              </a:rPr>
              <a:t>35g/L</a:t>
            </a:r>
            <a:r>
              <a:rPr lang="zh-CN" altLang="en-US">
                <a:latin typeface="微软雅黑" panose="020b0503020204020204" pitchFamily="34" charset="-122"/>
                <a:ea typeface="华文中宋" panose="02010600040101010101" pitchFamily="2" charset="-122"/>
              </a:rPr>
              <a:t>时，</a:t>
            </a:r>
            <a:r>
              <a:rPr lang="zh-CN" altLang="en-US">
                <a:solidFill>
                  <a:srgbClr val="FF00FF"/>
                </a:solidFill>
                <a:ea typeface="华文中宋" panose="02010600040101010101" pitchFamily="2" charset="-122"/>
              </a:rPr>
              <a:t>死亡率增加一倍</a:t>
            </a:r>
          </a:p>
          <a:p>
            <a:pPr eaLnBrk="0" hangingPunct="0">
              <a:spcBef>
                <a:spcPct val="50000"/>
              </a:spcBef>
            </a:pPr>
            <a:r>
              <a:rPr lang="zh-CN" altLang="en-US">
                <a:latin typeface="微软雅黑" panose="020b0503020204020204" pitchFamily="34" charset="-122"/>
                <a:ea typeface="华文中宋" panose="02010600040101010101" pitchFamily="2" charset="-122"/>
              </a:rPr>
              <a:t>当其浓度继续降至</a:t>
            </a:r>
            <a:r>
              <a:rPr lang="en-US" altLang="zh-CN">
                <a:latin typeface="微软雅黑" panose="020b0503020204020204" pitchFamily="34" charset="-122"/>
                <a:ea typeface="华文中宋" panose="02010600040101010101" pitchFamily="2" charset="-122"/>
              </a:rPr>
              <a:t>30-35g/L</a:t>
            </a:r>
            <a:r>
              <a:rPr lang="zh-CN" altLang="en-US">
                <a:latin typeface="微软雅黑" panose="020b0503020204020204" pitchFamily="34" charset="-122"/>
                <a:ea typeface="华文中宋" panose="02010600040101010101" pitchFamily="2" charset="-122"/>
              </a:rPr>
              <a:t>时，</a:t>
            </a:r>
            <a:r>
              <a:rPr lang="zh-CN" altLang="en-US">
                <a:solidFill>
                  <a:srgbClr val="FF00FF"/>
                </a:solidFill>
                <a:ea typeface="华文中宋" panose="02010600040101010101" pitchFamily="2" charset="-122"/>
              </a:rPr>
              <a:t>相对死亡风险会增加五倍</a:t>
            </a:r>
          </a:p>
          <a:p>
            <a:pPr eaLnBrk="0" hangingPunct="0">
              <a:spcBef>
                <a:spcPct val="50000"/>
              </a:spcBef>
            </a:pPr>
            <a:endParaRPr lang="zh-CN" altLang="en-US">
              <a:solidFill>
                <a:srgbClr val="FF00FF"/>
              </a:solidFill>
              <a:ea typeface="华文中宋" panose="02010600040101010101" pitchFamily="2" charset="-122"/>
            </a:endParaRPr>
          </a:p>
          <a:p>
            <a:pPr eaLnBrk="0" hangingPunct="0">
              <a:spcBef>
                <a:spcPct val="50000"/>
              </a:spcBef>
            </a:pPr>
            <a:endParaRPr lang="en-US" altLang="zh-CN">
              <a:ea typeface="华文中宋" panose="02010600040101010101" pitchFamily="2" charset="-122"/>
            </a:endParaRPr>
          </a:p>
        </p:txBody>
      </p:sp>
      <p:sp>
        <p:nvSpPr>
          <p:cNvPr id="2113" name="PB8"/>
          <p:cNvSpPr/>
          <p:nvPr/>
        </p:nvSpPr>
        <p:spPr>
          <a:xfrm>
            <a:off x="0" y="6839712"/>
            <a:ext cx="174171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114" name="PageNumberTextBox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血液透析患者营养管理ppt课件全文共42页，当前为第8页。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ED2C20F0-4121-6EC8-C283-0EB7F4235D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AF8F5643-4AE9-D797-7F8E-16D51E4C3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88062-AEA2-420C-85D3-B1B82E4AA6AD}" type="slidenum">
              <a:rPr lang="en-US" altLang="zh-CN"/>
              <a:t>9</a:t>
            </a:fld>
            <a:endParaRPr lang="en-US" altLang="zh-CN"/>
          </a:p>
        </p:txBody>
      </p:sp>
      <p:sp>
        <p:nvSpPr>
          <p:cNvPr id="2115" name="Rectangle 2">
            <a:extLst>
              <a:ext uri="{FF2B5EF4-FFF2-40B4-BE49-F238E27FC236}">
                <a16:creationId xmlns:a16="http://schemas.microsoft.com/office/drawing/2014/main" id="{15F9AEDF-0590-130C-0A4F-07C66815CD30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304800" y="500063"/>
            <a:ext cx="8839200" cy="1143000"/>
          </a:xfrm>
        </p:spPr>
        <p:txBody>
          <a:bodyPr/>
          <a:lstStyle/>
          <a:p>
            <a:pPr algn="l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FF6600"/>
                </a:solidFill>
                <a:latin typeface="Arial" pitchFamily="34" charset="0"/>
                <a:ea typeface="华文中宋" panose="02010600040101010101" pitchFamily="2" charset="-122"/>
              </a:rPr>
              <a:t>营养不良增加死亡率</a:t>
            </a:r>
          </a:p>
        </p:txBody>
      </p:sp>
      <p:pic>
        <p:nvPicPr>
          <p:cNvPr id="2116" name="Picture 4" descr="98">
            <a:extLst>
              <a:ext uri="{FF2B5EF4-FFF2-40B4-BE49-F238E27FC236}">
                <a16:creationId xmlns:a16="http://schemas.microsoft.com/office/drawing/2014/main" id="{610E44AF-CE08-8721-B071-734BF6AB3C23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6149975"/>
            <a:ext cx="9144000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17" name="Rectangle 5">
            <a:extLst>
              <a:ext uri="{FF2B5EF4-FFF2-40B4-BE49-F238E27FC236}">
                <a16:creationId xmlns:a16="http://schemas.microsoft.com/office/drawing/2014/main" id="{C90EF59E-701A-AE70-7152-C8CDFBF3A4F9}"/>
              </a:ext>
            </a:extLst>
          </p:cNvPr>
          <p:cNvSpPr>
            <a:spLocks noChangeArrowheads="1"/>
          </p:cNvSpPr>
          <p:nvPr>
            <p:ph type="body" idx="4294967295"/>
          </p:nvPr>
        </p:nvSpPr>
        <p:spPr>
          <a:xfrm>
            <a:off x="357188" y="1500188"/>
            <a:ext cx="8458200" cy="4038600"/>
          </a:xfrm>
        </p:spPr>
        <p:txBody>
          <a:bodyPr/>
          <a:lstStyle/>
          <a:p>
            <a:pPr>
              <a:lnSpc>
                <a:spcPct val="130000"/>
              </a:lnSpc>
              <a:buClr>
                <a:srgbClr val="FF6600"/>
              </a:buClr>
              <a:buSzPct val="70000"/>
              <a:buFont typeface="Wingdings" panose="05000000000000000000" pitchFamily="2" charset="2"/>
              <a:buChar char="Ø"/>
            </a:pPr>
            <a:r>
              <a:rPr lang="en-US" altLang="zh-CN" sz="2400">
                <a:ea typeface="华文中宋" panose="02010600040101010101" pitchFamily="2" charset="-122"/>
              </a:rPr>
              <a:t>Bilbrey</a:t>
            </a:r>
            <a:r>
              <a:rPr lang="zh-CN" altLang="en-US" sz="2400">
                <a:ea typeface="华文中宋" panose="02010600040101010101" pitchFamily="2" charset="-122"/>
              </a:rPr>
              <a:t>为期</a:t>
            </a:r>
            <a:r>
              <a:rPr lang="en-US" altLang="zh-CN" sz="2400">
                <a:ea typeface="华文中宋" panose="02010600040101010101" pitchFamily="2" charset="-122"/>
              </a:rPr>
              <a:t>14</a:t>
            </a:r>
            <a:r>
              <a:rPr lang="zh-CN" altLang="en-US" sz="2400">
                <a:ea typeface="华文中宋" panose="02010600040101010101" pitchFamily="2" charset="-122"/>
              </a:rPr>
              <a:t>个月的研究表明</a:t>
            </a:r>
            <a:endParaRPr lang="en-US" altLang="zh-CN" sz="2400">
              <a:ea typeface="华文中宋" panose="02010600040101010101" pitchFamily="2" charset="-122"/>
            </a:endParaRPr>
          </a:p>
          <a:p>
            <a:pPr lvl="1">
              <a:lnSpc>
                <a:spcPct val="130000"/>
              </a:lnSpc>
              <a:buClr>
                <a:srgbClr val="FF6600"/>
              </a:buClr>
              <a:buFont typeface="Wingdings" panose="05000000000000000000" pitchFamily="2" charset="2"/>
              <a:buChar char="Ø"/>
            </a:pPr>
            <a:r>
              <a:rPr lang="zh-CN" altLang="en-US" sz="2400">
                <a:ea typeface="华文中宋" panose="02010600040101010101" pitchFamily="2" charset="-122"/>
              </a:rPr>
              <a:t>重度营养不良组               死亡率</a:t>
            </a:r>
            <a:r>
              <a:rPr lang="en-US" altLang="zh-CN" sz="2400">
                <a:ea typeface="华文中宋" panose="02010600040101010101" pitchFamily="2" charset="-122"/>
              </a:rPr>
              <a:t>23.8%</a:t>
            </a:r>
          </a:p>
          <a:p>
            <a:pPr lvl="1">
              <a:lnSpc>
                <a:spcPct val="130000"/>
              </a:lnSpc>
              <a:buClr>
                <a:srgbClr val="FF6600"/>
              </a:buClr>
              <a:buFont typeface="Wingdings" panose="05000000000000000000" pitchFamily="2" charset="2"/>
              <a:buChar char="Ø"/>
            </a:pPr>
            <a:r>
              <a:rPr lang="zh-CN" altLang="en-US" sz="2400">
                <a:ea typeface="华文中宋" panose="02010600040101010101" pitchFamily="2" charset="-122"/>
              </a:rPr>
              <a:t>中、轻度营养不良组                   </a:t>
            </a:r>
            <a:r>
              <a:rPr lang="en-US" altLang="zh-CN" sz="2400">
                <a:ea typeface="华文中宋" panose="02010600040101010101" pitchFamily="2" charset="-122"/>
              </a:rPr>
              <a:t>14.3%</a:t>
            </a:r>
            <a:endParaRPr lang="zh-CN" altLang="zh-CN" sz="2400">
              <a:ea typeface="华文中宋" panose="02010600040101010101" pitchFamily="2" charset="-122"/>
            </a:endParaRPr>
          </a:p>
          <a:p>
            <a:pPr lvl="1">
              <a:lnSpc>
                <a:spcPct val="130000"/>
              </a:lnSpc>
              <a:buClr>
                <a:srgbClr val="FF6600"/>
              </a:buClr>
              <a:buFont typeface="Wingdings" panose="05000000000000000000" pitchFamily="2" charset="2"/>
              <a:buChar char="Ø"/>
            </a:pPr>
            <a:r>
              <a:rPr lang="zh-CN" altLang="en-US" sz="2400">
                <a:ea typeface="华文中宋" panose="02010600040101010101" pitchFamily="2" charset="-122"/>
              </a:rPr>
              <a:t>无营养不良组                               </a:t>
            </a:r>
            <a:r>
              <a:rPr lang="en-US" altLang="zh-CN" sz="2400">
                <a:ea typeface="华文中宋" panose="02010600040101010101" pitchFamily="2" charset="-122"/>
              </a:rPr>
              <a:t>10.9%</a:t>
            </a:r>
          </a:p>
          <a:p>
            <a:pPr>
              <a:lnSpc>
                <a:spcPct val="130000"/>
              </a:lnSpc>
              <a:buClr>
                <a:srgbClr val="FF6600"/>
              </a:buClr>
              <a:buSzPct val="70000"/>
              <a:buFont typeface="Wingdings" panose="05000000000000000000" pitchFamily="2" charset="2"/>
              <a:buChar char="Ø"/>
            </a:pPr>
            <a:r>
              <a:rPr lang="zh-CN" altLang="en-US" sz="2400">
                <a:ea typeface="华文中宋" panose="02010600040101010101" pitchFamily="2" charset="-122"/>
              </a:rPr>
              <a:t>透析患者的血清白蛋白水平与死亡风险呈负相关</a:t>
            </a:r>
            <a:endParaRPr lang="en-US" altLang="zh-CN" sz="2400">
              <a:ea typeface="华文中宋" panose="02010600040101010101" pitchFamily="2" charset="-122"/>
            </a:endParaRPr>
          </a:p>
          <a:p>
            <a:pPr lvl="1">
              <a:lnSpc>
                <a:spcPct val="130000"/>
              </a:lnSpc>
              <a:buClr>
                <a:srgbClr val="FF6600"/>
              </a:buClr>
              <a:buFont typeface="Wingdings" panose="05000000000000000000" pitchFamily="2" charset="2"/>
              <a:buChar char="Ø"/>
            </a:pPr>
            <a:r>
              <a:rPr lang="zh-CN" altLang="en-US" sz="2400">
                <a:ea typeface="华文中宋" panose="02010600040101010101" pitchFamily="2" charset="-122"/>
              </a:rPr>
              <a:t>由</a:t>
            </a:r>
            <a:r>
              <a:rPr lang="en-US" altLang="zh-CN" sz="2400">
                <a:ea typeface="华文中宋" panose="02010600040101010101" pitchFamily="2" charset="-122"/>
              </a:rPr>
              <a:t>4.0g/dl</a:t>
            </a:r>
            <a:r>
              <a:rPr lang="zh-CN" altLang="en-US" sz="2400">
                <a:ea typeface="华文中宋" panose="02010600040101010101" pitchFamily="2" charset="-122"/>
              </a:rPr>
              <a:t>降至</a:t>
            </a:r>
            <a:r>
              <a:rPr lang="en-US" altLang="zh-CN" sz="2400">
                <a:ea typeface="华文中宋" panose="02010600040101010101" pitchFamily="2" charset="-122"/>
              </a:rPr>
              <a:t>3.5g/dl</a:t>
            </a:r>
            <a:r>
              <a:rPr lang="zh-CN" altLang="en-US" sz="2400">
                <a:ea typeface="华文中宋" panose="02010600040101010101" pitchFamily="2" charset="-122"/>
              </a:rPr>
              <a:t>时，死亡率提高</a:t>
            </a:r>
            <a:r>
              <a:rPr lang="en-US" altLang="zh-CN" sz="2400">
                <a:ea typeface="华文中宋" panose="02010600040101010101" pitchFamily="2" charset="-122"/>
              </a:rPr>
              <a:t>1</a:t>
            </a:r>
            <a:r>
              <a:rPr lang="zh-CN" altLang="en-US" sz="2400">
                <a:ea typeface="华文中宋" panose="02010600040101010101" pitchFamily="2" charset="-122"/>
              </a:rPr>
              <a:t>倍</a:t>
            </a:r>
            <a:endParaRPr lang="en-US" altLang="zh-CN" sz="2400">
              <a:ea typeface="华文中宋" panose="02010600040101010101" pitchFamily="2" charset="-122"/>
            </a:endParaRPr>
          </a:p>
          <a:p>
            <a:pPr lvl="1">
              <a:lnSpc>
                <a:spcPct val="130000"/>
              </a:lnSpc>
              <a:buClr>
                <a:srgbClr val="FF6600"/>
              </a:buClr>
              <a:buFont typeface="Wingdings" panose="05000000000000000000" pitchFamily="2" charset="2"/>
              <a:buChar char="Ø"/>
            </a:pPr>
            <a:r>
              <a:rPr lang="zh-CN" altLang="en-US" sz="2400">
                <a:ea typeface="华文中宋" panose="02010600040101010101" pitchFamily="2" charset="-122"/>
              </a:rPr>
              <a:t>继续降至</a:t>
            </a:r>
            <a:r>
              <a:rPr lang="en-US" altLang="zh-CN" sz="2400">
                <a:ea typeface="华文中宋" panose="02010600040101010101" pitchFamily="2" charset="-122"/>
              </a:rPr>
              <a:t>3.0</a:t>
            </a:r>
            <a:r>
              <a:rPr lang="zh-CN" altLang="en-US" sz="2400">
                <a:ea typeface="华文中宋" panose="02010600040101010101" pitchFamily="2" charset="-122"/>
              </a:rPr>
              <a:t>～</a:t>
            </a:r>
            <a:r>
              <a:rPr lang="en-US" altLang="zh-CN" sz="2400">
                <a:ea typeface="华文中宋" panose="02010600040101010101" pitchFamily="2" charset="-122"/>
              </a:rPr>
              <a:t>3.5g/dl</a:t>
            </a:r>
            <a:r>
              <a:rPr lang="zh-CN" altLang="en-US" sz="2400">
                <a:ea typeface="华文中宋" panose="02010600040101010101" pitchFamily="2" charset="-122"/>
              </a:rPr>
              <a:t>时，相对死亡风险增至</a:t>
            </a:r>
            <a:r>
              <a:rPr lang="en-US" altLang="zh-CN" sz="2400">
                <a:ea typeface="华文中宋" panose="02010600040101010101" pitchFamily="2" charset="-122"/>
              </a:rPr>
              <a:t>5</a:t>
            </a:r>
            <a:r>
              <a:rPr lang="zh-CN" altLang="en-US" sz="2400">
                <a:ea typeface="华文中宋" panose="02010600040101010101" pitchFamily="2" charset="-122"/>
              </a:rPr>
              <a:t>倍</a:t>
            </a:r>
          </a:p>
          <a:p>
            <a:endParaRPr lang="zh-CN" altLang="en-US" sz="1800">
              <a:ea typeface="华文中宋" panose="02010600040101010101" pitchFamily="2" charset="-122"/>
            </a:endParaRPr>
          </a:p>
        </p:txBody>
      </p:sp>
      <p:sp>
        <p:nvSpPr>
          <p:cNvPr id="2118" name="PB9"/>
          <p:cNvSpPr/>
          <p:nvPr/>
        </p:nvSpPr>
        <p:spPr>
          <a:xfrm>
            <a:off x="0" y="6839712"/>
            <a:ext cx="195942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119" name="PageNumberTextBox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血液透析患者营养管理ppt课件全文共42页，当前为第9页。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6E198B49-D53F-B33D-2BE5-EFFF4E5F1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DD9BCC8C-5381-A092-312C-1FF3A45B2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88B94-9626-4F46-95B7-BC1310AAC4C4}" type="slidenum">
              <a:rPr lang="en-US" altLang="zh-CN"/>
              <a:t>10</a:t>
            </a:fld>
            <a:endParaRPr lang="en-US" altLang="zh-CN"/>
          </a:p>
        </p:txBody>
      </p:sp>
      <p:sp>
        <p:nvSpPr>
          <p:cNvPr id="2120" name="标题 1">
            <a:extLst>
              <a:ext uri="{FF2B5EF4-FFF2-40B4-BE49-F238E27FC236}">
                <a16:creationId xmlns:a16="http://schemas.microsoft.com/office/drawing/2014/main" id="{DEDAE0AC-F188-265B-767F-3F52002C39B6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endParaRPr lang="zh-CN" altLang="en-US">
              <a:ea typeface="华文中宋" panose="02010600040101010101" pitchFamily="2" charset="-122"/>
            </a:endParaRPr>
          </a:p>
        </p:txBody>
      </p:sp>
      <p:sp>
        <p:nvSpPr>
          <p:cNvPr id="2121" name="内容占位符 2">
            <a:extLst>
              <a:ext uri="{FF2B5EF4-FFF2-40B4-BE49-F238E27FC236}">
                <a16:creationId xmlns:a16="http://schemas.microsoft.com/office/drawing/2014/main" id="{2B85E077-049C-C45B-24B0-1D31BBC51BAA}"/>
              </a:ext>
            </a:extLst>
          </p:cNvPr>
          <p:cNvSpPr>
            <a:spLocks noChangeArrowheads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zh-CN" altLang="en-US">
                <a:solidFill>
                  <a:srgbClr val="000000"/>
                </a:solidFill>
                <a:ea typeface="华文中宋" panose="02010600040101010101" pitchFamily="2" charset="-122"/>
              </a:rPr>
              <a:t>                   </a:t>
            </a:r>
            <a:endParaRPr lang="en-US" altLang="zh-CN">
              <a:solidFill>
                <a:srgbClr val="000000"/>
              </a:solidFill>
              <a:ea typeface="华文中宋" panose="02010600040101010101" pitchFamily="2" charset="-122"/>
            </a:endParaRPr>
          </a:p>
          <a:p>
            <a:pPr>
              <a:buFont typeface="Arial" pitchFamily="34" charset="0"/>
              <a:buNone/>
            </a:pPr>
            <a:endParaRPr lang="en-US" altLang="zh-CN">
              <a:solidFill>
                <a:srgbClr val="000000"/>
              </a:solidFill>
              <a:ea typeface="华文中宋" panose="02010600040101010101" pitchFamily="2" charset="-122"/>
            </a:endParaRPr>
          </a:p>
          <a:p>
            <a:pPr>
              <a:buFont typeface="Arial" pitchFamily="34" charset="0"/>
              <a:buNone/>
            </a:pPr>
            <a:endParaRPr lang="en-US" altLang="zh-CN">
              <a:solidFill>
                <a:srgbClr val="000000"/>
              </a:solidFill>
              <a:ea typeface="华文中宋" panose="02010600040101010101" pitchFamily="2" charset="-122"/>
            </a:endParaRPr>
          </a:p>
          <a:p>
            <a:pPr>
              <a:buFont typeface="Arial" pitchFamily="34" charset="0"/>
              <a:buNone/>
            </a:pPr>
            <a:r>
              <a:rPr lang="en-US" altLang="zh-CN">
                <a:solidFill>
                  <a:srgbClr val="000000"/>
                </a:solidFill>
                <a:ea typeface="华文中宋" panose="02010600040101010101" pitchFamily="2" charset="-122"/>
              </a:rPr>
              <a:t>                 </a:t>
            </a:r>
            <a:r>
              <a:rPr lang="zh-CN" altLang="en-US">
                <a:solidFill>
                  <a:srgbClr val="000000"/>
                </a:solidFill>
                <a:ea typeface="华文中宋" panose="02010600040101010101" pitchFamily="2" charset="-122"/>
              </a:rPr>
              <a:t>透析患者发生营养不良的原因</a:t>
            </a:r>
            <a:endParaRPr lang="en-US" altLang="zh-CN">
              <a:solidFill>
                <a:srgbClr val="000000"/>
              </a:solidFill>
              <a:ea typeface="华文中宋" panose="02010600040101010101" pitchFamily="2" charset="-122"/>
            </a:endParaRPr>
          </a:p>
          <a:p>
            <a:pPr>
              <a:buFont typeface="Arial" pitchFamily="34" charset="0"/>
              <a:buNone/>
            </a:pPr>
            <a:endParaRPr lang="en-US" altLang="zh-CN">
              <a:solidFill>
                <a:srgbClr val="000000"/>
              </a:solidFill>
              <a:ea typeface="华文中宋" panose="02010600040101010101" pitchFamily="2" charset="-122"/>
            </a:endParaRPr>
          </a:p>
          <a:p>
            <a:pPr>
              <a:buFont typeface="Arial" pitchFamily="34" charset="0"/>
              <a:buNone/>
            </a:pPr>
            <a:endParaRPr lang="zh-CN" altLang="en-US">
              <a:solidFill>
                <a:srgbClr val="000000"/>
              </a:solidFill>
              <a:ea typeface="华文中宋" panose="02010600040101010101" pitchFamily="2" charset="-122"/>
            </a:endParaRPr>
          </a:p>
          <a:p>
            <a:endParaRPr lang="zh-CN" altLang="en-US">
              <a:ea typeface="华文中宋" panose="02010600040101010101" pitchFamily="2" charset="-122"/>
            </a:endParaRPr>
          </a:p>
        </p:txBody>
      </p:sp>
      <p:sp>
        <p:nvSpPr>
          <p:cNvPr id="2122" name="PB10"/>
          <p:cNvSpPr/>
          <p:nvPr/>
        </p:nvSpPr>
        <p:spPr>
          <a:xfrm>
            <a:off x="0" y="6839712"/>
            <a:ext cx="217714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123" name="PageNumberTextBox1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血液透析患者营养管理ppt课件全文共42页，当前为第10页。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AEEAB231-4397-8367-897B-67E66875E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421F6DDD-0819-C2BB-3DC8-85717A8D5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6FF0-47D5-448C-8E7C-EA71A92D0424}" type="slidenum">
              <a:rPr lang="en-US" altLang="zh-CN"/>
              <a:t>11</a:t>
            </a:fld>
            <a:endParaRPr lang="en-US" altLang="zh-CN"/>
          </a:p>
        </p:txBody>
      </p:sp>
      <p:pic>
        <p:nvPicPr>
          <p:cNvPr id="2124" name="Picture 18" descr="3-1">
            <a:extLst>
              <a:ext uri="{FF2B5EF4-FFF2-40B4-BE49-F238E27FC236}">
                <a16:creationId xmlns:a16="http://schemas.microsoft.com/office/drawing/2014/main" id="{B80CF231-8A3A-3645-600C-11AA4E0A8AAA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39688" y="2312988"/>
            <a:ext cx="8975726" cy="4005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25" name="Text Box 8">
            <a:extLst>
              <a:ext uri="{FF2B5EF4-FFF2-40B4-BE49-F238E27FC236}">
                <a16:creationId xmlns:a16="http://schemas.microsoft.com/office/drawing/2014/main" id="{5E34948B-6605-BED0-DBBF-80709A1C87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1412875"/>
            <a:ext cx="2884488" cy="3386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10800" rIns="54000" bIns="10800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endParaRPr lang="zh-CN" altLang="en-US" sz="2400">
              <a:solidFill>
                <a:schemeClr val="bg1"/>
              </a:solidFill>
              <a:ea typeface="华文中宋" panose="02010600040101010101" pitchFamily="2" charset="-122"/>
            </a:endParaRPr>
          </a:p>
          <a:p>
            <a:pPr algn="ctr" eaLnBrk="0" hangingPunct="0">
              <a:spcBef>
                <a:spcPct val="50000"/>
              </a:spcBef>
            </a:pPr>
            <a:endParaRPr lang="zh-CN" altLang="en-US" sz="2400">
              <a:solidFill>
                <a:schemeClr val="bg1"/>
              </a:solidFill>
              <a:ea typeface="华文中宋" panose="02010600040101010101" pitchFamily="2" charset="-122"/>
            </a:endParaRPr>
          </a:p>
          <a:p>
            <a:pPr eaLnBrk="0" hangingPunct="0">
              <a:lnSpc>
                <a:spcPct val="60000"/>
              </a:lnSpc>
              <a:spcBef>
                <a:spcPct val="50000"/>
              </a:spcBef>
            </a:pPr>
            <a:r>
              <a:rPr lang="zh-CN" altLang="en-US" sz="2000">
                <a:solidFill>
                  <a:schemeClr val="bg1"/>
                </a:solidFill>
                <a:ea typeface="华文中宋" panose="02010600040101010101" pitchFamily="2" charset="-122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黑体" panose="02010609060101010101" pitchFamily="49" charset="-122"/>
                <a:ea typeface="华文中宋" panose="02010600040101010101" pitchFamily="2" charset="-122"/>
              </a:rPr>
              <a:t>尿毒症食欲减退</a:t>
            </a:r>
          </a:p>
          <a:p>
            <a:pPr eaLnBrk="0" hangingPunct="0">
              <a:lnSpc>
                <a:spcPct val="60000"/>
              </a:lnSpc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latin typeface="黑体" panose="02010609060101010101" pitchFamily="49" charset="-122"/>
                <a:ea typeface="华文中宋" panose="02010600040101010101" pitchFamily="2" charset="-122"/>
              </a:rPr>
              <a:t> 透析过程</a:t>
            </a:r>
          </a:p>
          <a:p>
            <a:pPr eaLnBrk="0" hangingPunct="0">
              <a:lnSpc>
                <a:spcPct val="60000"/>
              </a:lnSpc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latin typeface="黑体" panose="02010609060101010101" pitchFamily="49" charset="-122"/>
                <a:ea typeface="华文中宋" panose="02010600040101010101" pitchFamily="2" charset="-122"/>
              </a:rPr>
              <a:t> 酸中毒</a:t>
            </a:r>
          </a:p>
          <a:p>
            <a:pPr eaLnBrk="0" hangingPunct="0">
              <a:lnSpc>
                <a:spcPct val="60000"/>
              </a:lnSpc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latin typeface="黑体" panose="02010609060101010101" pitchFamily="49" charset="-122"/>
                <a:ea typeface="华文中宋" panose="02010600040101010101" pitchFamily="2" charset="-122"/>
              </a:rPr>
              <a:t> 并发症</a:t>
            </a:r>
          </a:p>
          <a:p>
            <a:pPr eaLnBrk="0" hangingPunct="0">
              <a:lnSpc>
                <a:spcPct val="60000"/>
              </a:lnSpc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latin typeface="黑体" panose="02010609060101010101" pitchFamily="49" charset="-122"/>
                <a:ea typeface="华文中宋" panose="02010600040101010101" pitchFamily="2" charset="-122"/>
              </a:rPr>
              <a:t> 胃肠道不适</a:t>
            </a:r>
          </a:p>
          <a:p>
            <a:pPr eaLnBrk="0" hangingPunct="0">
              <a:lnSpc>
                <a:spcPct val="60000"/>
              </a:lnSpc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latin typeface="黑体" panose="02010609060101010101" pitchFamily="49" charset="-122"/>
                <a:ea typeface="华文中宋" panose="02010600040101010101" pitchFamily="2" charset="-122"/>
              </a:rPr>
              <a:t> 抑郁状态</a:t>
            </a:r>
          </a:p>
          <a:p>
            <a:pPr eaLnBrk="0" hangingPunct="0">
              <a:lnSpc>
                <a:spcPct val="60000"/>
              </a:lnSpc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latin typeface="黑体" panose="02010609060101010101" pitchFamily="49" charset="-122"/>
                <a:ea typeface="华文中宋" panose="02010600040101010101" pitchFamily="2" charset="-122"/>
              </a:rPr>
              <a:t> 脑病</a:t>
            </a:r>
          </a:p>
          <a:p>
            <a:pPr eaLnBrk="0" hangingPunct="0">
              <a:lnSpc>
                <a:spcPct val="60000"/>
              </a:lnSpc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latin typeface="黑体" panose="02010609060101010101" pitchFamily="49" charset="-122"/>
                <a:ea typeface="华文中宋" panose="02010600040101010101" pitchFamily="2" charset="-122"/>
              </a:rPr>
              <a:t> 社会经济原因</a:t>
            </a:r>
          </a:p>
        </p:txBody>
      </p:sp>
      <p:sp>
        <p:nvSpPr>
          <p:cNvPr id="2126" name="Text Box 11">
            <a:extLst>
              <a:ext uri="{FF2B5EF4-FFF2-40B4-BE49-F238E27FC236}">
                <a16:creationId xmlns:a16="http://schemas.microsoft.com/office/drawing/2014/main" id="{B7194C7B-4114-0B5F-1E8A-54100B654D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05225" y="1619250"/>
            <a:ext cx="2451100" cy="304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10800" rIns="54000" bIns="10800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endParaRPr lang="zh-CN" altLang="en-US" sz="2400">
              <a:solidFill>
                <a:schemeClr val="bg1"/>
              </a:solidFill>
              <a:ea typeface="华文中宋" panose="02010600040101010101" pitchFamily="2" charset="-122"/>
            </a:endParaRPr>
          </a:p>
          <a:p>
            <a:pPr algn="ctr" eaLnBrk="0" hangingPunct="0">
              <a:spcBef>
                <a:spcPct val="50000"/>
              </a:spcBef>
            </a:pPr>
            <a:endParaRPr lang="zh-CN" altLang="en-US" sz="2400">
              <a:solidFill>
                <a:schemeClr val="bg1"/>
              </a:solidFill>
              <a:ea typeface="华文中宋" panose="02010600040101010101" pitchFamily="2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zh-CN" altLang="en-US" sz="2000">
                <a:solidFill>
                  <a:schemeClr val="bg1"/>
                </a:solidFill>
                <a:ea typeface="华文中宋" panose="02010600040101010101" pitchFamily="2" charset="-122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黑体" panose="02010609060101010101" pitchFamily="49" charset="-122"/>
                <a:ea typeface="华文中宋" panose="02010600040101010101" pitchFamily="2" charset="-122"/>
              </a:rPr>
              <a:t>相关疾病</a:t>
            </a:r>
          </a:p>
          <a:p>
            <a:pPr eaLnBrk="0" hangingPunct="0"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latin typeface="黑体" panose="02010609060101010101" pitchFamily="49" charset="-122"/>
                <a:ea typeface="华文中宋" panose="02010600040101010101" pitchFamily="2" charset="-122"/>
              </a:rPr>
              <a:t> 炎症状态</a:t>
            </a:r>
          </a:p>
          <a:p>
            <a:pPr eaLnBrk="0" hangingPunct="0"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latin typeface="黑体" panose="02010609060101010101" pitchFamily="49" charset="-122"/>
                <a:ea typeface="华文中宋" panose="02010600040101010101" pitchFamily="2" charset="-122"/>
              </a:rPr>
              <a:t> 透析过程本身</a:t>
            </a:r>
          </a:p>
          <a:p>
            <a:pPr eaLnBrk="0" hangingPunct="0"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latin typeface="黑体" panose="02010609060101010101" pitchFamily="49" charset="-122"/>
                <a:ea typeface="华文中宋" panose="02010600040101010101" pitchFamily="2" charset="-122"/>
              </a:rPr>
              <a:t> 酸中毒</a:t>
            </a:r>
          </a:p>
          <a:p>
            <a:pPr eaLnBrk="0" hangingPunct="0"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latin typeface="黑体" panose="02010609060101010101" pitchFamily="49" charset="-122"/>
                <a:ea typeface="华文中宋" panose="02010600040101010101" pitchFamily="2" charset="-122"/>
              </a:rPr>
              <a:t> 内分泌失调</a:t>
            </a:r>
          </a:p>
        </p:txBody>
      </p:sp>
      <p:sp>
        <p:nvSpPr>
          <p:cNvPr id="2127" name="Text Box 13">
            <a:extLst>
              <a:ext uri="{FF2B5EF4-FFF2-40B4-BE49-F238E27FC236}">
                <a16:creationId xmlns:a16="http://schemas.microsoft.com/office/drawing/2014/main" id="{DB63FD51-108C-C4C1-1749-77072803E6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04025" y="1660525"/>
            <a:ext cx="2452688" cy="2557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10800" rIns="54000" bIns="10800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40000"/>
              </a:lnSpc>
              <a:spcBef>
                <a:spcPct val="50000"/>
              </a:spcBef>
            </a:pPr>
            <a:endParaRPr lang="zh-CN" altLang="en-US" sz="2400">
              <a:solidFill>
                <a:schemeClr val="bg1"/>
              </a:solidFill>
              <a:ea typeface="华文中宋" panose="02010600040101010101" pitchFamily="2" charset="-122"/>
            </a:endParaRPr>
          </a:p>
          <a:p>
            <a:pPr eaLnBrk="0" hangingPunct="0">
              <a:lnSpc>
                <a:spcPct val="40000"/>
              </a:lnSpc>
              <a:spcBef>
                <a:spcPct val="50000"/>
              </a:spcBef>
            </a:pPr>
            <a:endParaRPr lang="zh-CN" altLang="en-US" sz="2400">
              <a:solidFill>
                <a:schemeClr val="bg1"/>
              </a:solidFill>
              <a:ea typeface="华文中宋" panose="02010600040101010101" pitchFamily="2" charset="-122"/>
            </a:endParaRPr>
          </a:p>
          <a:p>
            <a:pPr eaLnBrk="0" hangingPunct="0">
              <a:lnSpc>
                <a:spcPct val="50000"/>
              </a:lnSpc>
              <a:spcBef>
                <a:spcPct val="50000"/>
              </a:spcBef>
            </a:pPr>
            <a:endParaRPr lang="zh-CN" altLang="en-US" sz="2400">
              <a:solidFill>
                <a:schemeClr val="bg1"/>
              </a:solidFill>
              <a:ea typeface="华文中宋" panose="02010600040101010101" pitchFamily="2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zh-CN" altLang="en-US" sz="2000">
                <a:solidFill>
                  <a:schemeClr val="bg1"/>
                </a:solidFill>
                <a:ea typeface="华文中宋" panose="02010600040101010101" pitchFamily="2" charset="-122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黑体" panose="02010609060101010101" pitchFamily="49" charset="-122"/>
                <a:ea typeface="华文中宋" panose="02010600040101010101" pitchFamily="2" charset="-122"/>
              </a:rPr>
              <a:t>氨基酸</a:t>
            </a:r>
          </a:p>
          <a:p>
            <a:pPr eaLnBrk="0" hangingPunct="0"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latin typeface="黑体" panose="02010609060101010101" pitchFamily="49" charset="-122"/>
                <a:ea typeface="华文中宋" panose="02010600040101010101" pitchFamily="2" charset="-122"/>
              </a:rPr>
              <a:t> 肽</a:t>
            </a:r>
          </a:p>
          <a:p>
            <a:pPr eaLnBrk="0" hangingPunct="0"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latin typeface="黑体" panose="02010609060101010101" pitchFamily="49" charset="-122"/>
                <a:ea typeface="华文中宋" panose="02010600040101010101" pitchFamily="2" charset="-122"/>
              </a:rPr>
              <a:t> 蛋白质</a:t>
            </a:r>
          </a:p>
          <a:p>
            <a:pPr eaLnBrk="0" hangingPunct="0"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latin typeface="黑体" panose="02010609060101010101" pitchFamily="49" charset="-122"/>
                <a:ea typeface="华文中宋" panose="02010600040101010101" pitchFamily="2" charset="-122"/>
              </a:rPr>
              <a:t> 葡萄糖</a:t>
            </a:r>
          </a:p>
        </p:txBody>
      </p:sp>
      <p:sp>
        <p:nvSpPr>
          <p:cNvPr id="2128" name="Text Box 20">
            <a:extLst>
              <a:ext uri="{FF2B5EF4-FFF2-40B4-BE49-F238E27FC236}">
                <a16:creationId xmlns:a16="http://schemas.microsoft.com/office/drawing/2014/main" id="{9E2A4B8D-9449-47B3-E00F-FBF276837A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78250" y="1770063"/>
            <a:ext cx="20193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>
                <a:solidFill>
                  <a:srgbClr val="FF6600"/>
                </a:solidFill>
                <a:ea typeface="华文中宋" panose="02010600040101010101" pitchFamily="2" charset="-122"/>
              </a:rPr>
              <a:t>高分解代谢</a:t>
            </a:r>
          </a:p>
        </p:txBody>
      </p:sp>
      <p:pic>
        <p:nvPicPr>
          <p:cNvPr id="2129" name="Picture 21" descr="1-1">
            <a:extLst>
              <a:ext uri="{FF2B5EF4-FFF2-40B4-BE49-F238E27FC236}">
                <a16:creationId xmlns:a16="http://schemas.microsoft.com/office/drawing/2014/main" id="{00F1BF7A-7988-26A3-CF6C-DF2B5B8AF44A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1000" y="2357438"/>
            <a:ext cx="5048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30" name="Picture 22" descr="1-1">
            <a:extLst>
              <a:ext uri="{FF2B5EF4-FFF2-40B4-BE49-F238E27FC236}">
                <a16:creationId xmlns:a16="http://schemas.microsoft.com/office/drawing/2014/main" id="{8F0E5D9D-4ABF-F53B-A73C-97EFF26070FD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9413" y="2646363"/>
            <a:ext cx="5048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31" name="Picture 23" descr="1-1">
            <a:extLst>
              <a:ext uri="{FF2B5EF4-FFF2-40B4-BE49-F238E27FC236}">
                <a16:creationId xmlns:a16="http://schemas.microsoft.com/office/drawing/2014/main" id="{73B0E0C8-9992-FB94-C92B-955B21024283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3700" y="3249613"/>
            <a:ext cx="5048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32" name="Picture 24" descr="1-1">
            <a:extLst>
              <a:ext uri="{FF2B5EF4-FFF2-40B4-BE49-F238E27FC236}">
                <a16:creationId xmlns:a16="http://schemas.microsoft.com/office/drawing/2014/main" id="{033857E8-9A0F-A410-11A3-8186FE4B557B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3700" y="2962275"/>
            <a:ext cx="5048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33" name="Picture 25" descr="1-1">
            <a:extLst>
              <a:ext uri="{FF2B5EF4-FFF2-40B4-BE49-F238E27FC236}">
                <a16:creationId xmlns:a16="http://schemas.microsoft.com/office/drawing/2014/main" id="{A73D06D6-232A-2435-D0AF-456D8B5A9E99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9413" y="3868738"/>
            <a:ext cx="5048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34" name="Picture 26" descr="1-1">
            <a:extLst>
              <a:ext uri="{FF2B5EF4-FFF2-40B4-BE49-F238E27FC236}">
                <a16:creationId xmlns:a16="http://schemas.microsoft.com/office/drawing/2014/main" id="{1300D8B3-2AA2-3FCD-6BAE-D8288B3320DE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9413" y="3551238"/>
            <a:ext cx="5048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35" name="Picture 27" descr="1-1">
            <a:extLst>
              <a:ext uri="{FF2B5EF4-FFF2-40B4-BE49-F238E27FC236}">
                <a16:creationId xmlns:a16="http://schemas.microsoft.com/office/drawing/2014/main" id="{CC4CED88-9B94-9282-5FF8-D5EDCC702FE6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3700" y="4519613"/>
            <a:ext cx="5048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36" name="Picture 28" descr="1-1">
            <a:extLst>
              <a:ext uri="{FF2B5EF4-FFF2-40B4-BE49-F238E27FC236}">
                <a16:creationId xmlns:a16="http://schemas.microsoft.com/office/drawing/2014/main" id="{F5008FF8-8442-16DA-5C94-B4A5C6904AEE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7825" y="4202113"/>
            <a:ext cx="5048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37" name="Picture 29" descr="1-1">
            <a:extLst>
              <a:ext uri="{FF2B5EF4-FFF2-40B4-BE49-F238E27FC236}">
                <a16:creationId xmlns:a16="http://schemas.microsoft.com/office/drawing/2014/main" id="{678651EB-6EF4-FC6F-FF62-1A1A14BCFA2C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46463" y="2660650"/>
            <a:ext cx="5048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38" name="Picture 30" descr="1-1">
            <a:extLst>
              <a:ext uri="{FF2B5EF4-FFF2-40B4-BE49-F238E27FC236}">
                <a16:creationId xmlns:a16="http://schemas.microsoft.com/office/drawing/2014/main" id="{A0900852-0A33-01C5-65F4-C04D891E8D02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60750" y="3106738"/>
            <a:ext cx="5048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39" name="Picture 31" descr="1-1">
            <a:extLst>
              <a:ext uri="{FF2B5EF4-FFF2-40B4-BE49-F238E27FC236}">
                <a16:creationId xmlns:a16="http://schemas.microsoft.com/office/drawing/2014/main" id="{2258866F-3562-B7E5-770A-E711A73B4C93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46463" y="3511550"/>
            <a:ext cx="5048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40" name="Picture 32" descr="1-1">
            <a:extLst>
              <a:ext uri="{FF2B5EF4-FFF2-40B4-BE49-F238E27FC236}">
                <a16:creationId xmlns:a16="http://schemas.microsoft.com/office/drawing/2014/main" id="{A68A2822-76C8-270D-EC6E-E78B2BB001BA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46463" y="3898900"/>
            <a:ext cx="5048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41" name="Picture 33" descr="1-1">
            <a:extLst>
              <a:ext uri="{FF2B5EF4-FFF2-40B4-BE49-F238E27FC236}">
                <a16:creationId xmlns:a16="http://schemas.microsoft.com/office/drawing/2014/main" id="{D6073F9A-6AE9-3915-53E7-211B143A2524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60750" y="4346575"/>
            <a:ext cx="5048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42" name="Rectangle 4">
            <a:extLst>
              <a:ext uri="{FF2B5EF4-FFF2-40B4-BE49-F238E27FC236}">
                <a16:creationId xmlns:a16="http://schemas.microsoft.com/office/drawing/2014/main" id="{61782211-95FB-E886-55CD-DDD4E80902A7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500063" y="785813"/>
            <a:ext cx="5715000" cy="541337"/>
          </a:xfrm>
        </p:spPr>
        <p:txBody>
          <a:bodyPr lIns="91427" tIns="45714" rIns="91427" bIns="45714"/>
          <a:lstStyle/>
          <a:p>
            <a:pPr algn="l"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FF6600"/>
                </a:solidFill>
                <a:latin typeface="Arial" pitchFamily="34" charset="0"/>
                <a:ea typeface="华文中宋" panose="02010600040101010101" pitchFamily="2" charset="-122"/>
              </a:rPr>
              <a:t>多种原因导致透析患者营养不良</a:t>
            </a:r>
          </a:p>
        </p:txBody>
      </p:sp>
      <p:sp>
        <p:nvSpPr>
          <p:cNvPr id="2143" name="Text Box 34">
            <a:extLst>
              <a:ext uri="{FF2B5EF4-FFF2-40B4-BE49-F238E27FC236}">
                <a16:creationId xmlns:a16="http://schemas.microsoft.com/office/drawing/2014/main" id="{EC649B91-7F65-2953-8E49-977ECB961E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313" y="1770063"/>
            <a:ext cx="20193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>
                <a:solidFill>
                  <a:srgbClr val="FF6600"/>
                </a:solidFill>
                <a:ea typeface="华文中宋" panose="02010600040101010101" pitchFamily="2" charset="-122"/>
              </a:rPr>
              <a:t>营养物质摄入减低</a:t>
            </a:r>
          </a:p>
        </p:txBody>
      </p:sp>
      <p:pic>
        <p:nvPicPr>
          <p:cNvPr id="2144" name="Picture 35" descr="1-1">
            <a:extLst>
              <a:ext uri="{FF2B5EF4-FFF2-40B4-BE49-F238E27FC236}">
                <a16:creationId xmlns:a16="http://schemas.microsoft.com/office/drawing/2014/main" id="{40EB809D-87F5-F73D-3E44-C12DDC030B67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5100" y="2633663"/>
            <a:ext cx="5048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45" name="Picture 36" descr="1-1">
            <a:extLst>
              <a:ext uri="{FF2B5EF4-FFF2-40B4-BE49-F238E27FC236}">
                <a16:creationId xmlns:a16="http://schemas.microsoft.com/office/drawing/2014/main" id="{87E902EE-28BD-4192-7CB1-BB475FF21087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30975" y="3067050"/>
            <a:ext cx="5048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46" name="Picture 37" descr="1-1">
            <a:extLst>
              <a:ext uri="{FF2B5EF4-FFF2-40B4-BE49-F238E27FC236}">
                <a16:creationId xmlns:a16="http://schemas.microsoft.com/office/drawing/2014/main" id="{A04A952A-2FE6-DF81-8AD5-97AF3B98E1B4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45263" y="3470275"/>
            <a:ext cx="5048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47" name="Picture 38" descr="1-1">
            <a:extLst>
              <a:ext uri="{FF2B5EF4-FFF2-40B4-BE49-F238E27FC236}">
                <a16:creationId xmlns:a16="http://schemas.microsoft.com/office/drawing/2014/main" id="{9BBE88CD-464B-DDFF-35E6-890083198AE3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30975" y="3903663"/>
            <a:ext cx="5048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48" name="Text Box 39">
            <a:extLst>
              <a:ext uri="{FF2B5EF4-FFF2-40B4-BE49-F238E27FC236}">
                <a16:creationId xmlns:a16="http://schemas.microsoft.com/office/drawing/2014/main" id="{9A2FC909-E6C4-0C3B-7D39-66F82BC317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0788" y="1763713"/>
            <a:ext cx="270351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>
                <a:solidFill>
                  <a:srgbClr val="FF6600"/>
                </a:solidFill>
                <a:ea typeface="华文中宋" panose="02010600040101010101" pitchFamily="2" charset="-122"/>
              </a:rPr>
              <a:t>透析过程中营养物质丢失</a:t>
            </a:r>
          </a:p>
        </p:txBody>
      </p:sp>
      <p:sp>
        <p:nvSpPr>
          <p:cNvPr id="2149" name="Text Box 40">
            <a:extLst>
              <a:ext uri="{FF2B5EF4-FFF2-40B4-BE49-F238E27FC236}">
                <a16:creationId xmlns:a16="http://schemas.microsoft.com/office/drawing/2014/main" id="{DC70E0F1-1AC4-B36D-93D0-57125CD0DD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2713" y="5726113"/>
            <a:ext cx="20193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ea typeface="华文中宋" panose="02010600040101010101" pitchFamily="2" charset="-122"/>
              </a:rPr>
              <a:t>营养不良</a:t>
            </a:r>
          </a:p>
        </p:txBody>
      </p:sp>
      <p:sp>
        <p:nvSpPr>
          <p:cNvPr id="2150" name="Text Box 41">
            <a:extLst>
              <a:ext uri="{FF2B5EF4-FFF2-40B4-BE49-F238E27FC236}">
                <a16:creationId xmlns:a16="http://schemas.microsoft.com/office/drawing/2014/main" id="{A961E53F-F7D0-6950-F252-F76ED80F0C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4075" y="6308725"/>
            <a:ext cx="2667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1200">
                <a:ea typeface="华文中宋" panose="02010600040101010101" pitchFamily="2" charset="-122"/>
              </a:rPr>
              <a:t>NKF K/DOQI 2000</a:t>
            </a:r>
          </a:p>
        </p:txBody>
      </p:sp>
      <p:sp>
        <p:nvSpPr>
          <p:cNvPr id="2151" name="PB11"/>
          <p:cNvSpPr/>
          <p:nvPr/>
        </p:nvSpPr>
        <p:spPr>
          <a:xfrm>
            <a:off x="0" y="6839712"/>
            <a:ext cx="239485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152" name="PageNumberTextBox1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血液透析患者营养管理ppt课件全文共42页，当前为第11页。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B5CFAA91-4DF1-6255-CE0F-4A2BB4FD0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01939549-635C-A4B8-A3BE-6A9858865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606D7-5276-412E-9A15-D62F88FA826A}" type="slidenum">
              <a:rPr lang="en-US" altLang="zh-CN"/>
              <a:t>12</a:t>
            </a:fld>
            <a:endParaRPr lang="en-US" altLang="zh-CN"/>
          </a:p>
        </p:txBody>
      </p:sp>
      <p:pic>
        <p:nvPicPr>
          <p:cNvPr id="2153" name="Picture 4" descr="23">
            <a:extLst>
              <a:ext uri="{FF2B5EF4-FFF2-40B4-BE49-F238E27FC236}">
                <a16:creationId xmlns:a16="http://schemas.microsoft.com/office/drawing/2014/main" id="{D0CB14DC-3F0B-3FC3-11CF-76A7E03C6601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750" y="2155825"/>
            <a:ext cx="7672388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54" name="Text Box 6">
            <a:extLst>
              <a:ext uri="{FF2B5EF4-FFF2-40B4-BE49-F238E27FC236}">
                <a16:creationId xmlns:a16="http://schemas.microsoft.com/office/drawing/2014/main" id="{17B60A11-DBEB-B52E-C446-A27BC2EA5F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0750" y="2571750"/>
            <a:ext cx="205898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>
                <a:solidFill>
                  <a:schemeClr val="bg1"/>
                </a:solidFill>
                <a:ea typeface="华文中宋" panose="02010600040101010101" pitchFamily="2" charset="-122"/>
              </a:rPr>
              <a:t>过分限制蛋白质，带来营养不良</a:t>
            </a:r>
          </a:p>
        </p:txBody>
      </p:sp>
      <p:sp>
        <p:nvSpPr>
          <p:cNvPr id="2155" name="Text Box 7">
            <a:extLst>
              <a:ext uri="{FF2B5EF4-FFF2-40B4-BE49-F238E27FC236}">
                <a16:creationId xmlns:a16="http://schemas.microsoft.com/office/drawing/2014/main" id="{EE429A89-2012-5AE3-CC7B-DF16F60509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81375" y="2571750"/>
            <a:ext cx="205898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>
                <a:solidFill>
                  <a:schemeClr val="bg1"/>
                </a:solidFill>
                <a:ea typeface="华文中宋" panose="02010600040101010101" pitchFamily="2" charset="-122"/>
              </a:rPr>
              <a:t>滥用静脉氨基酸，带来严重副作用</a:t>
            </a:r>
          </a:p>
        </p:txBody>
      </p:sp>
      <p:sp>
        <p:nvSpPr>
          <p:cNvPr id="2156" name="Text Box 8">
            <a:extLst>
              <a:ext uri="{FF2B5EF4-FFF2-40B4-BE49-F238E27FC236}">
                <a16:creationId xmlns:a16="http://schemas.microsoft.com/office/drawing/2014/main" id="{9D1ED3CE-4A7D-2870-CF86-CE264F205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2013" y="2571750"/>
            <a:ext cx="2058987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>
                <a:solidFill>
                  <a:schemeClr val="bg1"/>
                </a:solidFill>
                <a:ea typeface="华文中宋" panose="02010600040101010101" pitchFamily="2" charset="-122"/>
              </a:rPr>
              <a:t>对热卡的摄入量重视不够</a:t>
            </a:r>
          </a:p>
        </p:txBody>
      </p:sp>
      <p:sp>
        <p:nvSpPr>
          <p:cNvPr id="2157" name="Text Box 10">
            <a:extLst>
              <a:ext uri="{FF2B5EF4-FFF2-40B4-BE49-F238E27FC236}">
                <a16:creationId xmlns:a16="http://schemas.microsoft.com/office/drawing/2014/main" id="{83DC25E2-B173-F00A-C06D-BC7BD78918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213" y="836613"/>
            <a:ext cx="273843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800">
                <a:solidFill>
                  <a:srgbClr val="FF6600"/>
                </a:solidFill>
                <a:ea typeface="华文中宋" panose="02010600040101010101" pitchFamily="2" charset="-122"/>
              </a:rPr>
              <a:t>营养治疗的误区</a:t>
            </a:r>
          </a:p>
        </p:txBody>
      </p:sp>
      <p:pic>
        <p:nvPicPr>
          <p:cNvPr id="2158" name="Picture 11" descr="5-1">
            <a:extLst>
              <a:ext uri="{FF2B5EF4-FFF2-40B4-BE49-F238E27FC236}">
                <a16:creationId xmlns:a16="http://schemas.microsoft.com/office/drawing/2014/main" id="{3C523DA6-0036-9F22-BDF1-9AA75AA4B63B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11638" y="4149725"/>
            <a:ext cx="3565525" cy="2417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59" name="PB12"/>
          <p:cNvSpPr/>
          <p:nvPr/>
        </p:nvSpPr>
        <p:spPr>
          <a:xfrm>
            <a:off x="0" y="6839712"/>
            <a:ext cx="261257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160" name="PageNumberTextBox1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血液透析患者营养管理ppt课件全文共42页，当前为第12页。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B376B2B5-4F6D-039C-729A-5C670841B4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7543A1BB-1F20-2397-D727-753A786FF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ECF9-7599-4DC1-9297-73A7EF7DB82B}" type="slidenum">
              <a:rPr lang="en-US" altLang="zh-CN"/>
              <a:t>13</a:t>
            </a:fld>
            <a:endParaRPr lang="en-US" altLang="zh-CN"/>
          </a:p>
        </p:txBody>
      </p:sp>
      <p:sp>
        <p:nvSpPr>
          <p:cNvPr id="2161" name="标题 1">
            <a:extLst>
              <a:ext uri="{FF2B5EF4-FFF2-40B4-BE49-F238E27FC236}">
                <a16:creationId xmlns:a16="http://schemas.microsoft.com/office/drawing/2014/main" id="{46261392-4116-10EB-FB5A-BC1E008E8401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endParaRPr lang="zh-CN" altLang="en-US">
              <a:ea typeface="华文中宋" panose="02010600040101010101" pitchFamily="2" charset="-122"/>
            </a:endParaRPr>
          </a:p>
        </p:txBody>
      </p:sp>
      <p:sp>
        <p:nvSpPr>
          <p:cNvPr id="2162" name="内容占位符 2">
            <a:extLst>
              <a:ext uri="{FF2B5EF4-FFF2-40B4-BE49-F238E27FC236}">
                <a16:creationId xmlns:a16="http://schemas.microsoft.com/office/drawing/2014/main" id="{607ABF1D-FC65-3D8F-A18B-DFA10C592C3F}"/>
              </a:ext>
            </a:extLst>
          </p:cNvPr>
          <p:cNvSpPr>
            <a:spLocks noChangeArrowheads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zh-CN" altLang="en-US">
                <a:solidFill>
                  <a:srgbClr val="000000"/>
                </a:solidFill>
                <a:ea typeface="华文中宋" panose="02010600040101010101" pitchFamily="2" charset="-122"/>
              </a:rPr>
              <a:t>                        </a:t>
            </a:r>
            <a:endParaRPr lang="en-US" altLang="zh-CN">
              <a:solidFill>
                <a:srgbClr val="000000"/>
              </a:solidFill>
              <a:ea typeface="华文中宋" panose="02010600040101010101" pitchFamily="2" charset="-122"/>
            </a:endParaRPr>
          </a:p>
          <a:p>
            <a:pPr>
              <a:buFont typeface="Arial" pitchFamily="34" charset="0"/>
              <a:buNone/>
            </a:pPr>
            <a:endParaRPr lang="en-US" altLang="zh-CN">
              <a:solidFill>
                <a:srgbClr val="000000"/>
              </a:solidFill>
              <a:ea typeface="华文中宋" panose="02010600040101010101" pitchFamily="2" charset="-122"/>
            </a:endParaRPr>
          </a:p>
          <a:p>
            <a:pPr>
              <a:buFont typeface="Arial" pitchFamily="34" charset="0"/>
              <a:buNone/>
            </a:pPr>
            <a:endParaRPr lang="en-US" altLang="zh-CN">
              <a:solidFill>
                <a:srgbClr val="000000"/>
              </a:solidFill>
              <a:ea typeface="华文中宋" panose="02010600040101010101" pitchFamily="2" charset="-122"/>
            </a:endParaRPr>
          </a:p>
          <a:p>
            <a:pPr>
              <a:buFont typeface="Arial" pitchFamily="34" charset="0"/>
              <a:buNone/>
            </a:pPr>
            <a:r>
              <a:rPr lang="en-US" altLang="zh-CN">
                <a:solidFill>
                  <a:srgbClr val="000000"/>
                </a:solidFill>
                <a:ea typeface="华文中宋" panose="02010600040101010101" pitchFamily="2" charset="-122"/>
              </a:rPr>
              <a:t>                  </a:t>
            </a:r>
            <a:r>
              <a:rPr lang="zh-CN" altLang="en-US">
                <a:solidFill>
                  <a:srgbClr val="000000"/>
                </a:solidFill>
                <a:ea typeface="华文中宋" panose="02010600040101010101" pitchFamily="2" charset="-122"/>
              </a:rPr>
              <a:t>透析患者营养状态的评价</a:t>
            </a:r>
          </a:p>
          <a:p>
            <a:endParaRPr lang="zh-CN" altLang="en-US">
              <a:ea typeface="华文中宋" panose="02010600040101010101" pitchFamily="2" charset="-122"/>
            </a:endParaRPr>
          </a:p>
        </p:txBody>
      </p:sp>
      <p:sp>
        <p:nvSpPr>
          <p:cNvPr id="2163" name="PB13"/>
          <p:cNvSpPr/>
          <p:nvPr/>
        </p:nvSpPr>
        <p:spPr>
          <a:xfrm>
            <a:off x="0" y="6839712"/>
            <a:ext cx="283028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164" name="PageNumberTextBox1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血液透析患者营养管理ppt课件全文共42页，当前为第13页。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D8ECD69F-85FA-03BA-7594-2DFB5B2B7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19499E1F-71CA-59BB-EF40-56C64F6D9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E49BC-6DCA-4458-B433-A19FF330A147}" type="slidenum">
              <a:rPr lang="en-US" altLang="zh-CN"/>
              <a:t>14</a:t>
            </a:fld>
            <a:endParaRPr lang="en-US" altLang="zh-CN"/>
          </a:p>
        </p:txBody>
      </p:sp>
      <p:sp>
        <p:nvSpPr>
          <p:cNvPr id="2165" name="AutoShape 11">
            <a:extLst>
              <a:ext uri="{FF2B5EF4-FFF2-40B4-BE49-F238E27FC236}">
                <a16:creationId xmlns:a16="http://schemas.microsoft.com/office/drawing/2014/main" id="{4401E613-4814-8CF1-0880-FB06DCAA4D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81800" y="2054225"/>
            <a:ext cx="2209800" cy="3900488"/>
          </a:xfrm>
          <a:prstGeom prst="roundRect">
            <a:avLst>
              <a:gd name="adj" fmla="val 16667"/>
            </a:avLst>
          </a:prstGeom>
          <a:solidFill>
            <a:srgbClr val="99C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10800" rIns="54000" bIns="1080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1600" b="1">
                <a:latin typeface="楷体_GB2312" pitchFamily="49" charset="-122"/>
                <a:ea typeface="华文中宋" panose="02010600040101010101" pitchFamily="2" charset="-122"/>
              </a:rPr>
              <a:t>1.KT/V&lt;1.0g</a:t>
            </a:r>
          </a:p>
          <a:p>
            <a:pPr eaLnBrk="0" hangingPunct="0"/>
            <a:r>
              <a:rPr lang="en-US" altLang="zh-CN" sz="1600" b="1">
                <a:latin typeface="楷体_GB2312" pitchFamily="49" charset="-122"/>
                <a:ea typeface="华文中宋" panose="02010600040101010101" pitchFamily="2" charset="-122"/>
              </a:rPr>
              <a:t>2.PCR&lt;1.0g(kg.d)</a:t>
            </a:r>
          </a:p>
          <a:p>
            <a:pPr eaLnBrk="0" hangingPunct="0"/>
            <a:r>
              <a:rPr lang="en-US" altLang="zh-CN" sz="1600" b="1">
                <a:latin typeface="楷体_GB2312" pitchFamily="49" charset="-122"/>
                <a:ea typeface="华文中宋" panose="02010600040101010101" pitchFamily="2" charset="-122"/>
              </a:rPr>
              <a:t>3.TACurea&lt;17.85</a:t>
            </a:r>
          </a:p>
          <a:p>
            <a:pPr eaLnBrk="0" hangingPunct="0"/>
            <a:r>
              <a:rPr lang="en-US" altLang="zh-CN" sz="1600" b="1">
                <a:latin typeface="楷体_GB2312" pitchFamily="49" charset="-122"/>
                <a:ea typeface="华文中宋" panose="02010600040101010101" pitchFamily="2" charset="-122"/>
              </a:rPr>
              <a:t>mmol/L(50mg/dl)</a:t>
            </a:r>
          </a:p>
          <a:p>
            <a:pPr eaLnBrk="0" hangingPunct="0"/>
            <a:r>
              <a:rPr lang="en-US" altLang="zh-CN" sz="1600" b="1">
                <a:latin typeface="楷体_GB2312" pitchFamily="49" charset="-122"/>
                <a:ea typeface="华文中宋" panose="02010600040101010101" pitchFamily="2" charset="-122"/>
              </a:rPr>
              <a:t>4.IGF-1&lt;300ug/L</a:t>
            </a:r>
          </a:p>
          <a:p>
            <a:pPr eaLnBrk="0" hangingPunct="0"/>
            <a:r>
              <a:rPr lang="en-US" altLang="zh-CN" sz="1600" b="1">
                <a:latin typeface="楷体_GB2312" pitchFamily="49" charset="-122"/>
                <a:ea typeface="华文中宋" panose="02010600040101010101" pitchFamily="2" charset="-122"/>
              </a:rPr>
              <a:t>5.BUN</a:t>
            </a:r>
            <a:r>
              <a:rPr lang="zh-CN" altLang="en-US" sz="1600" b="1">
                <a:latin typeface="楷体_GB2312" pitchFamily="49" charset="-122"/>
                <a:ea typeface="华文中宋" panose="02010600040101010101" pitchFamily="2" charset="-122"/>
              </a:rPr>
              <a:t>、</a:t>
            </a:r>
            <a:r>
              <a:rPr lang="en-US" altLang="zh-CN" sz="1600" b="1">
                <a:latin typeface="楷体_GB2312" pitchFamily="49" charset="-122"/>
                <a:ea typeface="华文中宋" panose="02010600040101010101" pitchFamily="2" charset="-122"/>
              </a:rPr>
              <a:t>Cr</a:t>
            </a:r>
            <a:r>
              <a:rPr lang="zh-CN" altLang="en-US" sz="1600" b="1">
                <a:latin typeface="楷体_GB2312" pitchFamily="49" charset="-122"/>
                <a:ea typeface="华文中宋" panose="02010600040101010101" pitchFamily="2" charset="-122"/>
              </a:rPr>
              <a:t>、</a:t>
            </a:r>
            <a:r>
              <a:rPr lang="en-US" altLang="zh-CN" sz="1600" b="1">
                <a:latin typeface="楷体_GB2312" pitchFamily="49" charset="-122"/>
                <a:ea typeface="华文中宋" panose="02010600040101010101" pitchFamily="2" charset="-122"/>
              </a:rPr>
              <a:t>K</a:t>
            </a:r>
            <a:r>
              <a:rPr lang="zh-CN" altLang="en-US" sz="1600" b="1">
                <a:latin typeface="楷体_GB2312" pitchFamily="49" charset="-122"/>
                <a:ea typeface="华文中宋" panose="02010600040101010101" pitchFamily="2" charset="-122"/>
              </a:rPr>
              <a:t>异常低值</a:t>
            </a:r>
          </a:p>
          <a:p>
            <a:pPr eaLnBrk="0" hangingPunct="0"/>
            <a:r>
              <a:rPr lang="en-US" altLang="zh-CN" sz="1600" b="1">
                <a:latin typeface="楷体_GB2312" pitchFamily="49" charset="-122"/>
                <a:ea typeface="华文中宋" panose="02010600040101010101" pitchFamily="2" charset="-122"/>
              </a:rPr>
              <a:t>6.</a:t>
            </a:r>
            <a:r>
              <a:rPr lang="zh-CN" altLang="en-US" sz="1600" b="1">
                <a:latin typeface="楷体_GB2312" pitchFamily="49" charset="-122"/>
                <a:ea typeface="华文中宋" panose="02010600040101010101" pitchFamily="2" charset="-122"/>
              </a:rPr>
              <a:t>血清清蛋白</a:t>
            </a:r>
            <a:r>
              <a:rPr lang="en-US" altLang="zh-CN" sz="1600" b="1">
                <a:latin typeface="楷体_GB2312" pitchFamily="49" charset="-122"/>
                <a:ea typeface="华文中宋" panose="02010600040101010101" pitchFamily="2" charset="-122"/>
              </a:rPr>
              <a:t>&lt;40g/L</a:t>
            </a:r>
          </a:p>
          <a:p>
            <a:pPr eaLnBrk="0" hangingPunct="0"/>
            <a:r>
              <a:rPr lang="en-US" altLang="zh-CN" sz="1600" b="1">
                <a:latin typeface="楷体_GB2312" pitchFamily="49" charset="-122"/>
                <a:ea typeface="华文中宋" panose="02010600040101010101" pitchFamily="2" charset="-122"/>
              </a:rPr>
              <a:t>7.</a:t>
            </a:r>
            <a:r>
              <a:rPr lang="zh-CN" altLang="en-US" sz="1600" b="1">
                <a:latin typeface="楷体_GB2312" pitchFamily="49" charset="-122"/>
                <a:ea typeface="华文中宋" panose="02010600040101010101" pitchFamily="2" charset="-122"/>
              </a:rPr>
              <a:t>血清胆固醇</a:t>
            </a:r>
            <a:r>
              <a:rPr lang="en-US" altLang="zh-CN" sz="1600" b="1">
                <a:latin typeface="楷体_GB2312" pitchFamily="49" charset="-122"/>
                <a:ea typeface="华文中宋" panose="02010600040101010101" pitchFamily="2" charset="-122"/>
              </a:rPr>
              <a:t>&lt;3.9mmol/L</a:t>
            </a:r>
          </a:p>
          <a:p>
            <a:pPr eaLnBrk="0" hangingPunct="0"/>
            <a:r>
              <a:rPr lang="en-US" altLang="zh-CN" sz="1600" b="1">
                <a:latin typeface="楷体_GB2312" pitchFamily="49" charset="-122"/>
                <a:ea typeface="华文中宋" panose="02010600040101010101" pitchFamily="2" charset="-122"/>
              </a:rPr>
              <a:t>8.</a:t>
            </a:r>
            <a:r>
              <a:rPr lang="zh-CN" altLang="en-US" sz="1600" b="1">
                <a:latin typeface="楷体_GB2312" pitchFamily="49" charset="-122"/>
                <a:ea typeface="华文中宋" panose="02010600040101010101" pitchFamily="2" charset="-122"/>
              </a:rPr>
              <a:t>血清转铁蛋白</a:t>
            </a:r>
            <a:r>
              <a:rPr lang="en-US" altLang="zh-CN" sz="1600" b="1">
                <a:latin typeface="楷体_GB2312" pitchFamily="49" charset="-122"/>
                <a:ea typeface="华文中宋" panose="02010600040101010101" pitchFamily="2" charset="-122"/>
              </a:rPr>
              <a:t>&lt;0.2g/L</a:t>
            </a:r>
          </a:p>
          <a:p>
            <a:pPr eaLnBrk="0" hangingPunct="0"/>
            <a:r>
              <a:rPr lang="en-US" altLang="zh-CN" sz="1600" b="1">
                <a:latin typeface="楷体_GB2312" pitchFamily="49" charset="-122"/>
                <a:ea typeface="华文中宋" panose="02010600040101010101" pitchFamily="2" charset="-122"/>
              </a:rPr>
              <a:t>9.</a:t>
            </a:r>
            <a:r>
              <a:rPr lang="zh-CN" altLang="en-US" sz="1600" b="1">
                <a:latin typeface="楷体_GB2312" pitchFamily="49" charset="-122"/>
                <a:ea typeface="华文中宋" panose="02010600040101010101" pitchFamily="2" charset="-122"/>
              </a:rPr>
              <a:t>血清前蛋白</a:t>
            </a:r>
            <a:r>
              <a:rPr lang="en-US" altLang="zh-CN" sz="1600" b="1">
                <a:latin typeface="楷体_GB2312" pitchFamily="49" charset="-122"/>
                <a:ea typeface="华文中宋" panose="02010600040101010101" pitchFamily="2" charset="-122"/>
              </a:rPr>
              <a:t>&lt;0.3g/L</a:t>
            </a:r>
          </a:p>
          <a:p>
            <a:pPr eaLnBrk="0" hangingPunct="0"/>
            <a:r>
              <a:rPr lang="en-US" altLang="zh-CN" sz="1600" b="1">
                <a:latin typeface="楷体_GB2312" pitchFamily="49" charset="-122"/>
                <a:ea typeface="华文中宋" panose="02010600040101010101" pitchFamily="2" charset="-122"/>
              </a:rPr>
              <a:t>10.</a:t>
            </a:r>
            <a:r>
              <a:rPr lang="zh-CN" altLang="en-US" sz="1600" b="1">
                <a:latin typeface="楷体_GB2312" pitchFamily="49" charset="-122"/>
                <a:ea typeface="华文中宋" panose="02010600040101010101" pitchFamily="2" charset="-122"/>
              </a:rPr>
              <a:t>免疫方面检查</a:t>
            </a:r>
          </a:p>
        </p:txBody>
      </p:sp>
      <p:sp>
        <p:nvSpPr>
          <p:cNvPr id="2166" name="Rectangle 2">
            <a:extLst>
              <a:ext uri="{FF2B5EF4-FFF2-40B4-BE49-F238E27FC236}">
                <a16:creationId xmlns:a16="http://schemas.microsoft.com/office/drawing/2014/main" id="{7B5D0BD0-597C-23C4-B0C4-E394D2ED5F9B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28625" y="857250"/>
            <a:ext cx="9144000" cy="457200"/>
          </a:xfrm>
        </p:spPr>
        <p:txBody>
          <a:bodyPr lIns="91427" tIns="45714" rIns="91427" bIns="45714"/>
          <a:lstStyle/>
          <a:p>
            <a:pPr algn="l"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FF6600"/>
                </a:solidFill>
                <a:latin typeface="Arial" pitchFamily="34" charset="0"/>
                <a:ea typeface="华文中宋" panose="02010600040101010101" pitchFamily="2" charset="-122"/>
              </a:rPr>
              <a:t>评估透析患者营养不良的主要指标</a:t>
            </a:r>
          </a:p>
        </p:txBody>
      </p:sp>
      <p:sp>
        <p:nvSpPr>
          <p:cNvPr id="2167" name="AutoShape 3">
            <a:extLst>
              <a:ext uri="{FF2B5EF4-FFF2-40B4-BE49-F238E27FC236}">
                <a16:creationId xmlns:a16="http://schemas.microsoft.com/office/drawing/2014/main" id="{B6885819-D97A-49CE-3561-4D9817662B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0600" y="3717925"/>
            <a:ext cx="2509838" cy="328613"/>
          </a:xfrm>
          <a:prstGeom prst="roundRect">
            <a:avLst>
              <a:gd name="adj" fmla="val 16667"/>
            </a:avLst>
          </a:prstGeom>
          <a:solidFill>
            <a:srgbClr val="99C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10800" rIns="54000" bIns="1080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zh-CN" altLang="en-US">
              <a:ea typeface="华文中宋" panose="02010600040101010101" pitchFamily="2" charset="-122"/>
            </a:endParaRPr>
          </a:p>
        </p:txBody>
      </p:sp>
      <p:sp>
        <p:nvSpPr>
          <p:cNvPr id="2168" name="Text Box 4">
            <a:extLst>
              <a:ext uri="{FF2B5EF4-FFF2-40B4-BE49-F238E27FC236}">
                <a16:creationId xmlns:a16="http://schemas.microsoft.com/office/drawing/2014/main" id="{48B9B4D1-144D-BBD5-FA4E-3A6E881004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1844675"/>
            <a:ext cx="2846387" cy="3590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10800" rIns="54000" bIns="10800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US" altLang="zh-CN" sz="2800" b="1">
                <a:latin typeface="Times New Roman" panose="02020603050405020304" pitchFamily="18" charset="0"/>
                <a:ea typeface="华文中宋" panose="02010600040101010101" pitchFamily="2" charset="-122"/>
              </a:rPr>
              <a:t>  </a:t>
            </a:r>
            <a:r>
              <a:rPr lang="zh-CN" altLang="en-US" sz="2800" b="1">
                <a:latin typeface="Times New Roman" panose="02020603050405020304" pitchFamily="18" charset="0"/>
                <a:ea typeface="华文中宋" panose="02010600040101010101" pitchFamily="2" charset="-122"/>
              </a:rPr>
              <a:t>主观综合性评价</a:t>
            </a:r>
          </a:p>
          <a:p>
            <a:pPr eaLnBrk="0" hangingPunct="0">
              <a:lnSpc>
                <a:spcPct val="50000"/>
              </a:lnSpc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华文中宋" panose="02010600040101010101" pitchFamily="2" charset="-122"/>
              </a:rPr>
              <a:t>        （</a:t>
            </a:r>
            <a:r>
              <a:rPr lang="en-US" altLang="zh-CN" sz="2800" b="1">
                <a:latin typeface="Times New Roman" panose="02020603050405020304" pitchFamily="18" charset="0"/>
                <a:ea typeface="华文中宋" panose="02010600040101010101" pitchFamily="2" charset="-122"/>
              </a:rPr>
              <a:t>SGA</a:t>
            </a:r>
            <a:r>
              <a:rPr lang="zh-CN" altLang="en-US" sz="2800" b="1">
                <a:latin typeface="Times New Roman" panose="02020603050405020304" pitchFamily="18" charset="0"/>
                <a:ea typeface="华文中宋" panose="02010600040101010101" pitchFamily="2" charset="-122"/>
              </a:rPr>
              <a:t>）</a:t>
            </a:r>
          </a:p>
          <a:p>
            <a:pPr eaLnBrk="0" hangingPunct="0">
              <a:spcBef>
                <a:spcPct val="50000"/>
              </a:spcBef>
            </a:pPr>
            <a:r>
              <a:rPr lang="en-US" altLang="zh-CN" sz="1600" b="1">
                <a:latin typeface="Times New Roman" panose="02020603050405020304" pitchFamily="18" charset="0"/>
                <a:ea typeface="华文中宋" panose="02010600040101010101" pitchFamily="2" charset="-122"/>
              </a:rPr>
              <a:t>1</a:t>
            </a:r>
            <a:r>
              <a:rPr lang="zh-CN" altLang="en-US" sz="1600" b="1">
                <a:latin typeface="Times New Roman" panose="02020603050405020304" pitchFamily="18" charset="0"/>
                <a:ea typeface="华文中宋" panose="02010600040101010101" pitchFamily="2" charset="-122"/>
              </a:rPr>
              <a:t>、病史</a:t>
            </a:r>
          </a:p>
          <a:p>
            <a:pPr eaLnBrk="0" hangingPunct="0"/>
            <a:r>
              <a:rPr lang="zh-CN" altLang="en-US" sz="1600" b="1">
                <a:latin typeface="Times New Roman" panose="02020603050405020304" pitchFamily="18" charset="0"/>
                <a:ea typeface="华文中宋" panose="02010600040101010101" pitchFamily="2" charset="-122"/>
              </a:rPr>
              <a:t>⑴体重变化： 近</a:t>
            </a:r>
            <a:r>
              <a:rPr lang="en-US" altLang="zh-CN" sz="1600" b="1">
                <a:latin typeface="Times New Roman" panose="02020603050405020304" pitchFamily="18" charset="0"/>
                <a:ea typeface="华文中宋" panose="02010600040101010101" pitchFamily="2" charset="-122"/>
              </a:rPr>
              <a:t>6</a:t>
            </a:r>
            <a:r>
              <a:rPr lang="zh-CN" altLang="en-US" sz="1600" b="1">
                <a:latin typeface="Times New Roman" panose="02020603050405020304" pitchFamily="18" charset="0"/>
                <a:ea typeface="华文中宋" panose="02010600040101010101" pitchFamily="2" charset="-122"/>
              </a:rPr>
              <a:t>个月， 近</a:t>
            </a:r>
            <a:r>
              <a:rPr lang="en-US" altLang="zh-CN" sz="1600" b="1">
                <a:latin typeface="Times New Roman" panose="02020603050405020304" pitchFamily="18" charset="0"/>
                <a:ea typeface="华文中宋" panose="02010600040101010101" pitchFamily="2" charset="-122"/>
              </a:rPr>
              <a:t>2</a:t>
            </a:r>
            <a:r>
              <a:rPr lang="zh-CN" altLang="en-US" sz="1600" b="1">
                <a:latin typeface="Times New Roman" panose="02020603050405020304" pitchFamily="18" charset="0"/>
                <a:ea typeface="华文中宋" panose="02010600040101010101" pitchFamily="2" charset="-122"/>
              </a:rPr>
              <a:t>周</a:t>
            </a:r>
          </a:p>
          <a:p>
            <a:pPr eaLnBrk="0" hangingPunct="0"/>
            <a:r>
              <a:rPr lang="zh-CN" altLang="en-US" sz="1600" b="1">
                <a:latin typeface="Times New Roman" panose="02020603050405020304" pitchFamily="18" charset="0"/>
                <a:ea typeface="华文中宋" panose="02010600040101010101" pitchFamily="2" charset="-122"/>
              </a:rPr>
              <a:t>⑵饮食变化：有无饮食限制，持续时间 ， 进食种类    </a:t>
            </a:r>
          </a:p>
          <a:p>
            <a:pPr eaLnBrk="0" hangingPunct="0"/>
            <a:r>
              <a:rPr lang="zh-CN" altLang="en-US" sz="1600" b="1">
                <a:latin typeface="Times New Roman" panose="02020603050405020304" pitchFamily="18" charset="0"/>
                <a:ea typeface="华文中宋" panose="02010600040101010101" pitchFamily="2" charset="-122"/>
              </a:rPr>
              <a:t>⑶消化道症状：厌食，恶心 ， 呕吐，腹泻，持续时间</a:t>
            </a:r>
          </a:p>
          <a:p>
            <a:pPr eaLnBrk="0" hangingPunct="0"/>
            <a:r>
              <a:rPr lang="en-US" altLang="zh-CN" sz="1600" b="1">
                <a:latin typeface="Times New Roman" panose="02020603050405020304" pitchFamily="18" charset="0"/>
                <a:ea typeface="华文中宋" panose="02010600040101010101" pitchFamily="2" charset="-122"/>
              </a:rPr>
              <a:t>2</a:t>
            </a:r>
            <a:r>
              <a:rPr lang="zh-CN" altLang="en-US" sz="1600" b="1">
                <a:latin typeface="Times New Roman" panose="02020603050405020304" pitchFamily="18" charset="0"/>
                <a:ea typeface="华文中宋" panose="02010600040101010101" pitchFamily="2" charset="-122"/>
              </a:rPr>
              <a:t>、体格检查 </a:t>
            </a:r>
          </a:p>
          <a:p>
            <a:pPr eaLnBrk="0" hangingPunct="0"/>
            <a:r>
              <a:rPr lang="zh-CN" altLang="en-US" sz="1600" b="1">
                <a:latin typeface="Times New Roman" panose="02020603050405020304" pitchFamily="18" charset="0"/>
                <a:ea typeface="华文中宋" panose="02010600040101010101" pitchFamily="2" charset="-122"/>
              </a:rPr>
              <a:t>⑴皮下脂肪丢失</a:t>
            </a:r>
          </a:p>
          <a:p>
            <a:pPr eaLnBrk="0" hangingPunct="0"/>
            <a:r>
              <a:rPr lang="zh-CN" altLang="en-US" sz="1600" b="1">
                <a:latin typeface="Times New Roman" panose="02020603050405020304" pitchFamily="18" charset="0"/>
                <a:ea typeface="华文中宋" panose="02010600040101010101" pitchFamily="2" charset="-122"/>
              </a:rPr>
              <a:t>⑵肌肉萎缩</a:t>
            </a:r>
          </a:p>
          <a:p>
            <a:pPr eaLnBrk="0" hangingPunct="0">
              <a:spcBef>
                <a:spcPct val="50000"/>
              </a:spcBef>
            </a:pPr>
            <a:endParaRPr lang="en-US" altLang="zh-CN" sz="1600" b="1">
              <a:latin typeface="Times New Roman" panose="02020603050405020304" pitchFamily="18" charset="0"/>
              <a:ea typeface="华文中宋" panose="02010600040101010101" pitchFamily="2" charset="-122"/>
            </a:endParaRPr>
          </a:p>
        </p:txBody>
      </p:sp>
      <p:sp>
        <p:nvSpPr>
          <p:cNvPr id="2169" name="AutoShape 5">
            <a:extLst>
              <a:ext uri="{FF2B5EF4-FFF2-40B4-BE49-F238E27FC236}">
                <a16:creationId xmlns:a16="http://schemas.microsoft.com/office/drawing/2014/main" id="{164B9F0C-A476-2DC7-F8E2-6562DB4266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38600" y="3729038"/>
            <a:ext cx="2303463" cy="328612"/>
          </a:xfrm>
          <a:prstGeom prst="roundRect">
            <a:avLst>
              <a:gd name="adj" fmla="val 16667"/>
            </a:avLst>
          </a:prstGeom>
          <a:solidFill>
            <a:srgbClr val="99C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10800" rIns="54000" bIns="1080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zh-CN" altLang="en-US">
              <a:ea typeface="华文中宋" panose="02010600040101010101" pitchFamily="2" charset="-122"/>
            </a:endParaRPr>
          </a:p>
        </p:txBody>
      </p:sp>
      <p:sp>
        <p:nvSpPr>
          <p:cNvPr id="2170" name="Text Box 6">
            <a:extLst>
              <a:ext uri="{FF2B5EF4-FFF2-40B4-BE49-F238E27FC236}">
                <a16:creationId xmlns:a16="http://schemas.microsoft.com/office/drawing/2014/main" id="{02E89294-BA15-1CA3-972F-F39096612A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43400" y="1676400"/>
            <a:ext cx="1830388" cy="3152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10800" rIns="54000" bIns="10800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80000"/>
              </a:lnSpc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华文中宋" panose="02010600040101010101" pitchFamily="2" charset="-122"/>
              </a:rPr>
              <a:t>其他指标</a:t>
            </a:r>
            <a:r>
              <a:rPr lang="zh-CN" altLang="en-US" sz="2000" b="1">
                <a:latin typeface="Times New Roman" panose="02020603050405020304" pitchFamily="18" charset="0"/>
                <a:ea typeface="华文中宋" panose="02010600040101010101" pitchFamily="2" charset="-122"/>
              </a:rPr>
              <a:t>：</a:t>
            </a:r>
          </a:p>
          <a:p>
            <a:pPr eaLnBrk="0" hangingPunct="0">
              <a:lnSpc>
                <a:spcPct val="80000"/>
              </a:lnSpc>
              <a:spcBef>
                <a:spcPct val="50000"/>
              </a:spcBef>
            </a:pPr>
            <a:endParaRPr lang="zh-CN" altLang="en-US" sz="2000" b="1">
              <a:latin typeface="Times New Roman" panose="02020603050405020304" pitchFamily="18" charset="0"/>
              <a:ea typeface="华文中宋" panose="02010600040101010101" pitchFamily="2" charset="-122"/>
            </a:endParaRPr>
          </a:p>
          <a:p>
            <a:pPr eaLnBrk="0" hangingPunct="0">
              <a:lnSpc>
                <a:spcPct val="70000"/>
              </a:lnSpc>
              <a:spcBef>
                <a:spcPct val="50000"/>
              </a:spcBef>
            </a:pPr>
            <a:r>
              <a:rPr lang="zh-CN" altLang="en-US" sz="1600" b="1">
                <a:latin typeface="楷体_GB2312" pitchFamily="49" charset="-122"/>
                <a:ea typeface="华文中宋" panose="02010600040101010101" pitchFamily="2" charset="-122"/>
              </a:rPr>
              <a:t>血清白蛋白</a:t>
            </a:r>
          </a:p>
          <a:p>
            <a:pPr eaLnBrk="0" hangingPunct="0">
              <a:lnSpc>
                <a:spcPct val="70000"/>
              </a:lnSpc>
              <a:spcBef>
                <a:spcPct val="50000"/>
              </a:spcBef>
            </a:pPr>
            <a:r>
              <a:rPr lang="zh-CN" altLang="en-US" sz="1600" b="1">
                <a:latin typeface="楷体_GB2312" pitchFamily="49" charset="-122"/>
                <a:ea typeface="华文中宋" panose="02010600040101010101" pitchFamily="2" charset="-122"/>
              </a:rPr>
              <a:t>前白蛋白</a:t>
            </a:r>
          </a:p>
          <a:p>
            <a:pPr eaLnBrk="0" hangingPunct="0">
              <a:lnSpc>
                <a:spcPct val="70000"/>
              </a:lnSpc>
              <a:spcBef>
                <a:spcPct val="50000"/>
              </a:spcBef>
            </a:pPr>
            <a:r>
              <a:rPr lang="zh-CN" altLang="en-US" sz="1600" b="1">
                <a:latin typeface="楷体_GB2312" pitchFamily="49" charset="-122"/>
                <a:ea typeface="华文中宋" panose="02010600040101010101" pitchFamily="2" charset="-122"/>
              </a:rPr>
              <a:t>肌酐及其指数</a:t>
            </a:r>
          </a:p>
          <a:p>
            <a:pPr eaLnBrk="0" hangingPunct="0">
              <a:lnSpc>
                <a:spcPct val="70000"/>
              </a:lnSpc>
              <a:spcBef>
                <a:spcPct val="50000"/>
              </a:spcBef>
            </a:pPr>
            <a:r>
              <a:rPr lang="zh-CN" altLang="en-US" sz="1600" b="1">
                <a:latin typeface="楷体_GB2312" pitchFamily="49" charset="-122"/>
                <a:ea typeface="华文中宋" panose="02010600040101010101" pitchFamily="2" charset="-122"/>
              </a:rPr>
              <a:t>血清胆固醇</a:t>
            </a:r>
          </a:p>
          <a:p>
            <a:pPr eaLnBrk="0" hangingPunct="0">
              <a:lnSpc>
                <a:spcPct val="70000"/>
              </a:lnSpc>
              <a:spcBef>
                <a:spcPct val="50000"/>
              </a:spcBef>
            </a:pPr>
            <a:r>
              <a:rPr lang="zh-CN" altLang="en-US" sz="1600" b="1">
                <a:latin typeface="楷体_GB2312" pitchFamily="49" charset="-122"/>
                <a:ea typeface="华文中宋" panose="02010600040101010101" pitchFamily="2" charset="-122"/>
              </a:rPr>
              <a:t>与尿素氮出现率相当的蛋白质水平 （</a:t>
            </a:r>
            <a:r>
              <a:rPr lang="en-US" altLang="zh-CN" sz="1600" b="1">
                <a:latin typeface="楷体_GB2312" pitchFamily="49" charset="-122"/>
                <a:ea typeface="华文中宋" panose="02010600040101010101" pitchFamily="2" charset="-122"/>
              </a:rPr>
              <a:t>PNA</a:t>
            </a:r>
            <a:r>
              <a:rPr lang="zh-CN" altLang="en-US" sz="1600" b="1">
                <a:latin typeface="楷体_GB2312" pitchFamily="49" charset="-122"/>
                <a:ea typeface="华文中宋" panose="02010600040101010101" pitchFamily="2" charset="-122"/>
              </a:rPr>
              <a:t>）</a:t>
            </a:r>
          </a:p>
          <a:p>
            <a:pPr eaLnBrk="0" hangingPunct="0">
              <a:lnSpc>
                <a:spcPct val="70000"/>
              </a:lnSpc>
              <a:spcBef>
                <a:spcPct val="50000"/>
              </a:spcBef>
            </a:pPr>
            <a:r>
              <a:rPr lang="zh-CN" altLang="en-US" sz="1600" b="1">
                <a:latin typeface="楷体_GB2312" pitchFamily="49" charset="-122"/>
                <a:ea typeface="华文中宋" panose="02010600040101010101" pitchFamily="2" charset="-122"/>
              </a:rPr>
              <a:t>蛋白分解率（</a:t>
            </a:r>
            <a:r>
              <a:rPr lang="en-US" altLang="zh-CN" sz="1600" b="1">
                <a:latin typeface="楷体_GB2312" pitchFamily="49" charset="-122"/>
                <a:ea typeface="华文中宋" panose="02010600040101010101" pitchFamily="2" charset="-122"/>
              </a:rPr>
              <a:t>PCR</a:t>
            </a:r>
            <a:r>
              <a:rPr lang="zh-CN" altLang="en-US" sz="1600" b="1">
                <a:latin typeface="楷体_GB2312" pitchFamily="49" charset="-122"/>
                <a:ea typeface="华文中宋" panose="02010600040101010101" pitchFamily="2" charset="-122"/>
              </a:rPr>
              <a:t>）</a:t>
            </a:r>
          </a:p>
          <a:p>
            <a:pPr eaLnBrk="0" hangingPunct="0">
              <a:lnSpc>
                <a:spcPct val="70000"/>
              </a:lnSpc>
              <a:spcBef>
                <a:spcPct val="50000"/>
              </a:spcBef>
            </a:pPr>
            <a:r>
              <a:rPr lang="zh-CN" altLang="en-US" sz="1600" b="1">
                <a:latin typeface="楷体_GB2312" pitchFamily="49" charset="-122"/>
                <a:ea typeface="华文中宋" panose="02010600040101010101" pitchFamily="2" charset="-122"/>
              </a:rPr>
              <a:t>去脂肪去水肿体重 </a:t>
            </a:r>
          </a:p>
        </p:txBody>
      </p:sp>
      <p:sp>
        <p:nvSpPr>
          <p:cNvPr id="2171" name="Rectangle 13">
            <a:extLst>
              <a:ext uri="{FF2B5EF4-FFF2-40B4-BE49-F238E27FC236}">
                <a16:creationId xmlns:a16="http://schemas.microsoft.com/office/drawing/2014/main" id="{C705D326-0665-8584-30F8-BD490D226A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0400" y="1524000"/>
            <a:ext cx="1828800" cy="533400"/>
          </a:xfrm>
          <a:prstGeom prst="rect">
            <a:avLst/>
          </a:prstGeom>
          <a:solidFill>
            <a:srgbClr val="FFFFFF"/>
          </a:solidFill>
          <a:ln w="9525" cap="flat" algn="ctr">
            <a:solidFill>
              <a:srgbClr val="FFFFFF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latin typeface="Times New Roman" panose="02020603050405020304" pitchFamily="18" charset="0"/>
                <a:ea typeface="华文中宋" panose="02010600040101010101" pitchFamily="2" charset="-122"/>
              </a:rPr>
              <a:t>客观指标：</a:t>
            </a:r>
          </a:p>
        </p:txBody>
      </p:sp>
      <p:sp>
        <p:nvSpPr>
          <p:cNvPr id="2172" name="PB14"/>
          <p:cNvSpPr/>
          <p:nvPr/>
        </p:nvSpPr>
        <p:spPr>
          <a:xfrm>
            <a:off x="0" y="6839712"/>
            <a:ext cx="3048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173" name="PageNumberTextBox1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血液透析患者营养管理ppt课件全文共42页，当前为第14页。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82C66775-D8D7-312B-88F7-3A6F727934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4EB05B57-A7A5-D691-3B1F-77A47F14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9E7F7-29AF-48C8-92D5-3A35A6DB649D}" type="slidenum">
              <a:rPr lang="en-US" altLang="zh-CN"/>
              <a:t>15</a:t>
            </a:fld>
            <a:endParaRPr lang="en-US" altLang="zh-CN"/>
          </a:p>
        </p:txBody>
      </p:sp>
      <p:sp>
        <p:nvSpPr>
          <p:cNvPr id="2174" name="Rectangle 2">
            <a:extLst>
              <a:ext uri="{FF2B5EF4-FFF2-40B4-BE49-F238E27FC236}">
                <a16:creationId xmlns:a16="http://schemas.microsoft.com/office/drawing/2014/main" id="{E68DFE67-D43C-631A-AD55-A0595DDF4879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28625" y="500063"/>
            <a:ext cx="8229600" cy="1143000"/>
          </a:xfrm>
        </p:spPr>
        <p:txBody>
          <a:bodyPr/>
          <a:lstStyle/>
          <a:p>
            <a:pPr algn="l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FF6600"/>
                </a:solidFill>
                <a:latin typeface="Arial" pitchFamily="34" charset="0"/>
                <a:ea typeface="华文中宋" panose="02010600040101010101" pitchFamily="2" charset="-122"/>
              </a:rPr>
              <a:t>营养状态的评价</a:t>
            </a:r>
          </a:p>
        </p:txBody>
      </p:sp>
      <p:sp>
        <p:nvSpPr>
          <p:cNvPr id="2175" name="Rectangle 3">
            <a:extLst>
              <a:ext uri="{FF2B5EF4-FFF2-40B4-BE49-F238E27FC236}">
                <a16:creationId xmlns:a16="http://schemas.microsoft.com/office/drawing/2014/main" id="{40B314DB-FBF5-71B4-273C-D30B9D5CE153}"/>
              </a:ext>
            </a:extLst>
          </p:cNvPr>
          <p:cNvSpPr>
            <a:spLocks noChangeArrowheads="1"/>
          </p:cNvSpPr>
          <p:nvPr>
            <p:ph type="body" sz="half" idx="4294967295"/>
          </p:nvPr>
        </p:nvSpPr>
        <p:spPr>
          <a:xfrm>
            <a:off x="914400" y="1371600"/>
            <a:ext cx="7848600" cy="685800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sz="2800">
                <a:latin typeface="微软雅黑" panose="020b0503020204020204" pitchFamily="34" charset="-122"/>
                <a:ea typeface="华文中宋" panose="02010600040101010101" pitchFamily="2" charset="-122"/>
              </a:rPr>
              <a:t>2000</a:t>
            </a:r>
            <a:r>
              <a:rPr lang="zh-CN" altLang="en-US" sz="2800">
                <a:latin typeface="微软雅黑" panose="020b0503020204020204" pitchFamily="34" charset="-122"/>
                <a:ea typeface="华文中宋" panose="02010600040101010101" pitchFamily="2" charset="-122"/>
              </a:rPr>
              <a:t>年</a:t>
            </a:r>
            <a:r>
              <a:rPr lang="en-US" altLang="zh-CN" sz="2800">
                <a:latin typeface="微软雅黑" panose="020b0503020204020204" pitchFamily="34" charset="-122"/>
                <a:ea typeface="华文中宋" panose="02010600040101010101" pitchFamily="2" charset="-122"/>
              </a:rPr>
              <a:t>KDOQI</a:t>
            </a:r>
            <a:r>
              <a:rPr lang="zh-CN" altLang="en-US" sz="2800">
                <a:latin typeface="微软雅黑" panose="020b0503020204020204" pitchFamily="34" charset="-122"/>
                <a:ea typeface="华文中宋" panose="02010600040101010101" pitchFamily="2" charset="-122"/>
              </a:rPr>
              <a:t>的营养指南</a:t>
            </a:r>
            <a:r>
              <a:rPr lang="en-US" altLang="zh-CN" sz="2800">
                <a:latin typeface="微软雅黑" panose="020b0503020204020204" pitchFamily="34" charset="-122"/>
                <a:ea typeface="华文中宋" panose="02010600040101010101" pitchFamily="2" charset="-122"/>
              </a:rPr>
              <a:t>—</a:t>
            </a:r>
            <a:r>
              <a:rPr lang="zh-CN" altLang="en-US" sz="2800">
                <a:latin typeface="微软雅黑" panose="020b0503020204020204" pitchFamily="34" charset="-122"/>
                <a:ea typeface="华文中宋" panose="02010600040101010101" pitchFamily="2" charset="-122"/>
              </a:rPr>
              <a:t>综合性营养评估</a:t>
            </a:r>
          </a:p>
        </p:txBody>
      </p:sp>
      <p:pic>
        <p:nvPicPr>
          <p:cNvPr id="2176" name="Picture 4" descr="98">
            <a:extLst>
              <a:ext uri="{FF2B5EF4-FFF2-40B4-BE49-F238E27FC236}">
                <a16:creationId xmlns:a16="http://schemas.microsoft.com/office/drawing/2014/main" id="{AF74F7FB-7878-A1B1-C442-688129E56BF4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6149975"/>
            <a:ext cx="9144000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77" name="Diagram 2">
            <a:extLst>
              <a:ext uri="{FF2B5EF4-FFF2-40B4-BE49-F238E27FC236}">
                <a16:creationId xmlns:a16="http://schemas.microsoft.com/office/drawing/2014/main" id="{C1455B45-67CC-13E3-F1CB-107554222A67}"/>
              </a:ext>
            </a:extLst>
          </p:cNvPr>
          <p:cNvSpPr>
            <a:spLocks noChangeArrowheads="1"/>
          </p:cNvSpPr>
          <p:nvPr>
            <p:ph sz="half" idx="4294967295"/>
          </p:nvPr>
        </p:nvSpPr>
        <p:spPr>
          <a:xfrm>
            <a:off x="1676400" y="1981200"/>
            <a:ext cx="5791200" cy="3916363"/>
          </a:xfr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178" name="PB15"/>
          <p:cNvSpPr/>
          <p:nvPr/>
        </p:nvSpPr>
        <p:spPr>
          <a:xfrm>
            <a:off x="0" y="6839712"/>
            <a:ext cx="326571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179" name="PageNumberTextBox1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血液透析患者营养管理ppt课件全文共42页，当前为第15页。</a:t>
            </a:r>
          </a:p>
        </p:txBody>
      </p:sp>
    </p:spTree>
  </p:cSld>
  <p:clrMapOvr>
    <a:masterClrMapping/>
  </p:clrMapOvr>
  <p:transition spd="med">
    <p:random/>
    <p:sndAc>
      <p:stSnd>
        <p:snd r:embed="rId3" name="click.wav"/>
      </p:stSnd>
    </p:sndAc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21409FBE-3D60-A668-D58D-C9BA3EFDE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ADB705A9-FB6B-7B20-63D9-8BEEFC834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D903C-F58C-4E17-AB3E-91746A2871BE}" type="slidenum">
              <a:rPr lang="en-US" altLang="zh-CN"/>
              <a:t>16</a:t>
            </a:fld>
            <a:endParaRPr lang="en-US" altLang="zh-CN"/>
          </a:p>
        </p:txBody>
      </p:sp>
      <p:sp>
        <p:nvSpPr>
          <p:cNvPr id="2180" name="标题 8">
            <a:extLst>
              <a:ext uri="{FF2B5EF4-FFF2-40B4-BE49-F238E27FC236}">
                <a16:creationId xmlns:a16="http://schemas.microsoft.com/office/drawing/2014/main" id="{86B3FE27-4A9A-65B7-20B8-70EA8CEFACCF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endParaRPr lang="zh-CN" altLang="en-US">
              <a:ea typeface="华文中宋" panose="02010600040101010101" pitchFamily="2" charset="-122"/>
            </a:endParaRPr>
          </a:p>
        </p:txBody>
      </p:sp>
      <p:sp>
        <p:nvSpPr>
          <p:cNvPr id="2181" name="内容占位符 9">
            <a:extLst>
              <a:ext uri="{FF2B5EF4-FFF2-40B4-BE49-F238E27FC236}">
                <a16:creationId xmlns:a16="http://schemas.microsoft.com/office/drawing/2014/main" id="{42CFC18E-4F35-253F-652A-6971DB62B400}"/>
              </a:ext>
            </a:extLst>
          </p:cNvPr>
          <p:cNvSpPr>
            <a:spLocks noChangeArrowheads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zh-CN" altLang="en-US">
                <a:solidFill>
                  <a:srgbClr val="000000"/>
                </a:solidFill>
                <a:ea typeface="华文中宋" panose="02010600040101010101" pitchFamily="2" charset="-122"/>
              </a:rPr>
              <a:t>                        </a:t>
            </a:r>
            <a:endParaRPr lang="en-US" altLang="zh-CN">
              <a:solidFill>
                <a:srgbClr val="000000"/>
              </a:solidFill>
              <a:ea typeface="华文中宋" panose="02010600040101010101" pitchFamily="2" charset="-122"/>
            </a:endParaRPr>
          </a:p>
          <a:p>
            <a:pPr>
              <a:buFont typeface="Arial" pitchFamily="34" charset="0"/>
              <a:buNone/>
            </a:pPr>
            <a:endParaRPr lang="en-US" altLang="zh-CN">
              <a:solidFill>
                <a:srgbClr val="000000"/>
              </a:solidFill>
              <a:ea typeface="华文中宋" panose="02010600040101010101" pitchFamily="2" charset="-122"/>
            </a:endParaRPr>
          </a:p>
          <a:p>
            <a:pPr>
              <a:buFont typeface="Arial" pitchFamily="34" charset="0"/>
              <a:buNone/>
            </a:pPr>
            <a:endParaRPr lang="en-US" altLang="zh-CN">
              <a:solidFill>
                <a:srgbClr val="000000"/>
              </a:solidFill>
              <a:ea typeface="华文中宋" panose="02010600040101010101" pitchFamily="2" charset="-122"/>
            </a:endParaRPr>
          </a:p>
          <a:p>
            <a:pPr>
              <a:buFont typeface="Arial" pitchFamily="34" charset="0"/>
              <a:buNone/>
            </a:pPr>
            <a:r>
              <a:rPr lang="en-US" altLang="zh-CN">
                <a:solidFill>
                  <a:srgbClr val="000000"/>
                </a:solidFill>
                <a:ea typeface="华文中宋" panose="02010600040101010101" pitchFamily="2" charset="-122"/>
              </a:rPr>
              <a:t>                   </a:t>
            </a:r>
            <a:r>
              <a:rPr lang="zh-CN" altLang="en-US">
                <a:solidFill>
                  <a:srgbClr val="000000"/>
                </a:solidFill>
                <a:ea typeface="华文中宋" panose="02010600040101010101" pitchFamily="2" charset="-122"/>
              </a:rPr>
              <a:t>透析患者营养不良的防治</a:t>
            </a:r>
          </a:p>
          <a:p>
            <a:endParaRPr lang="zh-CN" altLang="en-US">
              <a:ea typeface="华文中宋" panose="02010600040101010101" pitchFamily="2" charset="-122"/>
            </a:endParaRPr>
          </a:p>
        </p:txBody>
      </p:sp>
      <p:sp>
        <p:nvSpPr>
          <p:cNvPr id="2182" name="PB16"/>
          <p:cNvSpPr/>
          <p:nvPr/>
        </p:nvSpPr>
        <p:spPr>
          <a:xfrm>
            <a:off x="0" y="6839712"/>
            <a:ext cx="348342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183" name="PageNumberTextBox1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血液透析患者营养管理ppt课件全文共42页，当前为第16页。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C17E6B8E-9843-3E96-721E-50A882745B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D7B144A7-3830-96BC-75C2-589E3814E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8BC8E-F0ED-4EAD-B97B-C492DEF09E49}" type="slidenum">
              <a:rPr lang="en-US" altLang="zh-CN"/>
              <a:t>17</a:t>
            </a:fld>
            <a:endParaRPr lang="en-US" altLang="zh-CN"/>
          </a:p>
        </p:txBody>
      </p:sp>
      <p:sp>
        <p:nvSpPr>
          <p:cNvPr id="2184" name="Rectangle 2">
            <a:extLst>
              <a:ext uri="{FF2B5EF4-FFF2-40B4-BE49-F238E27FC236}">
                <a16:creationId xmlns:a16="http://schemas.microsoft.com/office/drawing/2014/main" id="{81142A4C-3F9B-05CA-B189-E2CF740EF76E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304800" y="571500"/>
            <a:ext cx="8839200" cy="1143000"/>
          </a:xfrm>
        </p:spPr>
        <p:txBody>
          <a:bodyPr/>
          <a:lstStyle/>
          <a:p>
            <a:pPr algn="l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FF6600"/>
                </a:solidFill>
                <a:latin typeface="Arial" pitchFamily="34" charset="0"/>
                <a:ea typeface="华文中宋" panose="02010600040101010101" pitchFamily="2" charset="-122"/>
              </a:rPr>
              <a:t>改善透析患者营养状况的措施</a:t>
            </a:r>
          </a:p>
        </p:txBody>
      </p:sp>
      <p:pic>
        <p:nvPicPr>
          <p:cNvPr id="2185" name="Picture 4" descr="98">
            <a:extLst>
              <a:ext uri="{FF2B5EF4-FFF2-40B4-BE49-F238E27FC236}">
                <a16:creationId xmlns:a16="http://schemas.microsoft.com/office/drawing/2014/main" id="{09D7665F-393F-08CE-B758-A2C3E548F86D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6149975"/>
            <a:ext cx="9144000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86" name="Rectangle 5">
            <a:extLst>
              <a:ext uri="{FF2B5EF4-FFF2-40B4-BE49-F238E27FC236}">
                <a16:creationId xmlns:a16="http://schemas.microsoft.com/office/drawing/2014/main" id="{AF9BE298-CD38-99E3-21A9-0B9DEF5BEC1A}"/>
              </a:ext>
            </a:extLst>
          </p:cNvPr>
          <p:cNvSpPr>
            <a:spLocks noChangeArrowheads="1"/>
          </p:cNvSpPr>
          <p:nvPr>
            <p:ph type="body" idx="4294967295"/>
          </p:nvPr>
        </p:nvSpPr>
        <p:spPr>
          <a:xfrm>
            <a:off x="304800" y="1676400"/>
            <a:ext cx="8458200" cy="4038600"/>
          </a:xfrm>
        </p:spPr>
        <p:txBody>
          <a:bodyPr/>
          <a:lstStyle/>
          <a:p>
            <a:endParaRPr lang="zh-CN" altLang="en-US" sz="1800">
              <a:ea typeface="华文中宋" panose="02010600040101010101" pitchFamily="2" charset="-122"/>
            </a:endParaRPr>
          </a:p>
        </p:txBody>
      </p:sp>
      <p:pic>
        <p:nvPicPr>
          <p:cNvPr id="2187" name="Picture 2">
            <a:extLst>
              <a:ext uri="{FF2B5EF4-FFF2-40B4-BE49-F238E27FC236}">
                <a16:creationId xmlns:a16="http://schemas.microsoft.com/office/drawing/2014/main" id="{A745749D-ABAD-6F68-44E9-CB2142633F08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901" r="51369"/>
          <a:stretch>
            <a:fillRect/>
          </a:stretch>
        </p:blipFill>
        <p:spPr bwMode="auto">
          <a:xfrm>
            <a:off x="857250" y="1714500"/>
            <a:ext cx="3694113" cy="3529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188" name="Group 140">
            <a:extLst>
              <a:ext uri="{FF2B5EF4-FFF2-40B4-BE49-F238E27FC236}">
                <a16:creationId xmlns:a16="http://schemas.microsoft.com/office/drawing/2014/main" id="{2F8B3AE1-6175-052A-CFB5-9A32C50C698F}"/>
              </a:ext>
            </a:extLst>
          </p:cNvPr>
          <p:cNvGrpSpPr/>
          <p:nvPr/>
        </p:nvGrpSpPr>
        <p:grpSpPr>
          <a:xfrm>
            <a:off x="4929188" y="1785938"/>
            <a:ext cx="1331912" cy="1584325"/>
            <a:chOff x="4678660" y="2708920"/>
            <a:chExt cx="1332000" cy="1584096"/>
          </a:xfrm>
        </p:grpSpPr>
        <p:sp>
          <p:nvSpPr>
            <p:cNvPr id="2189" name="矩形 6">
              <a:extLst>
                <a:ext uri="{FF2B5EF4-FFF2-40B4-BE49-F238E27FC236}">
                  <a16:creationId xmlns:a16="http://schemas.microsoft.com/office/drawing/2014/main" id="{A9B75FD1-5F64-F241-C3EA-96646376CD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78660" y="3932706"/>
              <a:ext cx="1332000" cy="360310"/>
            </a:xfrm>
            <a:prstGeom prst="rect">
              <a:avLst/>
            </a:prstGeom>
            <a:solidFill>
              <a:srgbClr val="3399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>
                <a:buFontTx/>
                <a:buNone/>
              </a:pPr>
              <a:r>
                <a:rPr lang="zh-CN" altLang="en-US">
                  <a:latin typeface="微软雅黑" panose="020b0503020204020204" pitchFamily="34" charset="-122"/>
                  <a:ea typeface="华文中宋" panose="02010600040101010101" pitchFamily="2" charset="-122"/>
                </a:rPr>
                <a:t>充分透析</a:t>
              </a:r>
            </a:p>
          </p:txBody>
        </p:sp>
        <p:sp>
          <p:nvSpPr>
            <p:cNvPr id="2190" name="矩形 7">
              <a:extLst>
                <a:ext uri="{FF2B5EF4-FFF2-40B4-BE49-F238E27FC236}">
                  <a16:creationId xmlns:a16="http://schemas.microsoft.com/office/drawing/2014/main" id="{51CC3C8F-7FF6-AC1E-6AA4-A0188E4853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78660" y="2708920"/>
              <a:ext cx="1332000" cy="1223786"/>
            </a:xfrm>
            <a:prstGeom prst="rect">
              <a:avLst/>
            </a:prstGeom>
            <a:solidFill>
              <a:srgbClr val="3399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>
                <a:buFontTx/>
                <a:buNone/>
              </a:pPr>
              <a:endParaRPr lang="zh-CN" altLang="en-US">
                <a:solidFill>
                  <a:srgbClr val="FFFFFF"/>
                </a:solidFill>
                <a:ea typeface="华文中宋" panose="02010600040101010101" pitchFamily="2" charset="-122"/>
              </a:endParaRPr>
            </a:p>
          </p:txBody>
        </p:sp>
      </p:grpSp>
      <p:grpSp>
        <p:nvGrpSpPr>
          <p:cNvPr id="2191" name="Group 143">
            <a:extLst>
              <a:ext uri="{FF2B5EF4-FFF2-40B4-BE49-F238E27FC236}">
                <a16:creationId xmlns:a16="http://schemas.microsoft.com/office/drawing/2014/main" id="{CD63E3FB-1155-AEF5-315C-7C2C222DE388}"/>
              </a:ext>
            </a:extLst>
          </p:cNvPr>
          <p:cNvGrpSpPr/>
          <p:nvPr/>
        </p:nvGrpSpPr>
        <p:grpSpPr>
          <a:xfrm>
            <a:off x="6513513" y="1785938"/>
            <a:ext cx="1331912" cy="1584325"/>
            <a:chOff x="4678660" y="2708920"/>
            <a:chExt cx="1332000" cy="1584096"/>
          </a:xfrm>
        </p:grpSpPr>
        <p:sp>
          <p:nvSpPr>
            <p:cNvPr id="2192" name="矩形 9">
              <a:extLst>
                <a:ext uri="{FF2B5EF4-FFF2-40B4-BE49-F238E27FC236}">
                  <a16:creationId xmlns:a16="http://schemas.microsoft.com/office/drawing/2014/main" id="{316A008C-4A18-EE38-3A83-84AAFC816A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78660" y="3932706"/>
              <a:ext cx="1332000" cy="360310"/>
            </a:xfrm>
            <a:prstGeom prst="rect">
              <a:avLst/>
            </a:prstGeom>
            <a:solidFill>
              <a:srgbClr val="3399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>
                <a:buFontTx/>
                <a:buNone/>
              </a:pPr>
              <a:r>
                <a:rPr lang="zh-CN" altLang="en-US">
                  <a:latin typeface="微软雅黑" panose="020b0503020204020204" pitchFamily="34" charset="-122"/>
                  <a:ea typeface="华文中宋" panose="02010600040101010101" pitchFamily="2" charset="-122"/>
                </a:rPr>
                <a:t>心理支持</a:t>
              </a:r>
            </a:p>
          </p:txBody>
        </p:sp>
        <p:sp>
          <p:nvSpPr>
            <p:cNvPr id="2193" name="矩形 10">
              <a:extLst>
                <a:ext uri="{FF2B5EF4-FFF2-40B4-BE49-F238E27FC236}">
                  <a16:creationId xmlns:a16="http://schemas.microsoft.com/office/drawing/2014/main" id="{CDD5E104-2FB3-0702-D1C7-BFAEC0C979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78660" y="2708920"/>
              <a:ext cx="1332000" cy="1223786"/>
            </a:xfrm>
            <a:prstGeom prst="rect">
              <a:avLst/>
            </a:prstGeom>
            <a:solidFill>
              <a:srgbClr val="3399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>
                <a:buFontTx/>
                <a:buNone/>
              </a:pPr>
              <a:endParaRPr lang="zh-CN" altLang="en-US">
                <a:solidFill>
                  <a:srgbClr val="FFFFFF"/>
                </a:solidFill>
                <a:ea typeface="华文中宋" panose="02010600040101010101" pitchFamily="2" charset="-122"/>
              </a:endParaRPr>
            </a:p>
          </p:txBody>
        </p:sp>
      </p:grpSp>
      <p:grpSp>
        <p:nvGrpSpPr>
          <p:cNvPr id="2194" name="Group 146">
            <a:extLst>
              <a:ext uri="{FF2B5EF4-FFF2-40B4-BE49-F238E27FC236}">
                <a16:creationId xmlns:a16="http://schemas.microsoft.com/office/drawing/2014/main" id="{7A74D2C8-885B-1B8F-7671-9FA14E7867BF}"/>
              </a:ext>
            </a:extLst>
          </p:cNvPr>
          <p:cNvGrpSpPr/>
          <p:nvPr/>
        </p:nvGrpSpPr>
        <p:grpSpPr>
          <a:xfrm>
            <a:off x="4929188" y="3586163"/>
            <a:ext cx="1331912" cy="1584325"/>
            <a:chOff x="4678660" y="2708920"/>
            <a:chExt cx="1332000" cy="1584096"/>
          </a:xfrm>
        </p:grpSpPr>
        <p:sp>
          <p:nvSpPr>
            <p:cNvPr id="2195" name="矩形 12">
              <a:extLst>
                <a:ext uri="{FF2B5EF4-FFF2-40B4-BE49-F238E27FC236}">
                  <a16:creationId xmlns:a16="http://schemas.microsoft.com/office/drawing/2014/main" id="{68EBF520-F027-32A1-14CC-E731F54E78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78660" y="3932706"/>
              <a:ext cx="1332000" cy="360310"/>
            </a:xfrm>
            <a:prstGeom prst="rect">
              <a:avLst/>
            </a:prstGeom>
            <a:solidFill>
              <a:srgbClr val="3399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>
                <a:buFontTx/>
                <a:buNone/>
              </a:pPr>
              <a:r>
                <a:rPr lang="zh-CN" altLang="en-US">
                  <a:latin typeface="微软雅黑" panose="020b0503020204020204" pitchFamily="34" charset="-122"/>
                  <a:ea typeface="华文中宋" panose="02010600040101010101" pitchFamily="2" charset="-122"/>
                </a:rPr>
                <a:t>纠正贫血</a:t>
              </a:r>
            </a:p>
          </p:txBody>
        </p:sp>
        <p:sp>
          <p:nvSpPr>
            <p:cNvPr id="2196" name="矩形 13">
              <a:extLst>
                <a:ext uri="{FF2B5EF4-FFF2-40B4-BE49-F238E27FC236}">
                  <a16:creationId xmlns:a16="http://schemas.microsoft.com/office/drawing/2014/main" id="{F105336C-DE9C-7F7B-C411-0134531699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78660" y="2708920"/>
              <a:ext cx="1332000" cy="1223786"/>
            </a:xfrm>
            <a:prstGeom prst="rect">
              <a:avLst/>
            </a:prstGeom>
            <a:solidFill>
              <a:srgbClr val="3399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>
                <a:buFontTx/>
                <a:buNone/>
              </a:pPr>
              <a:endParaRPr lang="zh-CN" altLang="en-US">
                <a:solidFill>
                  <a:srgbClr val="FFFFFF"/>
                </a:solidFill>
                <a:ea typeface="华文中宋" panose="02010600040101010101" pitchFamily="2" charset="-122"/>
              </a:endParaRPr>
            </a:p>
          </p:txBody>
        </p:sp>
      </p:grpSp>
      <p:grpSp>
        <p:nvGrpSpPr>
          <p:cNvPr id="2197" name="Group 149">
            <a:extLst>
              <a:ext uri="{FF2B5EF4-FFF2-40B4-BE49-F238E27FC236}">
                <a16:creationId xmlns:a16="http://schemas.microsoft.com/office/drawing/2014/main" id="{C0AC1501-2611-0CDB-0515-F191F08CA37F}"/>
              </a:ext>
            </a:extLst>
          </p:cNvPr>
          <p:cNvGrpSpPr/>
          <p:nvPr/>
        </p:nvGrpSpPr>
        <p:grpSpPr>
          <a:xfrm>
            <a:off x="6513513" y="3586163"/>
            <a:ext cx="1331912" cy="1584325"/>
            <a:chOff x="4678660" y="2708920"/>
            <a:chExt cx="1332000" cy="1584096"/>
          </a:xfrm>
        </p:grpSpPr>
        <p:sp>
          <p:nvSpPr>
            <p:cNvPr id="2198" name="矩形 15">
              <a:extLst>
                <a:ext uri="{FF2B5EF4-FFF2-40B4-BE49-F238E27FC236}">
                  <a16:creationId xmlns:a16="http://schemas.microsoft.com/office/drawing/2014/main" id="{93C3C2A3-F271-B449-5F63-B23ADF6DA2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78660" y="3932706"/>
              <a:ext cx="1332000" cy="360310"/>
            </a:xfrm>
            <a:prstGeom prst="rect">
              <a:avLst/>
            </a:prstGeom>
            <a:solidFill>
              <a:srgbClr val="3399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>
                <a:buFontTx/>
                <a:buNone/>
              </a:pPr>
              <a:r>
                <a:rPr lang="zh-CN" altLang="en-US">
                  <a:latin typeface="微软雅黑" panose="020b0503020204020204" pitchFamily="34" charset="-122"/>
                  <a:ea typeface="华文中宋" panose="02010600040101010101" pitchFamily="2" charset="-122"/>
                </a:rPr>
                <a:t>营养治疗</a:t>
              </a:r>
            </a:p>
          </p:txBody>
        </p:sp>
        <p:sp>
          <p:nvSpPr>
            <p:cNvPr id="2199" name="矩形 16">
              <a:extLst>
                <a:ext uri="{FF2B5EF4-FFF2-40B4-BE49-F238E27FC236}">
                  <a16:creationId xmlns:a16="http://schemas.microsoft.com/office/drawing/2014/main" id="{49941C0F-CDCA-3216-A716-8AE0C80E29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78660" y="2708920"/>
              <a:ext cx="1332000" cy="1223786"/>
            </a:xfrm>
            <a:prstGeom prst="rect">
              <a:avLst/>
            </a:prstGeom>
            <a:solidFill>
              <a:srgbClr val="3399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>
                <a:buFontTx/>
                <a:buNone/>
              </a:pPr>
              <a:endParaRPr lang="zh-CN" altLang="en-US">
                <a:solidFill>
                  <a:srgbClr val="FFFFFF"/>
                </a:solidFill>
                <a:ea typeface="华文中宋" panose="02010600040101010101" pitchFamily="2" charset="-122"/>
              </a:endParaRPr>
            </a:p>
          </p:txBody>
        </p:sp>
      </p:grpSp>
      <p:pic>
        <p:nvPicPr>
          <p:cNvPr id="2200" name="Picture 2">
            <a:extLst>
              <a:ext uri="{FF2B5EF4-FFF2-40B4-BE49-F238E27FC236}">
                <a16:creationId xmlns:a16="http://schemas.microsoft.com/office/drawing/2014/main" id="{365E8032-42D0-B762-0E0F-820CC23634B8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04" t="27298" r="36252" b="55156"/>
          <a:stretch>
            <a:fillRect/>
          </a:stretch>
        </p:blipFill>
        <p:spPr bwMode="auto">
          <a:xfrm>
            <a:off x="5073650" y="1930400"/>
            <a:ext cx="1095375" cy="971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01" name="Picture 2">
            <a:extLst>
              <a:ext uri="{FF2B5EF4-FFF2-40B4-BE49-F238E27FC236}">
                <a16:creationId xmlns:a16="http://schemas.microsoft.com/office/drawing/2014/main" id="{51EEFA74-482C-B703-2610-DBB945ACCA67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953" t="31322" r="19980" b="50893"/>
          <a:stretch>
            <a:fillRect/>
          </a:stretch>
        </p:blipFill>
        <p:spPr bwMode="auto">
          <a:xfrm>
            <a:off x="6657975" y="2001838"/>
            <a:ext cx="1044575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02" name="Picture 2">
            <a:extLst>
              <a:ext uri="{FF2B5EF4-FFF2-40B4-BE49-F238E27FC236}">
                <a16:creationId xmlns:a16="http://schemas.microsoft.com/office/drawing/2014/main" id="{ED26C094-E9BB-547D-9630-E0F1A4A6B4E2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019" t="68947" r="19823" b="13010"/>
          <a:stretch>
            <a:fillRect/>
          </a:stretch>
        </p:blipFill>
        <p:spPr bwMode="auto">
          <a:xfrm>
            <a:off x="5073650" y="3659188"/>
            <a:ext cx="1036638" cy="935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03" name="Picture 2">
            <a:extLst>
              <a:ext uri="{FF2B5EF4-FFF2-40B4-BE49-F238E27FC236}">
                <a16:creationId xmlns:a16="http://schemas.microsoft.com/office/drawing/2014/main" id="{DD8483BB-670D-3566-1577-F2AADE762640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937" t="30550" r="3940" b="51227"/>
          <a:stretch>
            <a:fillRect/>
          </a:stretch>
        </p:blipFill>
        <p:spPr bwMode="auto">
          <a:xfrm>
            <a:off x="6657975" y="3730625"/>
            <a:ext cx="1044575" cy="903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04" name="PB17"/>
          <p:cNvSpPr/>
          <p:nvPr/>
        </p:nvSpPr>
        <p:spPr>
          <a:xfrm>
            <a:off x="0" y="6839712"/>
            <a:ext cx="370114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05" name="PageNumberTextBox1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血液透析患者营养管理ppt课件全文共42页，当前为第17页。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0FA688FD-52DB-E72D-F757-74BFAF591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1281DD45-0B50-706B-490F-32D571F6A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0B0BB-4D4C-4B6E-82FD-A68DBF0B1F7B}" type="slidenum">
              <a:rPr lang="en-US" altLang="zh-CN"/>
              <a:t>18</a:t>
            </a:fld>
            <a:endParaRPr lang="en-US" altLang="zh-CN"/>
          </a:p>
        </p:txBody>
      </p:sp>
      <p:sp>
        <p:nvSpPr>
          <p:cNvPr id="2206" name="Rectangle 2">
            <a:extLst>
              <a:ext uri="{FF2B5EF4-FFF2-40B4-BE49-F238E27FC236}">
                <a16:creationId xmlns:a16="http://schemas.microsoft.com/office/drawing/2014/main" id="{3543CD5A-5203-A064-F6ED-BF705CF61353}"/>
              </a:ext>
            </a:extLst>
          </p:cNvPr>
          <p:cNvSpPr>
            <a:spLocks noChangeArrowheads="1"/>
          </p:cNvSpPr>
          <p:nvPr>
            <p:ph idx="4294967295"/>
          </p:nvPr>
        </p:nvSpPr>
        <p:spPr>
          <a:xfrm>
            <a:off x="735013" y="1557338"/>
            <a:ext cx="8229600" cy="6762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zh-CN" altLang="en-US" sz="2400">
                <a:ea typeface="华文中宋" panose="02010600040101010101" pitchFamily="2" charset="-122"/>
              </a:rPr>
              <a:t>开始透析了，应该怎么吃？</a:t>
            </a:r>
          </a:p>
          <a:p>
            <a:pPr eaLnBrk="1" hangingPunct="1"/>
            <a:endParaRPr lang="zh-CN" altLang="en-US" sz="2000">
              <a:ea typeface="华文中宋" panose="02010600040101010101" pitchFamily="2" charset="-122"/>
            </a:endParaRPr>
          </a:p>
          <a:p>
            <a:pPr eaLnBrk="1" hangingPunct="1">
              <a:buFontTx/>
              <a:buNone/>
            </a:pPr>
            <a:endParaRPr lang="en-US" altLang="zh-CN">
              <a:ea typeface="华文中宋" panose="02010600040101010101" pitchFamily="2" charset="-122"/>
            </a:endParaRPr>
          </a:p>
        </p:txBody>
      </p:sp>
      <p:pic>
        <p:nvPicPr>
          <p:cNvPr id="2207" name="Picture 5" descr="6-1">
            <a:extLst>
              <a:ext uri="{FF2B5EF4-FFF2-40B4-BE49-F238E27FC236}">
                <a16:creationId xmlns:a16="http://schemas.microsoft.com/office/drawing/2014/main" id="{E93962C4-9736-423F-9A93-D1050733C969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24075" y="2205038"/>
            <a:ext cx="6119813" cy="438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08" name="PB18"/>
          <p:cNvSpPr/>
          <p:nvPr/>
        </p:nvSpPr>
        <p:spPr>
          <a:xfrm>
            <a:off x="0" y="6839712"/>
            <a:ext cx="391885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09" name="PageNumberTextBox1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血液透析患者营养管理ppt课件全文共42页，当前为第18页。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EA95B067-27B5-5E2D-BC27-E7A4702A9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D383B110-B2EA-7ED7-9D29-CC2E0DD37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62B53-0F22-4CE3-92C1-9048488B2606}" type="slidenum">
              <a:rPr lang="en-US" altLang="zh-CN"/>
              <a:t>19</a:t>
            </a:fld>
            <a:endParaRPr lang="en-US" altLang="zh-CN"/>
          </a:p>
        </p:txBody>
      </p:sp>
      <p:sp>
        <p:nvSpPr>
          <p:cNvPr id="2210" name="Rectangle 2">
            <a:extLst>
              <a:ext uri="{FF2B5EF4-FFF2-40B4-BE49-F238E27FC236}">
                <a16:creationId xmlns:a16="http://schemas.microsoft.com/office/drawing/2014/main" id="{612DB20E-0E3C-BB22-B6B3-0F8DAD16A496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28625" y="500063"/>
            <a:ext cx="8229600" cy="1143000"/>
          </a:xfrm>
        </p:spPr>
        <p:txBody>
          <a:bodyPr/>
          <a:lstStyle/>
          <a:p>
            <a:pPr algn="l"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FF6600"/>
                </a:solidFill>
                <a:latin typeface="Arial" pitchFamily="34" charset="0"/>
                <a:ea typeface="华文中宋" panose="02010600040101010101" pitchFamily="2" charset="-122"/>
              </a:rPr>
              <a:t>维持性血液透析患者的营养需求及饮食原则</a:t>
            </a:r>
          </a:p>
        </p:txBody>
      </p:sp>
      <p:sp>
        <p:nvSpPr>
          <p:cNvPr id="2211" name="Rectangle 3">
            <a:extLst>
              <a:ext uri="{FF2B5EF4-FFF2-40B4-BE49-F238E27FC236}">
                <a16:creationId xmlns:a16="http://schemas.microsoft.com/office/drawing/2014/main" id="{C7FEAACC-F000-6DE0-4591-67FBBDB192A2}"/>
              </a:ext>
            </a:extLst>
          </p:cNvPr>
          <p:cNvSpPr>
            <a:spLocks noChangeArrowheads="1"/>
          </p:cNvSpPr>
          <p:nvPr>
            <p:ph type="body" idx="4294967295"/>
          </p:nvPr>
        </p:nvSpPr>
        <p:spPr>
          <a:xfrm>
            <a:off x="1143000" y="1571625"/>
            <a:ext cx="6615113" cy="4525963"/>
          </a:xfrm>
        </p:spPr>
        <p:txBody>
          <a:bodyPr/>
          <a:lstStyle/>
          <a:p>
            <a:pPr marL="457200" indent="-457200" eaLnBrk="1" hangingPunct="1">
              <a:lnSpc>
                <a:spcPts val="3000"/>
              </a:lnSpc>
              <a:buClr>
                <a:srgbClr val="FF6600"/>
              </a:buClr>
              <a:buFont typeface="Wingdings" panose="05000000000000000000" pitchFamily="2" charset="2"/>
              <a:buChar char="Ø"/>
            </a:pPr>
            <a:r>
              <a:rPr lang="zh-CN" altLang="en-US" sz="2400">
                <a:ea typeface="华文中宋" panose="02010600040101010101" pitchFamily="2" charset="-122"/>
              </a:rPr>
              <a:t>饮食原则：</a:t>
            </a:r>
          </a:p>
          <a:p>
            <a:pPr marL="457200" indent="-457200" eaLnBrk="1" hangingPunct="1">
              <a:lnSpc>
                <a:spcPts val="3000"/>
              </a:lnSpc>
              <a:buFont typeface="Arial" pitchFamily="34" charset="0"/>
              <a:buNone/>
            </a:pPr>
            <a:r>
              <a:rPr lang="en-US" altLang="zh-CN" sz="2400">
                <a:ea typeface="华文中宋" panose="02010600040101010101" pitchFamily="2" charset="-122"/>
              </a:rPr>
              <a:t>1</a:t>
            </a:r>
            <a:r>
              <a:rPr lang="zh-CN" altLang="en-US" sz="2400">
                <a:ea typeface="华文中宋" panose="02010600040101010101" pitchFamily="2" charset="-122"/>
              </a:rPr>
              <a:t>、充足的优质蛋白质</a:t>
            </a:r>
          </a:p>
          <a:p>
            <a:pPr marL="457200" indent="-457200" eaLnBrk="1" hangingPunct="1">
              <a:lnSpc>
                <a:spcPts val="3000"/>
              </a:lnSpc>
              <a:buFont typeface="Arial" pitchFamily="34" charset="0"/>
              <a:buNone/>
            </a:pPr>
            <a:r>
              <a:rPr lang="en-US" altLang="zh-CN" sz="2400">
                <a:ea typeface="华文中宋" panose="02010600040101010101" pitchFamily="2" charset="-122"/>
              </a:rPr>
              <a:t>2</a:t>
            </a:r>
            <a:r>
              <a:rPr lang="zh-CN" altLang="en-US" sz="2400">
                <a:ea typeface="华文中宋" panose="02010600040101010101" pitchFamily="2" charset="-122"/>
              </a:rPr>
              <a:t>、补充足够的热量  </a:t>
            </a:r>
          </a:p>
          <a:p>
            <a:pPr marL="457200" indent="-457200" eaLnBrk="1" hangingPunct="1">
              <a:lnSpc>
                <a:spcPts val="3000"/>
              </a:lnSpc>
              <a:buFont typeface="Arial" pitchFamily="34" charset="0"/>
              <a:buNone/>
            </a:pPr>
            <a:r>
              <a:rPr lang="en-US" altLang="zh-CN" sz="2400">
                <a:ea typeface="华文中宋" panose="02010600040101010101" pitchFamily="2" charset="-122"/>
              </a:rPr>
              <a:t>3</a:t>
            </a:r>
            <a:r>
              <a:rPr lang="zh-CN" altLang="en-US" sz="2400">
                <a:ea typeface="华文中宋" panose="02010600040101010101" pitchFamily="2" charset="-122"/>
              </a:rPr>
              <a:t>、限制钠的摄入</a:t>
            </a:r>
            <a:endParaRPr lang="en-US" altLang="zh-CN" sz="2400">
              <a:ea typeface="华文中宋" panose="02010600040101010101" pitchFamily="2" charset="-122"/>
            </a:endParaRPr>
          </a:p>
          <a:p>
            <a:pPr marL="457200" indent="-457200" eaLnBrk="1" hangingPunct="1">
              <a:lnSpc>
                <a:spcPts val="3000"/>
              </a:lnSpc>
              <a:buFontTx/>
              <a:buNone/>
            </a:pPr>
            <a:r>
              <a:rPr lang="zh-CN" altLang="en-US" sz="2400">
                <a:ea typeface="华文中宋" panose="02010600040101010101" pitchFamily="2" charset="-122"/>
              </a:rPr>
              <a:t>4、限制钾摄入</a:t>
            </a:r>
          </a:p>
          <a:p>
            <a:pPr marL="457200" indent="-457200" eaLnBrk="1" hangingPunct="1">
              <a:lnSpc>
                <a:spcPts val="3000"/>
              </a:lnSpc>
              <a:buFontTx/>
              <a:buNone/>
            </a:pPr>
            <a:r>
              <a:rPr lang="zh-CN" altLang="en-US" sz="2400">
                <a:ea typeface="华文中宋" panose="02010600040101010101" pitchFamily="2" charset="-122"/>
              </a:rPr>
              <a:t>5、限制磷摄入</a:t>
            </a:r>
          </a:p>
          <a:p>
            <a:pPr marL="457200" indent="-457200" eaLnBrk="1" hangingPunct="1">
              <a:lnSpc>
                <a:spcPts val="3000"/>
              </a:lnSpc>
              <a:buFontTx/>
              <a:buNone/>
            </a:pPr>
            <a:r>
              <a:rPr lang="zh-CN" altLang="en-US" sz="2400">
                <a:ea typeface="华文中宋" panose="02010600040101010101" pitchFamily="2" charset="-122"/>
              </a:rPr>
              <a:t>6、限制水摄入</a:t>
            </a:r>
            <a:endParaRPr lang="en-US" altLang="zh-CN" sz="2400">
              <a:ea typeface="华文中宋" panose="02010600040101010101" pitchFamily="2" charset="-122"/>
            </a:endParaRPr>
          </a:p>
          <a:p>
            <a:pPr marL="457200" indent="-457200" eaLnBrk="1" hangingPunct="1">
              <a:lnSpc>
                <a:spcPts val="3000"/>
              </a:lnSpc>
              <a:buFontTx/>
              <a:buNone/>
            </a:pPr>
            <a:r>
              <a:rPr lang="en-US" altLang="zh-CN" sz="2400">
                <a:ea typeface="华文中宋" panose="02010600040101010101" pitchFamily="2" charset="-122"/>
              </a:rPr>
              <a:t>7</a:t>
            </a:r>
            <a:r>
              <a:rPr lang="zh-CN" altLang="en-US" sz="2400">
                <a:ea typeface="华文中宋" panose="02010600040101010101" pitchFamily="2" charset="-122"/>
              </a:rPr>
              <a:t>、适量的脂肪、维生素及微量元素</a:t>
            </a:r>
          </a:p>
          <a:p>
            <a:pPr marL="457200" indent="-457200" eaLnBrk="1" hangingPunct="1">
              <a:lnSpc>
                <a:spcPct val="90000"/>
              </a:lnSpc>
              <a:buFontTx/>
              <a:buAutoNum type="arabicPeriod"/>
            </a:pPr>
            <a:endParaRPr lang="zh-CN" altLang="en-US" sz="2000">
              <a:ea typeface="华文中宋" panose="02010600040101010101" pitchFamily="2" charset="-122"/>
            </a:endParaRPr>
          </a:p>
          <a:p>
            <a:pPr marL="457200" indent="-457200" eaLnBrk="1" hangingPunct="1">
              <a:lnSpc>
                <a:spcPct val="90000"/>
              </a:lnSpc>
              <a:buFontTx/>
              <a:buAutoNum type="arabicPeriod"/>
            </a:pPr>
            <a:endParaRPr lang="zh-CN" altLang="en-US" sz="2000">
              <a:ea typeface="华文中宋" panose="02010600040101010101" pitchFamily="2" charset="-122"/>
            </a:endParaRPr>
          </a:p>
          <a:p>
            <a:pPr marL="457200" indent="-457200" eaLnBrk="1" hangingPunct="1">
              <a:lnSpc>
                <a:spcPct val="90000"/>
              </a:lnSpc>
            </a:pPr>
            <a:endParaRPr lang="zh-CN" altLang="en-US" sz="2000">
              <a:ea typeface="华文中宋" panose="02010600040101010101" pitchFamily="2" charset="-122"/>
            </a:endParaRPr>
          </a:p>
          <a:p>
            <a:pPr marL="457200" indent="-457200" eaLnBrk="1" hangingPunct="1">
              <a:lnSpc>
                <a:spcPct val="90000"/>
              </a:lnSpc>
            </a:pPr>
            <a:endParaRPr lang="zh-CN" altLang="en-US" sz="2800">
              <a:ea typeface="华文中宋" panose="02010600040101010101" pitchFamily="2" charset="-122"/>
            </a:endParaRPr>
          </a:p>
        </p:txBody>
      </p:sp>
      <p:sp>
        <p:nvSpPr>
          <p:cNvPr id="2212" name="PB19"/>
          <p:cNvSpPr/>
          <p:nvPr/>
        </p:nvSpPr>
        <p:spPr>
          <a:xfrm>
            <a:off x="0" y="6839712"/>
            <a:ext cx="413657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13" name="PageNumberTextBox1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血液透析患者营养管理ppt课件全文共42页，当前为第19页。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5DFDFD7D-867C-1B31-8876-6E8D38A2FD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CABF587C-73AC-8AB3-D6E5-E0561C35D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39DF9-11F1-45BF-AB1A-77CB56455AFD}" type="slidenum">
              <a:rPr lang="en-US" altLang="zh-CN"/>
              <a:t>20</a:t>
            </a:fld>
            <a:endParaRPr lang="en-US" altLang="zh-CN"/>
          </a:p>
        </p:txBody>
      </p:sp>
      <p:sp>
        <p:nvSpPr>
          <p:cNvPr id="2214" name="Rectangle 2">
            <a:extLst>
              <a:ext uri="{FF2B5EF4-FFF2-40B4-BE49-F238E27FC236}">
                <a16:creationId xmlns:a16="http://schemas.microsoft.com/office/drawing/2014/main" id="{CB20E0B1-658B-58D9-4B6B-2EBFAE0F9F94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zh-CN">
                <a:ea typeface="华文中宋" panose="02010600040101010101" pitchFamily="2" charset="-122"/>
              </a:rPr>
              <a:t>    </a:t>
            </a:r>
          </a:p>
        </p:txBody>
      </p:sp>
      <p:sp>
        <p:nvSpPr>
          <p:cNvPr id="2215" name="Rectangle 3">
            <a:extLst>
              <a:ext uri="{FF2B5EF4-FFF2-40B4-BE49-F238E27FC236}">
                <a16:creationId xmlns:a16="http://schemas.microsoft.com/office/drawing/2014/main" id="{77F67038-6730-3DBD-877E-F7DE323173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6400" y="2438400"/>
            <a:ext cx="1828800" cy="609600"/>
          </a:xfrm>
          <a:prstGeom prst="rect">
            <a:avLst/>
          </a:prstGeom>
          <a:gradFill rotWithShape="1">
            <a:gsLst>
              <a:gs pos="0">
                <a:srgbClr val="FFCC99"/>
              </a:gs>
              <a:gs pos="100000">
                <a:srgbClr val="FFDFBE"/>
              </a:gs>
            </a:gsLst>
            <a:lin ang="5400000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zh-CN" altLang="zh-CN">
              <a:latin typeface="黑体" panose="02010609060101010101" pitchFamily="49" charset="-122"/>
              <a:ea typeface="华文中宋" panose="02010600040101010101" pitchFamily="2" charset="-122"/>
            </a:endParaRPr>
          </a:p>
        </p:txBody>
      </p:sp>
      <p:sp>
        <p:nvSpPr>
          <p:cNvPr id="2216" name="Text Box 4">
            <a:extLst>
              <a:ext uri="{FF2B5EF4-FFF2-40B4-BE49-F238E27FC236}">
                <a16:creationId xmlns:a16="http://schemas.microsoft.com/office/drawing/2014/main" id="{727F5CEA-62D1-BA92-42CE-25437159B5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6400" y="2590800"/>
            <a:ext cx="183038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b="1">
                <a:latin typeface="黑体" panose="02010609060101010101" pitchFamily="49" charset="-122"/>
                <a:ea typeface="华文中宋" panose="02010600040101010101" pitchFamily="2" charset="-122"/>
              </a:rPr>
              <a:t>低 蛋白饮食</a:t>
            </a:r>
          </a:p>
        </p:txBody>
      </p:sp>
      <p:sp>
        <p:nvSpPr>
          <p:cNvPr id="2217" name="Rectangle 5">
            <a:extLst>
              <a:ext uri="{FF2B5EF4-FFF2-40B4-BE49-F238E27FC236}">
                <a16:creationId xmlns:a16="http://schemas.microsoft.com/office/drawing/2014/main" id="{CB2FF0FE-DF8C-8A2A-9E76-A71E66862A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6800" y="3230563"/>
            <a:ext cx="3200400" cy="381000"/>
          </a:xfrm>
          <a:prstGeom prst="rect">
            <a:avLst/>
          </a:prstGeom>
          <a:gradFill rotWithShape="1">
            <a:gsLst>
              <a:gs pos="0">
                <a:srgbClr val="FF9900"/>
              </a:gs>
              <a:gs pos="100000">
                <a:srgbClr val="FFDDAA"/>
              </a:gs>
            </a:gsLst>
            <a:lin ang="5400000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>
                <a:latin typeface="黑体" panose="02010609060101010101" pitchFamily="49" charset="-122"/>
                <a:ea typeface="华文中宋" panose="02010600040101010101" pitchFamily="2" charset="-122"/>
              </a:rPr>
              <a:t>非透析阶段</a:t>
            </a:r>
          </a:p>
        </p:txBody>
      </p:sp>
      <p:sp>
        <p:nvSpPr>
          <p:cNvPr id="2218" name="Rectangle 6">
            <a:extLst>
              <a:ext uri="{FF2B5EF4-FFF2-40B4-BE49-F238E27FC236}">
                <a16:creationId xmlns:a16="http://schemas.microsoft.com/office/drawing/2014/main" id="{E7AFAF10-B9C9-64EE-0F01-AC391BB157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6400" y="2209800"/>
            <a:ext cx="1600200" cy="868363"/>
          </a:xfrm>
          <a:prstGeom prst="rect">
            <a:avLst/>
          </a:prstGeom>
          <a:gradFill rotWithShape="1">
            <a:gsLst>
              <a:gs pos="0">
                <a:srgbClr val="FFCC99"/>
              </a:gs>
              <a:gs pos="100000">
                <a:srgbClr val="FFDFBE"/>
              </a:gs>
            </a:gsLst>
            <a:lin ang="5400000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zh-CN" altLang="zh-CN">
              <a:latin typeface="黑体" panose="02010609060101010101" pitchFamily="49" charset="-122"/>
              <a:ea typeface="华文中宋" panose="02010600040101010101" pitchFamily="2" charset="-122"/>
            </a:endParaRPr>
          </a:p>
        </p:txBody>
      </p:sp>
      <p:sp>
        <p:nvSpPr>
          <p:cNvPr id="2219" name="Rectangle 7">
            <a:extLst>
              <a:ext uri="{FF2B5EF4-FFF2-40B4-BE49-F238E27FC236}">
                <a16:creationId xmlns:a16="http://schemas.microsoft.com/office/drawing/2014/main" id="{7B651807-3F6D-FCFC-AA81-9BFAC49C94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5800" y="3230563"/>
            <a:ext cx="3200400" cy="381000"/>
          </a:xfrm>
          <a:prstGeom prst="rect">
            <a:avLst/>
          </a:prstGeom>
          <a:gradFill rotWithShape="1">
            <a:gsLst>
              <a:gs pos="0">
                <a:srgbClr val="FF9900"/>
              </a:gs>
              <a:gs pos="100000">
                <a:srgbClr val="FFD493"/>
              </a:gs>
            </a:gsLst>
            <a:lin ang="5400000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>
                <a:latin typeface="黑体" panose="02010609060101010101" pitchFamily="49" charset="-122"/>
                <a:ea typeface="华文中宋" panose="02010600040101010101" pitchFamily="2" charset="-122"/>
              </a:rPr>
              <a:t>透析阶段</a:t>
            </a:r>
          </a:p>
        </p:txBody>
      </p:sp>
      <p:sp>
        <p:nvSpPr>
          <p:cNvPr id="2220" name="Text Box 8">
            <a:extLst>
              <a:ext uri="{FF2B5EF4-FFF2-40B4-BE49-F238E27FC236}">
                <a16:creationId xmlns:a16="http://schemas.microsoft.com/office/drawing/2014/main" id="{441B55A0-6A06-E5CA-D467-E3B9958EF9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10200" y="2438400"/>
            <a:ext cx="167798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b="1">
                <a:solidFill>
                  <a:srgbClr val="FF3300"/>
                </a:solidFill>
                <a:latin typeface="黑体" panose="02010609060101010101" pitchFamily="49" charset="-122"/>
                <a:ea typeface="华文中宋" panose="02010600040101010101" pitchFamily="2" charset="-122"/>
              </a:rPr>
              <a:t>高 </a:t>
            </a:r>
            <a:r>
              <a:rPr lang="zh-CN" altLang="en-US" b="1">
                <a:latin typeface="黑体" panose="02010609060101010101" pitchFamily="49" charset="-122"/>
                <a:ea typeface="华文中宋" panose="02010600040101010101" pitchFamily="2" charset="-122"/>
              </a:rPr>
              <a:t>蛋白饮食</a:t>
            </a:r>
          </a:p>
        </p:txBody>
      </p:sp>
      <p:sp>
        <p:nvSpPr>
          <p:cNvPr id="2221" name="AutoShape 9">
            <a:extLst>
              <a:ext uri="{FF2B5EF4-FFF2-40B4-BE49-F238E27FC236}">
                <a16:creationId xmlns:a16="http://schemas.microsoft.com/office/drawing/2014/main" id="{44661E13-9B0E-2AC2-FE42-2C12FC6CB7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2743200"/>
            <a:ext cx="1295400" cy="152400"/>
          </a:xfrm>
          <a:prstGeom prst="rightArrow">
            <a:avLst>
              <a:gd name="adj1" fmla="val 50000"/>
              <a:gd name="adj2" fmla="val 205692"/>
            </a:avLst>
          </a:prstGeom>
          <a:solidFill>
            <a:srgbClr val="FFCC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zh-CN" altLang="en-US">
              <a:ea typeface="华文中宋" panose="02010600040101010101" pitchFamily="2" charset="-122"/>
            </a:endParaRPr>
          </a:p>
        </p:txBody>
      </p:sp>
      <p:sp>
        <p:nvSpPr>
          <p:cNvPr id="2222" name="Text Box 10">
            <a:extLst>
              <a:ext uri="{FF2B5EF4-FFF2-40B4-BE49-F238E27FC236}">
                <a16:creationId xmlns:a16="http://schemas.microsoft.com/office/drawing/2014/main" id="{4110C883-183D-A5AC-040A-8724E29E75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2438400"/>
            <a:ext cx="1296988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1400">
                <a:latin typeface="黑体" panose="02010609060101010101" pitchFamily="49" charset="-122"/>
                <a:ea typeface="华文中宋" panose="02010600040101010101" pitchFamily="2" charset="-122"/>
              </a:rPr>
              <a:t>进入透析</a:t>
            </a:r>
          </a:p>
        </p:txBody>
      </p:sp>
      <p:sp>
        <p:nvSpPr>
          <p:cNvPr id="2223" name="Text Box 11">
            <a:extLst>
              <a:ext uri="{FF2B5EF4-FFF2-40B4-BE49-F238E27FC236}">
                <a16:creationId xmlns:a16="http://schemas.microsoft.com/office/drawing/2014/main" id="{2883E939-0783-78C7-BEB9-822C720C10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6800" y="3611563"/>
            <a:ext cx="3203575" cy="1860550"/>
          </a:xfrm>
          <a:prstGeom prst="rect">
            <a:avLst/>
          </a:prstGeom>
          <a:noFill/>
          <a:ln w="9525" cap="flat" algn="ctr">
            <a:solidFill>
              <a:srgbClr val="FFCC99"/>
            </a:solidFill>
            <a:prstDash val="solid"/>
            <a:miter lim="800000"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25000"/>
              </a:lnSpc>
              <a:spcBef>
                <a:spcPct val="50000"/>
              </a:spcBef>
              <a:buClr>
                <a:srgbClr val="FF9900"/>
              </a:buClr>
              <a:buSzPct val="90000"/>
              <a:buFont typeface="Wingdings" panose="05000000000000000000" pitchFamily="2" charset="2"/>
              <a:buChar char="n"/>
            </a:pPr>
            <a:r>
              <a:rPr lang="en-US" altLang="zh-CN" sz="1600">
                <a:latin typeface="黑体" panose="02010609060101010101" pitchFamily="49" charset="-122"/>
                <a:ea typeface="华文中宋" panose="02010600040101010101" pitchFamily="2" charset="-122"/>
              </a:rPr>
              <a:t>  </a:t>
            </a:r>
            <a:r>
              <a:rPr lang="zh-CN" altLang="en-US" sz="1600">
                <a:latin typeface="黑体" panose="02010609060101010101" pitchFamily="49" charset="-122"/>
                <a:ea typeface="华文中宋" panose="02010600040101010101" pitchFamily="2" charset="-122"/>
              </a:rPr>
              <a:t>肾衰</a:t>
            </a:r>
            <a:r>
              <a:rPr lang="en-US" altLang="zh-CN" sz="1600">
                <a:latin typeface="黑体" panose="02010609060101010101" pitchFamily="49" charset="-122"/>
                <a:ea typeface="华文中宋" panose="02010600040101010101" pitchFamily="2" charset="-122"/>
              </a:rPr>
              <a:t>-</a:t>
            </a:r>
            <a:r>
              <a:rPr lang="zh-CN" altLang="en-US" sz="1600">
                <a:latin typeface="黑体" panose="02010609060101010101" pitchFamily="49" charset="-122"/>
                <a:ea typeface="华文中宋" panose="02010600040101010101" pitchFamily="2" charset="-122"/>
              </a:rPr>
              <a:t>毒素排不出</a:t>
            </a:r>
          </a:p>
          <a:p>
            <a:pPr eaLnBrk="0" hangingPunct="0">
              <a:spcBef>
                <a:spcPct val="50000"/>
              </a:spcBef>
              <a:buClr>
                <a:srgbClr val="FF9900"/>
              </a:buClr>
              <a:buSzPct val="90000"/>
              <a:buFont typeface="Wingdings" panose="05000000000000000000" pitchFamily="2" charset="2"/>
              <a:buChar char="n"/>
            </a:pPr>
            <a:r>
              <a:rPr lang="zh-CN" altLang="en-US" sz="1600">
                <a:latin typeface="黑体" panose="02010609060101010101" pitchFamily="49" charset="-122"/>
                <a:ea typeface="华文中宋" panose="02010600040101010101" pitchFamily="2" charset="-122"/>
              </a:rPr>
              <a:t>  低蛋白饮食降低代谢废物</a:t>
            </a:r>
          </a:p>
          <a:p>
            <a:pPr eaLnBrk="0" hangingPunct="0">
              <a:spcBef>
                <a:spcPct val="50000"/>
              </a:spcBef>
              <a:buClr>
                <a:srgbClr val="FF9900"/>
              </a:buClr>
              <a:buSzPct val="90000"/>
              <a:buFont typeface="Wingdings" panose="05000000000000000000" pitchFamily="2" charset="2"/>
              <a:buNone/>
            </a:pPr>
            <a:r>
              <a:rPr lang="zh-CN" altLang="en-US" sz="1600">
                <a:latin typeface="黑体" panose="02010609060101010101" pitchFamily="49" charset="-122"/>
                <a:ea typeface="华文中宋" panose="02010600040101010101" pitchFamily="2" charset="-122"/>
              </a:rPr>
              <a:t>  （尿素、肌酐等）</a:t>
            </a:r>
          </a:p>
          <a:p>
            <a:pPr eaLnBrk="0" hangingPunct="0">
              <a:spcBef>
                <a:spcPct val="50000"/>
              </a:spcBef>
              <a:buClr>
                <a:srgbClr val="FF9900"/>
              </a:buClr>
              <a:buSzPct val="90000"/>
              <a:buFont typeface="Wingdings" panose="05000000000000000000" pitchFamily="2" charset="2"/>
              <a:buChar char="n"/>
            </a:pPr>
            <a:r>
              <a:rPr lang="zh-CN" altLang="en-US" sz="1600">
                <a:latin typeface="黑体" panose="02010609060101010101" pitchFamily="49" charset="-122"/>
                <a:ea typeface="华文中宋" panose="02010600040101010101" pitchFamily="2" charset="-122"/>
              </a:rPr>
              <a:t>  减轻肾脏负担，延缓肾病进展</a:t>
            </a:r>
          </a:p>
          <a:p>
            <a:pPr eaLnBrk="0" hangingPunct="0">
              <a:spcBef>
                <a:spcPct val="50000"/>
              </a:spcBef>
              <a:buClr>
                <a:srgbClr val="FF9900"/>
              </a:buClr>
              <a:buSzPct val="90000"/>
              <a:buFont typeface="Wingdings" panose="05000000000000000000" pitchFamily="2" charset="2"/>
              <a:buChar char="n"/>
            </a:pPr>
            <a:endParaRPr lang="en-US" altLang="zh-CN" sz="1600">
              <a:latin typeface="黑体" panose="02010609060101010101" pitchFamily="49" charset="-122"/>
              <a:ea typeface="华文中宋" panose="02010600040101010101" pitchFamily="2" charset="-122"/>
            </a:endParaRPr>
          </a:p>
        </p:txBody>
      </p:sp>
      <p:sp>
        <p:nvSpPr>
          <p:cNvPr id="2224" name="Text Box 12">
            <a:extLst>
              <a:ext uri="{FF2B5EF4-FFF2-40B4-BE49-F238E27FC236}">
                <a16:creationId xmlns:a16="http://schemas.microsoft.com/office/drawing/2014/main" id="{06AC27D8-5495-D002-5581-6E42D6E884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5800" y="3611563"/>
            <a:ext cx="3203575" cy="1812925"/>
          </a:xfrm>
          <a:prstGeom prst="rect">
            <a:avLst/>
          </a:prstGeom>
          <a:noFill/>
          <a:ln w="9525" cap="flat" algn="ctr">
            <a:solidFill>
              <a:srgbClr val="FFCC99"/>
            </a:solidFill>
            <a:prstDash val="solid"/>
            <a:miter lim="800000"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25000"/>
              </a:lnSpc>
              <a:spcBef>
                <a:spcPct val="50000"/>
              </a:spcBef>
              <a:buClr>
                <a:srgbClr val="FF9900"/>
              </a:buClr>
              <a:buSzPct val="90000"/>
              <a:buFont typeface="Wingdings" panose="05000000000000000000" pitchFamily="2" charset="2"/>
              <a:buChar char="n"/>
            </a:pPr>
            <a:r>
              <a:rPr lang="en-US" altLang="zh-CN" sz="1600">
                <a:latin typeface="黑体" panose="02010609060101010101" pitchFamily="49" charset="-122"/>
                <a:ea typeface="华文中宋" panose="02010600040101010101" pitchFamily="2" charset="-122"/>
              </a:rPr>
              <a:t>  </a:t>
            </a:r>
            <a:r>
              <a:rPr lang="zh-CN" altLang="en-US" sz="1600">
                <a:latin typeface="黑体" panose="02010609060101010101" pitchFamily="49" charset="-122"/>
                <a:ea typeface="华文中宋" panose="02010600040101010101" pitchFamily="2" charset="-122"/>
              </a:rPr>
              <a:t>透析</a:t>
            </a:r>
            <a:r>
              <a:rPr lang="en-US" altLang="zh-CN" sz="1600">
                <a:latin typeface="黑体" panose="02010609060101010101" pitchFamily="49" charset="-122"/>
                <a:ea typeface="华文中宋" panose="02010600040101010101" pitchFamily="2" charset="-122"/>
              </a:rPr>
              <a:t>-</a:t>
            </a:r>
            <a:r>
              <a:rPr lang="zh-CN" altLang="en-US" sz="1600">
                <a:latin typeface="黑体" panose="02010609060101010101" pitchFamily="49" charset="-122"/>
                <a:ea typeface="华文中宋" panose="02010600040101010101" pitchFamily="2" charset="-122"/>
              </a:rPr>
              <a:t>协助排毒</a:t>
            </a:r>
          </a:p>
          <a:p>
            <a:pPr eaLnBrk="0" hangingPunct="0">
              <a:lnSpc>
                <a:spcPct val="125000"/>
              </a:lnSpc>
              <a:spcBef>
                <a:spcPct val="20000"/>
              </a:spcBef>
              <a:buClr>
                <a:srgbClr val="FF9900"/>
              </a:buClr>
              <a:buFont typeface="Wingdings" panose="05000000000000000000" pitchFamily="2" charset="2"/>
              <a:buChar char="n"/>
            </a:pPr>
            <a:r>
              <a:rPr lang="zh-CN" altLang="en-US" sz="1600">
                <a:latin typeface="黑体" panose="02010609060101010101" pitchFamily="49" charset="-122"/>
                <a:ea typeface="华文中宋" panose="02010600040101010101" pitchFamily="2" charset="-122"/>
              </a:rPr>
              <a:t>  每次透析，随透析液丢失部分</a:t>
            </a:r>
          </a:p>
          <a:p>
            <a:pPr eaLnBrk="0" hangingPunct="0">
              <a:lnSpc>
                <a:spcPct val="125000"/>
              </a:lnSpc>
              <a:spcBef>
                <a:spcPct val="20000"/>
              </a:spcBef>
              <a:buClr>
                <a:srgbClr val="FF9900"/>
              </a:buClr>
              <a:buFont typeface="Wingdings" panose="05000000000000000000" pitchFamily="2" charset="2"/>
              <a:buNone/>
            </a:pPr>
            <a:r>
              <a:rPr lang="zh-CN" altLang="en-US" sz="1600">
                <a:latin typeface="黑体" panose="02010609060101010101" pitchFamily="49" charset="-122"/>
                <a:ea typeface="华文中宋" panose="02010600040101010101" pitchFamily="2" charset="-122"/>
              </a:rPr>
              <a:t>    氨基酸（约</a:t>
            </a:r>
            <a:r>
              <a:rPr lang="en-US" altLang="zh-CN" sz="1600">
                <a:latin typeface="黑体" panose="02010609060101010101" pitchFamily="49" charset="-122"/>
                <a:ea typeface="华文中宋" panose="02010600040101010101" pitchFamily="2" charset="-122"/>
              </a:rPr>
              <a:t>10</a:t>
            </a:r>
            <a:r>
              <a:rPr lang="zh-CN" altLang="en-US" sz="1600">
                <a:latin typeface="黑体" panose="02010609060101010101" pitchFamily="49" charset="-122"/>
                <a:ea typeface="华文中宋" panose="02010600040101010101" pitchFamily="2" charset="-122"/>
              </a:rPr>
              <a:t>～</a:t>
            </a:r>
            <a:r>
              <a:rPr lang="en-US" altLang="zh-CN" sz="1600">
                <a:latin typeface="黑体" panose="02010609060101010101" pitchFamily="49" charset="-122"/>
                <a:ea typeface="华文中宋" panose="02010600040101010101" pitchFamily="2" charset="-122"/>
              </a:rPr>
              <a:t>30</a:t>
            </a:r>
            <a:r>
              <a:rPr lang="zh-CN" altLang="en-US" sz="1600">
                <a:latin typeface="黑体" panose="02010609060101010101" pitchFamily="49" charset="-122"/>
                <a:ea typeface="华文中宋" panose="02010600040101010101" pitchFamily="2" charset="-122"/>
              </a:rPr>
              <a:t>克）</a:t>
            </a:r>
          </a:p>
          <a:p>
            <a:pPr eaLnBrk="0" hangingPunct="0">
              <a:lnSpc>
                <a:spcPct val="125000"/>
              </a:lnSpc>
              <a:spcBef>
                <a:spcPct val="20000"/>
              </a:spcBef>
              <a:buClr>
                <a:srgbClr val="FF9900"/>
              </a:buClr>
              <a:buFont typeface="Wingdings" panose="05000000000000000000" pitchFamily="2" charset="2"/>
              <a:buChar char="n"/>
            </a:pPr>
            <a:r>
              <a:rPr lang="zh-CN" altLang="en-US" sz="1600">
                <a:latin typeface="黑体" panose="02010609060101010101" pitchFamily="49" charset="-122"/>
                <a:ea typeface="华文中宋" panose="02010600040101010101" pitchFamily="2" charset="-122"/>
              </a:rPr>
              <a:t>  应当增加蛋白摄入，维持氮平  </a:t>
            </a:r>
          </a:p>
          <a:p>
            <a:pPr eaLnBrk="0" hangingPunct="0">
              <a:lnSpc>
                <a:spcPct val="125000"/>
              </a:lnSpc>
              <a:spcBef>
                <a:spcPct val="20000"/>
              </a:spcBef>
              <a:buClr>
                <a:srgbClr val="FF9900"/>
              </a:buClr>
              <a:buFont typeface="Wingdings" panose="05000000000000000000" pitchFamily="2" charset="2"/>
              <a:buNone/>
            </a:pPr>
            <a:r>
              <a:rPr lang="zh-CN" altLang="en-US" sz="1600">
                <a:latin typeface="黑体" panose="02010609060101010101" pitchFamily="49" charset="-122"/>
                <a:ea typeface="华文中宋" panose="02010600040101010101" pitchFamily="2" charset="-122"/>
              </a:rPr>
              <a:t>    衡，避免营养不良</a:t>
            </a:r>
          </a:p>
        </p:txBody>
      </p:sp>
      <p:sp>
        <p:nvSpPr>
          <p:cNvPr id="2225" name="Line 13">
            <a:extLst>
              <a:ext uri="{FF2B5EF4-FFF2-40B4-BE49-F238E27FC236}">
                <a16:creationId xmlns:a16="http://schemas.microsoft.com/office/drawing/2014/main" id="{D27889ED-79C9-55EF-6A28-D63D51C97310}"/>
              </a:ext>
            </a:extLst>
          </p:cNvPr>
          <p:cNvSpPr>
            <a:spLocks noChangeShapeType="1"/>
          </p:cNvSpPr>
          <p:nvPr/>
        </p:nvSpPr>
        <p:spPr bwMode="auto">
          <a:xfrm>
            <a:off x="1066800" y="3048000"/>
            <a:ext cx="6629400" cy="0"/>
          </a:xfrm>
          <a:prstGeom prst="line">
            <a:avLst/>
          </a:prstGeom>
          <a:noFill/>
          <a:ln w="9525" cap="flat" algn="ctr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26" name="Rectangle 14">
            <a:extLst>
              <a:ext uri="{FF2B5EF4-FFF2-40B4-BE49-F238E27FC236}">
                <a16:creationId xmlns:a16="http://schemas.microsoft.com/office/drawing/2014/main" id="{245F4D4D-DEC3-7793-16F1-21A11CA6C3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7088" y="765175"/>
            <a:ext cx="4805362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800">
                <a:solidFill>
                  <a:srgbClr val="FF6600"/>
                </a:solidFill>
                <a:ea typeface="华文中宋" panose="02010600040101010101" pitchFamily="2" charset="-122"/>
              </a:rPr>
              <a:t>为何要摄入充足的蛋白质？</a:t>
            </a:r>
          </a:p>
        </p:txBody>
      </p:sp>
      <p:sp>
        <p:nvSpPr>
          <p:cNvPr id="2227" name="PB20"/>
          <p:cNvSpPr/>
          <p:nvPr/>
        </p:nvSpPr>
        <p:spPr>
          <a:xfrm>
            <a:off x="0" y="6839712"/>
            <a:ext cx="435428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28" name="PageNumberTextBox2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血液透析患者营养管理ppt课件全文共42页，当前为第20页。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6D7263BA-AAF2-557F-266B-9B434F924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可编辑课件PPT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ADC4B70B-C422-3636-2A92-972542FB2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08080-87C4-4928-9EED-4FEA0EB245A9}" type="slidenum">
              <a:rPr lang="en-US" altLang="zh-CN"/>
              <a:t>21</a:t>
            </a:fld>
            <a:endParaRPr lang="en-US" altLang="zh-CN"/>
          </a:p>
        </p:txBody>
      </p:sp>
      <p:sp>
        <p:nvSpPr>
          <p:cNvPr id="2229" name="标题 3">
            <a:extLst>
              <a:ext uri="{FF2B5EF4-FFF2-40B4-BE49-F238E27FC236}">
                <a16:creationId xmlns:a16="http://schemas.microsoft.com/office/drawing/2014/main" id="{ED7C7996-723F-6D6F-17B1-2E5131CCA17D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827088" y="811213"/>
            <a:ext cx="4840287" cy="519112"/>
          </a:xfrm>
        </p:spPr>
        <p:txBody>
          <a:bodyPr/>
          <a:lstStyle/>
          <a:p>
            <a:pPr algn="l"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FF6600"/>
                </a:solidFill>
                <a:latin typeface="Arial" pitchFamily="34" charset="0"/>
                <a:ea typeface="华文中宋" panose="02010600040101010101" pitchFamily="2" charset="-122"/>
              </a:rPr>
              <a:t>优化蛋白饮食</a:t>
            </a:r>
          </a:p>
        </p:txBody>
      </p:sp>
      <p:pic>
        <p:nvPicPr>
          <p:cNvPr id="2230" name="Picture 5" descr="8-1">
            <a:extLst>
              <a:ext uri="{FF2B5EF4-FFF2-40B4-BE49-F238E27FC236}">
                <a16:creationId xmlns:a16="http://schemas.microsoft.com/office/drawing/2014/main" id="{8BC93117-3A17-7D7F-F11B-8BFB3D39CA6A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47813" y="1628775"/>
            <a:ext cx="5734050" cy="358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31" name="Text Box 6">
            <a:extLst>
              <a:ext uri="{FF2B5EF4-FFF2-40B4-BE49-F238E27FC236}">
                <a16:creationId xmlns:a16="http://schemas.microsoft.com/office/drawing/2014/main" id="{E9E39D55-D457-E3C8-17D3-1707048C8A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84438" y="1989138"/>
            <a:ext cx="12969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ea typeface="华文中宋" panose="02010600040101010101" pitchFamily="2" charset="-122"/>
              </a:rPr>
              <a:t>优化蛋白</a:t>
            </a:r>
          </a:p>
        </p:txBody>
      </p:sp>
      <p:sp>
        <p:nvSpPr>
          <p:cNvPr id="2232" name="Text Box 7">
            <a:extLst>
              <a:ext uri="{FF2B5EF4-FFF2-40B4-BE49-F238E27FC236}">
                <a16:creationId xmlns:a16="http://schemas.microsoft.com/office/drawing/2014/main" id="{0580FAE7-859D-D063-8743-75AF356138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3000" y="2701925"/>
            <a:ext cx="194627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ea typeface="华文中宋" panose="02010600040101010101" pitchFamily="2" charset="-122"/>
              </a:rPr>
              <a:t>适量、个体化蛋白摄入</a:t>
            </a:r>
          </a:p>
        </p:txBody>
      </p:sp>
      <p:sp>
        <p:nvSpPr>
          <p:cNvPr id="2233" name="Text Box 8">
            <a:extLst>
              <a:ext uri="{FF2B5EF4-FFF2-40B4-BE49-F238E27FC236}">
                <a16:creationId xmlns:a16="http://schemas.microsoft.com/office/drawing/2014/main" id="{1393C602-2FF1-ACB5-B45F-776EDA9D7B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3000" y="3567113"/>
            <a:ext cx="1657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ea typeface="华文中宋" panose="02010600040101010101" pitchFamily="2" charset="-122"/>
              </a:rPr>
              <a:t>充分热量摄入</a:t>
            </a:r>
          </a:p>
        </p:txBody>
      </p:sp>
      <p:sp>
        <p:nvSpPr>
          <p:cNvPr id="2234" name="Text Box 9">
            <a:extLst>
              <a:ext uri="{FF2B5EF4-FFF2-40B4-BE49-F238E27FC236}">
                <a16:creationId xmlns:a16="http://schemas.microsoft.com/office/drawing/2014/main" id="{B0E4E30D-0B27-0B1F-BA18-692F430753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39975" y="4292600"/>
            <a:ext cx="201771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>
                <a:solidFill>
                  <a:srgbClr val="666699"/>
                </a:solidFill>
                <a:ea typeface="华文中宋" panose="02010600040101010101" pitchFamily="2" charset="-122"/>
              </a:rPr>
              <a:t>补充酮酸</a:t>
            </a:r>
            <a:r>
              <a:rPr lang="en-US" altLang="zh-CN">
                <a:solidFill>
                  <a:srgbClr val="666699"/>
                </a:solidFill>
                <a:ea typeface="华文中宋" panose="02010600040101010101" pitchFamily="2" charset="-122"/>
              </a:rPr>
              <a:t>&amp;</a:t>
            </a:r>
            <a:r>
              <a:rPr lang="zh-CN" altLang="en-US">
                <a:solidFill>
                  <a:srgbClr val="666699"/>
                </a:solidFill>
                <a:ea typeface="华文中宋" panose="02010600040101010101" pitchFamily="2" charset="-122"/>
              </a:rPr>
              <a:t>其他微量元素</a:t>
            </a:r>
          </a:p>
        </p:txBody>
      </p:sp>
      <p:sp>
        <p:nvSpPr>
          <p:cNvPr id="2235" name="Text Box 10">
            <a:extLst>
              <a:ext uri="{FF2B5EF4-FFF2-40B4-BE49-F238E27FC236}">
                <a16:creationId xmlns:a16="http://schemas.microsoft.com/office/drawing/2014/main" id="{0D14BD73-D458-D0E2-AA5E-553E5EBA94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32363" y="1844675"/>
            <a:ext cx="1728787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>
                <a:solidFill>
                  <a:srgbClr val="FF6600"/>
                </a:solidFill>
                <a:ea typeface="华文中宋" panose="02010600040101010101" pitchFamily="2" charset="-122"/>
              </a:rPr>
              <a:t>优质蛋白占</a:t>
            </a:r>
            <a:r>
              <a:rPr lang="en-US" altLang="zh-CN">
                <a:solidFill>
                  <a:srgbClr val="FF6600"/>
                </a:solidFill>
                <a:ea typeface="华文中宋" panose="02010600040101010101" pitchFamily="2" charset="-122"/>
              </a:rPr>
              <a:t>60-70%</a:t>
            </a:r>
          </a:p>
        </p:txBody>
      </p:sp>
      <p:sp>
        <p:nvSpPr>
          <p:cNvPr id="2236" name="Text Box 11">
            <a:extLst>
              <a:ext uri="{FF2B5EF4-FFF2-40B4-BE49-F238E27FC236}">
                <a16:creationId xmlns:a16="http://schemas.microsoft.com/office/drawing/2014/main" id="{A94B7BF6-BB8E-C15D-B889-0DFBF6D98F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33950" y="2636838"/>
            <a:ext cx="18732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>
                <a:solidFill>
                  <a:srgbClr val="FF6600"/>
                </a:solidFill>
                <a:ea typeface="华文中宋" panose="02010600040101010101" pitchFamily="2" charset="-122"/>
              </a:rPr>
              <a:t>0.8-1.2</a:t>
            </a:r>
            <a:r>
              <a:rPr lang="zh-CN" altLang="en-US">
                <a:solidFill>
                  <a:srgbClr val="FF6600"/>
                </a:solidFill>
                <a:ea typeface="华文中宋" panose="02010600040101010101" pitchFamily="2" charset="-122"/>
              </a:rPr>
              <a:t>克</a:t>
            </a:r>
            <a:r>
              <a:rPr lang="en-US" altLang="zh-CN">
                <a:solidFill>
                  <a:srgbClr val="FF6600"/>
                </a:solidFill>
                <a:ea typeface="华文中宋" panose="02010600040101010101" pitchFamily="2" charset="-122"/>
              </a:rPr>
              <a:t>/</a:t>
            </a:r>
            <a:r>
              <a:rPr lang="zh-CN" altLang="en-US">
                <a:solidFill>
                  <a:srgbClr val="FF6600"/>
                </a:solidFill>
                <a:ea typeface="华文中宋" panose="02010600040101010101" pitchFamily="2" charset="-122"/>
              </a:rPr>
              <a:t>公斤体重</a:t>
            </a:r>
            <a:r>
              <a:rPr lang="en-US" altLang="zh-CN">
                <a:solidFill>
                  <a:srgbClr val="FF6600"/>
                </a:solidFill>
                <a:ea typeface="华文中宋" panose="02010600040101010101" pitchFamily="2" charset="-122"/>
              </a:rPr>
              <a:t>/</a:t>
            </a:r>
            <a:r>
              <a:rPr lang="zh-CN" altLang="en-US">
                <a:solidFill>
                  <a:srgbClr val="FF6600"/>
                </a:solidFill>
                <a:ea typeface="华文中宋" panose="02010600040101010101" pitchFamily="2" charset="-122"/>
              </a:rPr>
              <a:t>天</a:t>
            </a:r>
          </a:p>
        </p:txBody>
      </p:sp>
      <p:sp>
        <p:nvSpPr>
          <p:cNvPr id="2237" name="Text Box 12">
            <a:extLst>
              <a:ext uri="{FF2B5EF4-FFF2-40B4-BE49-F238E27FC236}">
                <a16:creationId xmlns:a16="http://schemas.microsoft.com/office/drawing/2014/main" id="{ED70614D-5935-3180-1AD9-68D30EDDDE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32363" y="3435350"/>
            <a:ext cx="18732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>
                <a:solidFill>
                  <a:srgbClr val="FF6600"/>
                </a:solidFill>
                <a:ea typeface="华文中宋" panose="02010600040101010101" pitchFamily="2" charset="-122"/>
              </a:rPr>
              <a:t>30-35</a:t>
            </a:r>
            <a:r>
              <a:rPr lang="zh-CN" altLang="en-US">
                <a:solidFill>
                  <a:srgbClr val="FF6600"/>
                </a:solidFill>
                <a:ea typeface="华文中宋" panose="02010600040101010101" pitchFamily="2" charset="-122"/>
              </a:rPr>
              <a:t>千卡</a:t>
            </a:r>
            <a:r>
              <a:rPr lang="en-US" altLang="zh-CN">
                <a:solidFill>
                  <a:srgbClr val="FF6600"/>
                </a:solidFill>
                <a:ea typeface="华文中宋" panose="02010600040101010101" pitchFamily="2" charset="-122"/>
              </a:rPr>
              <a:t>/</a:t>
            </a:r>
            <a:r>
              <a:rPr lang="zh-CN" altLang="en-US">
                <a:solidFill>
                  <a:srgbClr val="FF6600"/>
                </a:solidFill>
                <a:ea typeface="华文中宋" panose="02010600040101010101" pitchFamily="2" charset="-122"/>
              </a:rPr>
              <a:t>公斤体重</a:t>
            </a:r>
            <a:r>
              <a:rPr lang="en-US" altLang="zh-CN">
                <a:solidFill>
                  <a:srgbClr val="FF6600"/>
                </a:solidFill>
                <a:ea typeface="华文中宋" panose="02010600040101010101" pitchFamily="2" charset="-122"/>
              </a:rPr>
              <a:t>/</a:t>
            </a:r>
            <a:r>
              <a:rPr lang="zh-CN" altLang="en-US">
                <a:solidFill>
                  <a:srgbClr val="FF6600"/>
                </a:solidFill>
                <a:ea typeface="华文中宋" panose="02010600040101010101" pitchFamily="2" charset="-122"/>
              </a:rPr>
              <a:t>天</a:t>
            </a:r>
          </a:p>
        </p:txBody>
      </p:sp>
      <p:sp>
        <p:nvSpPr>
          <p:cNvPr id="2238" name="Text Box 13">
            <a:extLst>
              <a:ext uri="{FF2B5EF4-FFF2-40B4-BE49-F238E27FC236}">
                <a16:creationId xmlns:a16="http://schemas.microsoft.com/office/drawing/2014/main" id="{5E37422E-A68B-BB32-AEBB-1887A5D00D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05388" y="4300538"/>
            <a:ext cx="18732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>
                <a:solidFill>
                  <a:srgbClr val="FF6600"/>
                </a:solidFill>
                <a:ea typeface="华文中宋" panose="02010600040101010101" pitchFamily="2" charset="-122"/>
              </a:rPr>
              <a:t>酮酸</a:t>
            </a:r>
            <a:r>
              <a:rPr lang="en-US" altLang="zh-CN">
                <a:solidFill>
                  <a:srgbClr val="FF6600"/>
                </a:solidFill>
                <a:ea typeface="华文中宋" panose="02010600040101010101" pitchFamily="2" charset="-122"/>
              </a:rPr>
              <a:t>1</a:t>
            </a:r>
            <a:r>
              <a:rPr lang="zh-CN" altLang="en-US">
                <a:solidFill>
                  <a:srgbClr val="FF6600"/>
                </a:solidFill>
                <a:ea typeface="华文中宋" panose="02010600040101010101" pitchFamily="2" charset="-122"/>
              </a:rPr>
              <a:t>片</a:t>
            </a:r>
            <a:r>
              <a:rPr lang="en-US" altLang="zh-CN">
                <a:solidFill>
                  <a:srgbClr val="FF6600"/>
                </a:solidFill>
                <a:ea typeface="华文中宋" panose="02010600040101010101" pitchFamily="2" charset="-122"/>
              </a:rPr>
              <a:t>/5</a:t>
            </a:r>
            <a:r>
              <a:rPr lang="zh-CN" altLang="en-US">
                <a:solidFill>
                  <a:srgbClr val="FF6600"/>
                </a:solidFill>
                <a:ea typeface="华文中宋" panose="02010600040101010101" pitchFamily="2" charset="-122"/>
              </a:rPr>
              <a:t>公斤体重</a:t>
            </a:r>
            <a:r>
              <a:rPr lang="en-US" altLang="zh-CN">
                <a:solidFill>
                  <a:srgbClr val="FF6600"/>
                </a:solidFill>
                <a:ea typeface="华文中宋" panose="02010600040101010101" pitchFamily="2" charset="-122"/>
              </a:rPr>
              <a:t>/</a:t>
            </a:r>
            <a:r>
              <a:rPr lang="zh-CN" altLang="en-US">
                <a:solidFill>
                  <a:srgbClr val="FF6600"/>
                </a:solidFill>
                <a:ea typeface="华文中宋" panose="02010600040101010101" pitchFamily="2" charset="-122"/>
              </a:rPr>
              <a:t>天</a:t>
            </a:r>
          </a:p>
        </p:txBody>
      </p:sp>
      <p:pic>
        <p:nvPicPr>
          <p:cNvPr id="2239" name="Picture 14" descr="8-2">
            <a:extLst>
              <a:ext uri="{FF2B5EF4-FFF2-40B4-BE49-F238E27FC236}">
                <a16:creationId xmlns:a16="http://schemas.microsoft.com/office/drawing/2014/main" id="{9C558A01-D75A-FDC3-0FEA-495B55376FAC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16238" y="4060825"/>
            <a:ext cx="5924550" cy="258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40" name="PB21"/>
          <p:cNvSpPr/>
          <p:nvPr/>
        </p:nvSpPr>
        <p:spPr>
          <a:xfrm>
            <a:off x="0" y="6839712"/>
            <a:ext cx="4572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41" name="PageNumberTextBox2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血液透析患者营养管理ppt课件全文共42页，当前为第21页。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https://d.book118.com/496031003110010050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222</Paragraphs>
  <Slides>22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3">
      <vt:lpstr>Arial</vt:lpstr>
      <vt:lpstr>Calibri</vt:lpstr>
      <vt:lpstr>宋体</vt:lpstr>
      <vt:lpstr>黑体</vt:lpstr>
      <vt:lpstr>华文中宋</vt:lpstr>
      <vt:lpstr>楷体_GB2312</vt:lpstr>
      <vt:lpstr>Wingdings</vt:lpstr>
      <vt:lpstr>Verdana</vt:lpstr>
      <vt:lpstr>微软雅黑</vt:lpstr>
      <vt:lpstr>Times New Roman</vt:lpstr>
      <vt:lpstr>Office Theme</vt:lpstr>
      <vt:lpstr>血液透析患者营养管理</vt:lpstr>
      <vt:lpstr> 主要内容</vt:lpstr>
      <vt:lpstr>PowerPoint Presentation</vt:lpstr>
      <vt:lpstr>透析患者营养不良</vt:lpstr>
      <vt:lpstr>透析患者中营养不良极为常见</vt:lpstr>
      <vt:lpstr>血液透析患者营养不良发生率</vt:lpstr>
      <vt:lpstr>透析患者营养不良的危害</vt:lpstr>
      <vt:lpstr>透析患者营养不良的危害</vt:lpstr>
      <vt:lpstr>营养不良增加死亡率</vt:lpstr>
      <vt:lpstr>PowerPoint Presentation</vt:lpstr>
      <vt:lpstr>多种原因导致透析患者营养不良</vt:lpstr>
      <vt:lpstr>PowerPoint Presentation</vt:lpstr>
      <vt:lpstr>PowerPoint Presentation</vt:lpstr>
      <vt:lpstr>评估透析患者营养不良的主要指标</vt:lpstr>
      <vt:lpstr>营养状态的评价</vt:lpstr>
      <vt:lpstr>PowerPoint Presentation</vt:lpstr>
      <vt:lpstr>改善透析患者营养状况的措施</vt:lpstr>
      <vt:lpstr>PowerPoint Presentation</vt:lpstr>
      <vt:lpstr>维持性血液透析患者的营养需求及饮食原则</vt:lpstr>
      <vt:lpstr>    </vt:lpstr>
      <vt:lpstr>优化蛋白饮食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2024-09-15T16:15:16.844</cp:lastPrinted>
  <dcterms:created xsi:type="dcterms:W3CDTF">2024-09-15T08:15:16Z</dcterms:created>
  <dcterms:modified xsi:type="dcterms:W3CDTF">2024-09-15T08:15:18Z</dcterms:modified>
</cp:coreProperties>
</file>