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png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4.png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9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image" Target="../media/image8.png" /><Relationship Id="rId6" Type="http://schemas.openxmlformats.org/officeDocument/2006/relationships/tags" Target="../tags/tag57.xml" /><Relationship Id="rId7" Type="http://schemas.openxmlformats.org/officeDocument/2006/relationships/image" Target="../media/image9.png" /><Relationship Id="rId8" Type="http://schemas.openxmlformats.org/officeDocument/2006/relationships/tags" Target="../tags/tag58.xml" /><Relationship Id="rId9" Type="http://schemas.openxmlformats.org/officeDocument/2006/relationships/image" Target="../media/image4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A684B-A6F7-4861-A13A-1C6E18CB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23EC2-0A6A-4C22-A56B-D0139A994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5F14D-6FF9-4E85-A8F5-6E5AB2AEA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DB6C9-CF9C-4736-BD41-279E25B17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A532E1-5A09-4CAF-B72A-072AB7DAE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0DB0C-F03D-419D-8851-51CE3945E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09893D-DD9A-4202-9C98-F140ABE3C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A8851-B279-4041-A67E-6FADFEAF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ED98A-A47C-47BB-B5F7-0694CBA01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3E7B0-F1B5-4D8E-85BA-5CD1D5C57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B47A1-82CB-405C-8F87-52E188C75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svg_装饰文字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559467" y="33421"/>
            <a:ext cx="1877076" cy="5686035"/>
          </a:xfrm>
          <a:prstGeom prst="rect">
            <a:avLst/>
          </a:prstGeom>
        </p:spPr>
      </p:pic>
      <p:pic>
        <p:nvPicPr>
          <p:cNvPr id="2097159" name="@svg_印章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28256" y="1517727"/>
            <a:ext cx="420173" cy="443008"/>
          </a:xfrm>
          <a:prstGeom prst="rect">
            <a:avLst/>
          </a:prstGeom>
        </p:spPr>
      </p:pic>
      <p:pic>
        <p:nvPicPr>
          <p:cNvPr id="2097161" name="@svg_墨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7028760" cy="6850644"/>
          </a:xfrm>
          <a:prstGeom prst="rect">
            <a:avLst/>
          </a:prstGeom>
        </p:spPr>
      </p:pic>
      <p:sp>
        <p:nvSpPr>
          <p:cNvPr id="104866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5711190" y="1579245"/>
            <a:ext cx="5642610" cy="210566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62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5711190" y="3870325"/>
            <a:ext cx="5642610" cy="70612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6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710989" y="4887995"/>
            <a:ext cx="5642811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3" name="@svg_装饰点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34" y="965459"/>
            <a:ext cx="5350429" cy="5899660"/>
          </a:xfrm>
          <a:prstGeom prst="rect">
            <a:avLst/>
          </a:prstGeom>
        </p:spPr>
      </p:pic>
      <p:sp>
        <p:nvSpPr>
          <p:cNvPr id="1048676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344442" y="1260488"/>
            <a:ext cx="2148058" cy="1687249"/>
          </a:xfrm>
        </p:spPr>
        <p:txBody>
          <a:bodyPr anchor="ctr">
            <a:normAutofit/>
          </a:bodyPr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@svg_装饰点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98572"/>
            <a:ext cx="12192000" cy="4059428"/>
          </a:xfrm>
          <a:prstGeom prst="rect">
            <a:avLst/>
          </a:prstGeom>
        </p:spPr>
      </p:pic>
      <p:pic>
        <p:nvPicPr>
          <p:cNvPr id="2097171" name="@svg_装饰点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26540" y="2468880"/>
            <a:ext cx="9144000" cy="930275"/>
          </a:xfrm>
        </p:spPr>
        <p:txBody>
          <a:bodyPr anchor="t" anchorCtr="0">
            <a:normAutofit/>
          </a:bodyPr>
          <a:lstStyle>
            <a:lvl1pPr algn="ctr">
              <a:defRPr sz="5400" b="1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1526540" y="3448685"/>
            <a:ext cx="9144000" cy="739775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68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1196220"/>
            <a:ext cx="9144000" cy="1224000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62000"/>
            <a:ext cx="10515600" cy="526786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75324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6096" y="0"/>
            <a:ext cx="7036308" cy="6858000"/>
          </a:xfrm>
          <a:prstGeom prst="rect">
            <a:avLst/>
          </a:prstGeom>
        </p:spPr>
      </p:pic>
      <p:sp>
        <p:nvSpPr>
          <p:cNvPr id="104875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695950" y="1826488"/>
            <a:ext cx="5657250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</a:t>
            </a:r>
            <a:br>
              <a:rPr lang="en-US" altLang="zh-CN"/>
            </a:br>
            <a:r>
              <a:rPr lang="zh-CN" altLang="en-US"/>
              <a:t>辑母版标题样式</a:t>
            </a:r>
            <a:endParaRPr lang="zh-CN" altLang="en-US"/>
          </a:p>
        </p:txBody>
      </p:sp>
      <p:sp>
        <p:nvSpPr>
          <p:cNvPr id="1048752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5702646" y="3854494"/>
            <a:ext cx="565725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75" name="@svg_装饰文字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86228" y="13716"/>
            <a:ext cx="1879092" cy="5692140"/>
          </a:xfrm>
          <a:prstGeom prst="rect">
            <a:avLst/>
          </a:prstGeom>
        </p:spPr>
      </p:pic>
      <p:pic>
        <p:nvPicPr>
          <p:cNvPr id="2097177" name="@svg_印章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4124" y="1499616"/>
            <a:ext cx="420624" cy="443484"/>
          </a:xfrm>
          <a:prstGeom prst="rect">
            <a:avLst/>
          </a:prstGeom>
        </p:spPr>
      </p:pic>
      <p:pic>
        <p:nvPicPr>
          <p:cNvPr id="2097179" name="@svg_装饰点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0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image" Target="../media/image4.png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墨迹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526" y="0"/>
            <a:ext cx="12193526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522368"/>
            <a:ext cx="10515600" cy="44452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55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  <p:sp>
        <p:nvSpPr>
          <p:cNvPr id="104865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tags" Target="../tags/tag86.xml" /><Relationship Id="rId2" Type="http://schemas.openxmlformats.org/officeDocument/2006/relationships/tags" Target="../tags/tag69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031031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711190" y="1579245"/>
            <a:ext cx="5642610" cy="2105660"/>
          </a:xfrm>
        </p:spPr>
        <p:txBody>
          <a:bodyPr>
            <a:normAutofit/>
          </a:bodyPr>
          <a:lstStyle/>
          <a:p>
            <a:r>
              <a:rPr lang="zh-CN" altLang="en-US"/>
              <a:t>江西南山瀑布景区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711190" y="3870325"/>
            <a:ext cx="5642610" cy="70612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710989" y="4887995"/>
            <a:ext cx="5642811" cy="504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44442" y="1260488"/>
            <a:ext cx="2148058" cy="16872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2" name="序号"/>
          <p:cNvSpPr txBox="1"/>
          <p:nvPr>
            <p:custDataLst>
              <p:tags r:id="rId3"/>
            </p:custDataLst>
          </p:nvPr>
        </p:nvSpPr>
        <p:spPr>
          <a:xfrm>
            <a:off x="5951855" y="1459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01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4" name="项标题"/>
          <p:cNvSpPr txBox="1"/>
          <p:nvPr>
            <p:custDataLst>
              <p:tags r:id="rId4"/>
            </p:custDataLst>
          </p:nvPr>
        </p:nvSpPr>
        <p:spPr>
          <a:xfrm>
            <a:off x="7154545" y="1459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pc="300">
                <a:latin typeface="+mj-ea"/>
                <a:ea typeface="+mj-ea"/>
                <a:cs typeface="汉仪楷体简" panose="02010600000101010101" charset="-128"/>
              </a:rPr>
              <a:t>单击添加目录项标题</a:t>
            </a:r>
            <a:endParaRPr lang="zh-CN" altLang="en-US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51855" y="2124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5951855" y="2284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02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7154545" y="2285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pc="300">
                <a:latin typeface="+mj-ea"/>
                <a:ea typeface="+mj-ea"/>
                <a:cs typeface="汉仪楷体简" panose="02010600000101010101" charset="-128"/>
              </a:rPr>
              <a:t>南山瀑布景区的地理位置和特色</a:t>
            </a:r>
            <a:endParaRPr lang="zh-CN" altLang="en-US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8"/>
            </p:custDataLst>
          </p:nvPr>
        </p:nvCxnSpPr>
        <p:spPr>
          <a:xfrm>
            <a:off x="5951855" y="2949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0" name="序号"/>
          <p:cNvSpPr txBox="1"/>
          <p:nvPr>
            <p:custDataLst>
              <p:tags r:id="rId9"/>
            </p:custDataLst>
          </p:nvPr>
        </p:nvSpPr>
        <p:spPr>
          <a:xfrm>
            <a:off x="5951855" y="3110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03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2" name="项标题"/>
          <p:cNvSpPr txBox="1"/>
          <p:nvPr>
            <p:custDataLst>
              <p:tags r:id="rId10"/>
            </p:custDataLst>
          </p:nvPr>
        </p:nvSpPr>
        <p:spPr>
          <a:xfrm>
            <a:off x="7154545" y="3110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pc="300">
                <a:latin typeface="+mj-ea"/>
                <a:ea typeface="+mj-ea"/>
                <a:cs typeface="汉仪楷体简" panose="02010600000101010101" charset="-128"/>
              </a:rPr>
              <a:t>南山瀑布景区的自然景观</a:t>
            </a:r>
            <a:endParaRPr lang="zh-CN" altLang="en-US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3" name="直接连接符 31"/>
          <p:cNvCxnSpPr/>
          <p:nvPr>
            <p:custDataLst>
              <p:tags r:id="rId11"/>
            </p:custDataLst>
          </p:nvPr>
        </p:nvCxnSpPr>
        <p:spPr>
          <a:xfrm>
            <a:off x="5951855" y="3775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4" name="序号"/>
          <p:cNvSpPr txBox="1"/>
          <p:nvPr>
            <p:custDataLst>
              <p:tags r:id="rId12"/>
            </p:custDataLst>
          </p:nvPr>
        </p:nvSpPr>
        <p:spPr>
          <a:xfrm>
            <a:off x="5951855" y="3935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04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6" name="项标题"/>
          <p:cNvSpPr txBox="1"/>
          <p:nvPr>
            <p:custDataLst>
              <p:tags r:id="rId13"/>
            </p:custDataLst>
          </p:nvPr>
        </p:nvSpPr>
        <p:spPr>
          <a:xfrm>
            <a:off x="7154545" y="3936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pc="300">
                <a:latin typeface="+mj-ea"/>
                <a:ea typeface="+mj-ea"/>
                <a:cs typeface="汉仪楷体简" panose="02010600000101010101" charset="-128"/>
              </a:rPr>
              <a:t>南山瀑布景区的人文景观和历史</a:t>
            </a:r>
            <a:endParaRPr lang="zh-CN" altLang="en-US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4"/>
            </p:custDataLst>
          </p:nvPr>
        </p:nvCxnSpPr>
        <p:spPr>
          <a:xfrm>
            <a:off x="5951855" y="4600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15"/>
            </p:custDataLst>
          </p:nvPr>
        </p:nvSpPr>
        <p:spPr>
          <a:xfrm>
            <a:off x="5951855" y="4761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05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0" name="项标题"/>
          <p:cNvSpPr txBox="1"/>
          <p:nvPr>
            <p:custDataLst>
              <p:tags r:id="rId16"/>
            </p:custDataLst>
          </p:nvPr>
        </p:nvSpPr>
        <p:spPr>
          <a:xfrm>
            <a:off x="7154545" y="4761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pc="300">
                <a:latin typeface="+mj-ea"/>
                <a:ea typeface="+mj-ea"/>
                <a:cs typeface="汉仪楷体简" panose="02010600000101010101" charset="-128"/>
              </a:rPr>
              <a:t>南山瀑布景区的旅游设施和服务</a:t>
            </a:r>
            <a:endParaRPr lang="zh-CN" altLang="en-US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7" name="直接连接符 39"/>
          <p:cNvCxnSpPr/>
          <p:nvPr>
            <p:custDataLst>
              <p:tags r:id="rId17"/>
            </p:custDataLst>
          </p:nvPr>
        </p:nvCxnSpPr>
        <p:spPr>
          <a:xfrm>
            <a:off x="5951855" y="5426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18"/>
            </p:custDataLst>
          </p:nvPr>
        </p:nvSpPr>
        <p:spPr>
          <a:xfrm>
            <a:off x="5951855" y="5586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06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4" name="项标题"/>
          <p:cNvSpPr txBox="1"/>
          <p:nvPr>
            <p:custDataLst>
              <p:tags r:id="rId19"/>
            </p:custDataLst>
          </p:nvPr>
        </p:nvSpPr>
        <p:spPr>
          <a:xfrm>
            <a:off x="7154545" y="5587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南山瀑布景区的旅游管理和安全保障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9" name="直接连接符 43"/>
          <p:cNvCxnSpPr/>
          <p:nvPr>
            <p:custDataLst>
              <p:tags r:id="rId20"/>
            </p:custDataLst>
          </p:nvPr>
        </p:nvCxnSpPr>
        <p:spPr>
          <a:xfrm>
            <a:off x="5951855" y="6251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南山瀑布景区的地理位置和特色</a:t>
            </a:r>
            <a:endParaRPr lang="zh-CN" altLang="en-US"/>
          </a:p>
        </p:txBody>
      </p:sp>
      <p:sp>
        <p:nvSpPr>
          <p:cNvPr id="10488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8858" name="圆角矩形 3"/>
          <p:cNvSpPr/>
          <p:nvPr>
            <p:custDataLst>
              <p:tags r:id="rId2"/>
            </p:custDataLst>
          </p:nvPr>
        </p:nvSpPr>
        <p:spPr>
          <a:xfrm rot="16200000">
            <a:off x="5644269" y="-3145519"/>
            <a:ext cx="902139" cy="1023833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0" name="圆角矩形 4"/>
          <p:cNvSpPr/>
          <p:nvPr>
            <p:custDataLst>
              <p:tags r:id="rId3"/>
            </p:custDataLst>
          </p:nvPr>
        </p:nvSpPr>
        <p:spPr>
          <a:xfrm rot="16200000">
            <a:off x="593095" y="1905655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62" name="圆角矩形 5"/>
          <p:cNvSpPr/>
          <p:nvPr>
            <p:custDataLst>
              <p:tags r:id="rId4"/>
            </p:custDataLst>
          </p:nvPr>
        </p:nvSpPr>
        <p:spPr>
          <a:xfrm rot="16200000">
            <a:off x="5645459" y="-1956972"/>
            <a:ext cx="902139" cy="102390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圆角矩形 6"/>
          <p:cNvSpPr/>
          <p:nvPr>
            <p:custDataLst>
              <p:tags r:id="rId5"/>
            </p:custDataLst>
          </p:nvPr>
        </p:nvSpPr>
        <p:spPr>
          <a:xfrm rot="16200000">
            <a:off x="594285" y="3094797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6" name="圆角矩形 9"/>
          <p:cNvSpPr/>
          <p:nvPr>
            <p:custDataLst>
              <p:tags r:id="rId6"/>
            </p:custDataLst>
          </p:nvPr>
        </p:nvSpPr>
        <p:spPr>
          <a:xfrm rot="16200000">
            <a:off x="5644269" y="-791042"/>
            <a:ext cx="902139" cy="1023833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8" name="圆角矩形 10"/>
          <p:cNvSpPr/>
          <p:nvPr>
            <p:custDataLst>
              <p:tags r:id="rId7"/>
            </p:custDataLst>
          </p:nvPr>
        </p:nvSpPr>
        <p:spPr>
          <a:xfrm rot="16200000">
            <a:off x="593095" y="4260132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70" name="圆角矩形 11"/>
          <p:cNvSpPr/>
          <p:nvPr>
            <p:custDataLst>
              <p:tags r:id="rId8"/>
            </p:custDataLst>
          </p:nvPr>
        </p:nvSpPr>
        <p:spPr>
          <a:xfrm rot="16200000">
            <a:off x="5645459" y="396909"/>
            <a:ext cx="902139" cy="102390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圆角矩形 12"/>
          <p:cNvSpPr/>
          <p:nvPr>
            <p:custDataLst>
              <p:tags r:id="rId9"/>
            </p:custDataLst>
          </p:nvPr>
        </p:nvSpPr>
        <p:spPr>
          <a:xfrm rot="16200000">
            <a:off x="594285" y="5448678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4" name="文本框 7"/>
          <p:cNvSpPr txBox="1"/>
          <p:nvPr>
            <p:custDataLst>
              <p:tags r:id="rId10"/>
            </p:custDataLst>
          </p:nvPr>
        </p:nvSpPr>
        <p:spPr>
          <a:xfrm>
            <a:off x="1406092" y="3876845"/>
            <a:ext cx="9808431" cy="90213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地处九连山脉南麓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76" name="文本框 8"/>
          <p:cNvSpPr txBox="1"/>
          <p:nvPr>
            <p:custDataLst>
              <p:tags r:id="rId11"/>
            </p:custDataLst>
          </p:nvPr>
        </p:nvSpPr>
        <p:spPr>
          <a:xfrm>
            <a:off x="1406092" y="5065986"/>
            <a:ext cx="9808431" cy="90139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景区内有多处瀑布和溪流，是赣南地区著名的旅游胜地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78" name="文本框 13"/>
          <p:cNvSpPr txBox="1"/>
          <p:nvPr>
            <p:custDataLst>
              <p:tags r:id="rId12"/>
            </p:custDataLst>
          </p:nvPr>
        </p:nvSpPr>
        <p:spPr>
          <a:xfrm>
            <a:off x="1406092" y="1522368"/>
            <a:ext cx="9808431" cy="90213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位于江西省赣州市龙南市境内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80" name="文本框 14"/>
          <p:cNvSpPr txBox="1"/>
          <p:nvPr>
            <p:custDataLst>
              <p:tags r:id="rId13"/>
            </p:custDataLst>
          </p:nvPr>
        </p:nvSpPr>
        <p:spPr>
          <a:xfrm>
            <a:off x="1406092" y="2712700"/>
            <a:ext cx="9808431" cy="90139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距离龙南市区约30公里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特色景观</a:t>
            </a:r>
            <a:endParaRPr lang="zh-CN" altLang="en-US"/>
          </a:p>
        </p:txBody>
      </p:sp>
      <p:sp>
        <p:nvSpPr>
          <p:cNvPr id="1048910" name="矩形 15"/>
          <p:cNvSpPr/>
          <p:nvPr>
            <p:custDataLst>
              <p:tags r:id="rId2"/>
            </p:custDataLst>
          </p:nvPr>
        </p:nvSpPr>
        <p:spPr>
          <a:xfrm>
            <a:off x="2668450" y="1597841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地理位置：位于江西省赣州市境内，距离赣州市区约60公里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任意多边形 17"/>
          <p:cNvSpPr/>
          <p:nvPr>
            <p:custDataLst>
              <p:tags r:id="rId3"/>
            </p:custDataLst>
          </p:nvPr>
        </p:nvSpPr>
        <p:spPr>
          <a:xfrm flipV="1">
            <a:off x="2595264" y="1522368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任意多边形 18"/>
          <p:cNvSpPr/>
          <p:nvPr>
            <p:custDataLst>
              <p:tags r:id="rId4"/>
            </p:custDataLst>
          </p:nvPr>
        </p:nvSpPr>
        <p:spPr>
          <a:xfrm flipH="1">
            <a:off x="8370869" y="2046106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27"/>
          <p:cNvSpPr/>
          <p:nvPr>
            <p:custDataLst>
              <p:tags r:id="rId5"/>
            </p:custDataLst>
          </p:nvPr>
        </p:nvSpPr>
        <p:spPr>
          <a:xfrm>
            <a:off x="2668450" y="2828283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瀑布景观：南山瀑布景区以瀑布景观为主要特色，其中以南山瀑布最为壮观，落差达70余米，瀑布宽约30米，是赣南地区最大的瀑布之一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29"/>
          <p:cNvSpPr/>
          <p:nvPr>
            <p:custDataLst>
              <p:tags r:id="rId6"/>
            </p:custDataLst>
          </p:nvPr>
        </p:nvSpPr>
        <p:spPr>
          <a:xfrm flipV="1">
            <a:off x="2595264" y="2752810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30"/>
          <p:cNvSpPr/>
          <p:nvPr>
            <p:custDataLst>
              <p:tags r:id="rId7"/>
            </p:custDataLst>
          </p:nvPr>
        </p:nvSpPr>
        <p:spPr>
          <a:xfrm flipH="1">
            <a:off x="8370869" y="3276548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5"/>
          <p:cNvSpPr/>
          <p:nvPr>
            <p:custDataLst>
              <p:tags r:id="rId8"/>
            </p:custDataLst>
          </p:nvPr>
        </p:nvSpPr>
        <p:spPr>
          <a:xfrm>
            <a:off x="2668450" y="4058725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自然风光：景区内山峦叠嶂，森林茂密，溪流潺潺，空气清新，是一个天然的大氧吧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任意多边形 7"/>
          <p:cNvSpPr/>
          <p:nvPr>
            <p:custDataLst>
              <p:tags r:id="rId9"/>
            </p:custDataLst>
          </p:nvPr>
        </p:nvSpPr>
        <p:spPr>
          <a:xfrm flipV="1">
            <a:off x="2595264" y="3983252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 8"/>
          <p:cNvSpPr/>
          <p:nvPr>
            <p:custDataLst>
              <p:tags r:id="rId10"/>
            </p:custDataLst>
          </p:nvPr>
        </p:nvSpPr>
        <p:spPr>
          <a:xfrm flipH="1">
            <a:off x="8370869" y="4506990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10"/>
          <p:cNvSpPr/>
          <p:nvPr>
            <p:custDataLst>
              <p:tags r:id="rId11"/>
            </p:custDataLst>
          </p:nvPr>
        </p:nvSpPr>
        <p:spPr>
          <a:xfrm>
            <a:off x="2668450" y="5289167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文化底蕴：南山瀑布景区有着丰富的文化底蕴，是道教胜地之一，有着悠久的历史和深厚的文化积淀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任意多边形 12"/>
          <p:cNvSpPr/>
          <p:nvPr>
            <p:custDataLst>
              <p:tags r:id="rId12"/>
            </p:custDataLst>
          </p:nvPr>
        </p:nvSpPr>
        <p:spPr>
          <a:xfrm flipV="1">
            <a:off x="2595264" y="5213693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 13"/>
          <p:cNvSpPr/>
          <p:nvPr>
            <p:custDataLst>
              <p:tags r:id="rId13"/>
            </p:custDataLst>
          </p:nvPr>
        </p:nvSpPr>
        <p:spPr>
          <a:xfrm flipH="1">
            <a:off x="8370869" y="5737432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景区概述</a:t>
            </a:r>
            <a:endParaRPr lang="zh-CN" altLang="en-US"/>
          </a:p>
        </p:txBody>
      </p:sp>
      <p:sp>
        <p:nvSpPr>
          <p:cNvPr id="1048962" name="矩形 5"/>
          <p:cNvSpPr/>
          <p:nvPr>
            <p:custDataLst>
              <p:tags r:id="rId2"/>
            </p:custDataLst>
          </p:nvPr>
        </p:nvSpPr>
        <p:spPr>
          <a:xfrm>
            <a:off x="838200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10"/>
          <p:cNvSpPr/>
          <p:nvPr>
            <p:custDataLst>
              <p:tags r:id="rId3"/>
            </p:custDataLst>
          </p:nvPr>
        </p:nvSpPr>
        <p:spPr>
          <a:xfrm>
            <a:off x="1178143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4"/>
            </p:custDataLst>
          </p:nvPr>
        </p:nvSpPr>
        <p:spPr>
          <a:xfrm>
            <a:off x="986772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地理位置：位于江西省某市某区，距离市中心约XX公里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8" name="矩形 6"/>
          <p:cNvSpPr/>
          <p:nvPr>
            <p:custDataLst>
              <p:tags r:id="rId5"/>
            </p:custDataLst>
          </p:nvPr>
        </p:nvSpPr>
        <p:spPr>
          <a:xfrm>
            <a:off x="3521057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3879342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7"/>
            </p:custDataLst>
          </p:nvPr>
        </p:nvSpPr>
        <p:spPr>
          <a:xfrm>
            <a:off x="3669017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特色景观：南山瀑布、水帘洞、悬崖峭壁等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4" name="矩形 33"/>
          <p:cNvSpPr/>
          <p:nvPr>
            <p:custDataLst>
              <p:tags r:id="rId8"/>
            </p:custDataLst>
          </p:nvPr>
        </p:nvSpPr>
        <p:spPr>
          <a:xfrm>
            <a:off x="6199634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矩形 37"/>
          <p:cNvSpPr/>
          <p:nvPr>
            <p:custDataLst>
              <p:tags r:id="rId9"/>
            </p:custDataLst>
          </p:nvPr>
        </p:nvSpPr>
        <p:spPr>
          <a:xfrm>
            <a:off x="6539576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自然环境：森林覆盖率高，空气清新，景色优美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0" name="矩形 34"/>
          <p:cNvSpPr/>
          <p:nvPr>
            <p:custDataLst>
              <p:tags r:id="rId11"/>
            </p:custDataLst>
          </p:nvPr>
        </p:nvSpPr>
        <p:spPr>
          <a:xfrm>
            <a:off x="8872708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38"/>
          <p:cNvSpPr/>
          <p:nvPr>
            <p:custDataLst>
              <p:tags r:id="rId12"/>
            </p:custDataLst>
          </p:nvPr>
        </p:nvSpPr>
        <p:spPr>
          <a:xfrm>
            <a:off x="9230993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周边景点：XX风景区、XX山景区等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南山瀑布景区的自然景观</a:t>
            </a:r>
            <a:endParaRPr lang="zh-CN" altLang="en-US"/>
          </a:p>
        </p:txBody>
      </p:sp>
      <p:sp>
        <p:nvSpPr>
          <p:cNvPr id="104901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1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瀑布景观</a:t>
            </a:r>
            <a:endParaRPr lang="zh-CN" altLang="en-US"/>
          </a:p>
        </p:txBody>
      </p:sp>
      <p:sp>
        <p:nvSpPr>
          <p:cNvPr id="1049038" name="圆角矩形 3"/>
          <p:cNvSpPr/>
          <p:nvPr>
            <p:custDataLst>
              <p:tags r:id="rId2"/>
            </p:custDataLst>
          </p:nvPr>
        </p:nvSpPr>
        <p:spPr>
          <a:xfrm rot="16200000">
            <a:off x="5644269" y="-3145519"/>
            <a:ext cx="902139" cy="1023833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4"/>
          <p:cNvSpPr/>
          <p:nvPr>
            <p:custDataLst>
              <p:tags r:id="rId3"/>
            </p:custDataLst>
          </p:nvPr>
        </p:nvSpPr>
        <p:spPr>
          <a:xfrm rot="16200000">
            <a:off x="593095" y="1905655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5"/>
          <p:cNvSpPr/>
          <p:nvPr>
            <p:custDataLst>
              <p:tags r:id="rId4"/>
            </p:custDataLst>
          </p:nvPr>
        </p:nvSpPr>
        <p:spPr>
          <a:xfrm rot="16200000">
            <a:off x="5645459" y="-1956972"/>
            <a:ext cx="902139" cy="102390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6"/>
          <p:cNvSpPr/>
          <p:nvPr>
            <p:custDataLst>
              <p:tags r:id="rId5"/>
            </p:custDataLst>
          </p:nvPr>
        </p:nvSpPr>
        <p:spPr>
          <a:xfrm rot="16200000">
            <a:off x="594285" y="3094797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圆角矩形 9"/>
          <p:cNvSpPr/>
          <p:nvPr>
            <p:custDataLst>
              <p:tags r:id="rId6"/>
            </p:custDataLst>
          </p:nvPr>
        </p:nvSpPr>
        <p:spPr>
          <a:xfrm rot="16200000">
            <a:off x="5644269" y="-791042"/>
            <a:ext cx="902139" cy="1023833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0"/>
          <p:cNvSpPr/>
          <p:nvPr>
            <p:custDataLst>
              <p:tags r:id="rId7"/>
            </p:custDataLst>
          </p:nvPr>
        </p:nvSpPr>
        <p:spPr>
          <a:xfrm rot="16200000">
            <a:off x="593095" y="4260132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0" name="圆角矩形 11"/>
          <p:cNvSpPr/>
          <p:nvPr>
            <p:custDataLst>
              <p:tags r:id="rId8"/>
            </p:custDataLst>
          </p:nvPr>
        </p:nvSpPr>
        <p:spPr>
          <a:xfrm rot="16200000">
            <a:off x="5645459" y="396909"/>
            <a:ext cx="902139" cy="102390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2"/>
          <p:cNvSpPr/>
          <p:nvPr>
            <p:custDataLst>
              <p:tags r:id="rId9"/>
            </p:custDataLst>
          </p:nvPr>
        </p:nvSpPr>
        <p:spPr>
          <a:xfrm rot="16200000">
            <a:off x="594285" y="5448678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10"/>
            </p:custDataLst>
          </p:nvPr>
        </p:nvSpPr>
        <p:spPr>
          <a:xfrm>
            <a:off x="1406092" y="3876845"/>
            <a:ext cx="9808431" cy="90213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瀑布水质：清澈见底，甘甜可口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1"/>
            </p:custDataLst>
          </p:nvPr>
        </p:nvSpPr>
        <p:spPr>
          <a:xfrm>
            <a:off x="1406092" y="5065986"/>
            <a:ext cx="9808431" cy="90139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周边景色：青山绿水，鸟语花香，景色宜人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8" name="文本框 13"/>
          <p:cNvSpPr txBox="1"/>
          <p:nvPr>
            <p:custDataLst>
              <p:tags r:id="rId12"/>
            </p:custDataLst>
          </p:nvPr>
        </p:nvSpPr>
        <p:spPr>
          <a:xfrm>
            <a:off x="1406092" y="1522368"/>
            <a:ext cx="9808431" cy="90213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瀑布高度：高达100米，气势磅礴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14"/>
          <p:cNvSpPr txBox="1"/>
          <p:nvPr>
            <p:custDataLst>
              <p:tags r:id="rId13"/>
            </p:custDataLst>
          </p:nvPr>
        </p:nvSpPr>
        <p:spPr>
          <a:xfrm>
            <a:off x="1406092" y="2712700"/>
            <a:ext cx="9808431" cy="90139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瀑布宽度：宽约50米，宛如银河坠地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溪流景观</a:t>
            </a:r>
            <a:endParaRPr lang="zh-CN" altLang="en-US"/>
          </a:p>
        </p:txBody>
      </p:sp>
      <p:sp>
        <p:nvSpPr>
          <p:cNvPr id="1049090" name="五边形 30"/>
          <p:cNvSpPr/>
          <p:nvPr>
            <p:custDataLst>
              <p:tags r:id="rId2"/>
            </p:custDataLst>
          </p:nvPr>
        </p:nvSpPr>
        <p:spPr>
          <a:xfrm>
            <a:off x="838200" y="319207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6"/>
          <p:cNvSpPr/>
          <p:nvPr>
            <p:custDataLst>
              <p:tags r:id="rId3"/>
            </p:custDataLst>
          </p:nvPr>
        </p:nvSpPr>
        <p:spPr>
          <a:xfrm>
            <a:off x="3342276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7"/>
          <p:cNvSpPr/>
          <p:nvPr>
            <p:custDataLst>
              <p:tags r:id="rId4"/>
            </p:custDataLst>
          </p:nvPr>
        </p:nvSpPr>
        <p:spPr>
          <a:xfrm>
            <a:off x="8350429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8"/>
          <p:cNvSpPr/>
          <p:nvPr>
            <p:custDataLst>
              <p:tags r:id="rId5"/>
            </p:custDataLst>
          </p:nvPr>
        </p:nvSpPr>
        <p:spPr>
          <a:xfrm>
            <a:off x="5846353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溪流两岸绿树成荫，景色宜人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溪流清澈见底，水流潺潺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溪流中鱼儿游弋，生态丰富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溪流水位随季节变化，形成独特景观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森林景观</a:t>
            </a:r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2"/>
            </p:custDataLst>
          </p:nvPr>
        </p:nvSpPr>
        <p:spPr>
          <a:xfrm>
            <a:off x="838200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10"/>
          <p:cNvSpPr/>
          <p:nvPr>
            <p:custDataLst>
              <p:tags r:id="rId3"/>
            </p:custDataLst>
          </p:nvPr>
        </p:nvSpPr>
        <p:spPr>
          <a:xfrm>
            <a:off x="1178143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4"/>
            </p:custDataLst>
          </p:nvPr>
        </p:nvSpPr>
        <p:spPr>
          <a:xfrm>
            <a:off x="986772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树木种类繁多，四季常绿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0" name="矩形 6"/>
          <p:cNvSpPr/>
          <p:nvPr>
            <p:custDataLst>
              <p:tags r:id="rId5"/>
            </p:custDataLst>
          </p:nvPr>
        </p:nvSpPr>
        <p:spPr>
          <a:xfrm>
            <a:off x="3521057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11"/>
          <p:cNvSpPr/>
          <p:nvPr>
            <p:custDataLst>
              <p:tags r:id="rId6"/>
            </p:custDataLst>
          </p:nvPr>
        </p:nvSpPr>
        <p:spPr>
          <a:xfrm>
            <a:off x="3879342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7"/>
            </p:custDataLst>
          </p:nvPr>
        </p:nvSpPr>
        <p:spPr>
          <a:xfrm>
            <a:off x="3669017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空气清新宜人，负氧离子含量高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6" name="矩形 33"/>
          <p:cNvSpPr/>
          <p:nvPr>
            <p:custDataLst>
              <p:tags r:id="rId8"/>
            </p:custDataLst>
          </p:nvPr>
        </p:nvSpPr>
        <p:spPr>
          <a:xfrm>
            <a:off x="6199634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37"/>
          <p:cNvSpPr/>
          <p:nvPr>
            <p:custDataLst>
              <p:tags r:id="rId9"/>
            </p:custDataLst>
          </p:nvPr>
        </p:nvSpPr>
        <p:spPr>
          <a:xfrm>
            <a:off x="6539576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森林覆盖率高，生态环境优美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2" name="矩形 34"/>
          <p:cNvSpPr/>
          <p:nvPr>
            <p:custDataLst>
              <p:tags r:id="rId11"/>
            </p:custDataLst>
          </p:nvPr>
        </p:nvSpPr>
        <p:spPr>
          <a:xfrm>
            <a:off x="8872708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38"/>
          <p:cNvSpPr/>
          <p:nvPr>
            <p:custDataLst>
              <p:tags r:id="rId12"/>
            </p:custDataLst>
          </p:nvPr>
        </p:nvSpPr>
        <p:spPr>
          <a:xfrm>
            <a:off x="9230993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野生动物栖息地，生态平衡维护良好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野生动物景观</a:t>
            </a:r>
            <a:endParaRPr lang="zh-CN" altLang="en-US"/>
          </a:p>
        </p:txBody>
      </p:sp>
      <p:sp>
        <p:nvSpPr>
          <p:cNvPr id="1049186" name="矩形 3"/>
          <p:cNvSpPr/>
          <p:nvPr>
            <p:custDataLst>
              <p:tags r:id="rId2"/>
            </p:custDataLst>
          </p:nvPr>
        </p:nvSpPr>
        <p:spPr>
          <a:xfrm>
            <a:off x="1910449" y="1522368"/>
            <a:ext cx="8864553" cy="97463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3"/>
          <p:cNvSpPr/>
          <p:nvPr>
            <p:custDataLst>
              <p:tags r:id="rId3"/>
            </p:custDataLst>
          </p:nvPr>
        </p:nvSpPr>
        <p:spPr>
          <a:xfrm>
            <a:off x="1417054" y="1522368"/>
            <a:ext cx="240404" cy="97463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4"/>
          <p:cNvSpPr txBox="1"/>
          <p:nvPr>
            <p:custDataLst>
              <p:tags r:id="rId4"/>
            </p:custDataLst>
          </p:nvPr>
        </p:nvSpPr>
        <p:spPr>
          <a:xfrm>
            <a:off x="2164262" y="1606577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鸟类：南山瀑布景区有多种鸟类栖息，如天鹅、鹭鸶等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39"/>
          <p:cNvSpPr/>
          <p:nvPr>
            <p:custDataLst>
              <p:tags r:id="rId5"/>
            </p:custDataLst>
          </p:nvPr>
        </p:nvSpPr>
        <p:spPr>
          <a:xfrm>
            <a:off x="1910449" y="2679354"/>
            <a:ext cx="8864553" cy="97463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5"/>
          <p:cNvSpPr/>
          <p:nvPr>
            <p:custDataLst>
              <p:tags r:id="rId6"/>
            </p:custDataLst>
          </p:nvPr>
        </p:nvSpPr>
        <p:spPr>
          <a:xfrm>
            <a:off x="1417054" y="2679354"/>
            <a:ext cx="240404" cy="97463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41"/>
          <p:cNvSpPr txBox="1"/>
          <p:nvPr>
            <p:custDataLst>
              <p:tags r:id="rId7"/>
            </p:custDataLst>
          </p:nvPr>
        </p:nvSpPr>
        <p:spPr>
          <a:xfrm>
            <a:off x="2164262" y="2763564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兽类：景区内有一些珍稀野生动物，如金钱豹、猕猴等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12"/>
          <p:cNvSpPr/>
          <p:nvPr>
            <p:custDataLst>
              <p:tags r:id="rId8"/>
            </p:custDataLst>
          </p:nvPr>
        </p:nvSpPr>
        <p:spPr>
          <a:xfrm>
            <a:off x="1910449" y="3836341"/>
            <a:ext cx="8864553" cy="97463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7"/>
          <p:cNvSpPr/>
          <p:nvPr>
            <p:custDataLst>
              <p:tags r:id="rId9"/>
            </p:custDataLst>
          </p:nvPr>
        </p:nvSpPr>
        <p:spPr>
          <a:xfrm>
            <a:off x="1417054" y="3836341"/>
            <a:ext cx="240404" cy="97463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19"/>
          <p:cNvSpPr txBox="1"/>
          <p:nvPr>
            <p:custDataLst>
              <p:tags r:id="rId10"/>
            </p:custDataLst>
          </p:nvPr>
        </p:nvSpPr>
        <p:spPr>
          <a:xfrm>
            <a:off x="2164262" y="3920550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昆虫类：南山瀑布景区内有丰富的昆虫资源，如蝴蝶、蜜蜂等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9"/>
          <p:cNvSpPr/>
          <p:nvPr>
            <p:custDataLst>
              <p:tags r:id="rId11"/>
            </p:custDataLst>
          </p:nvPr>
        </p:nvSpPr>
        <p:spPr>
          <a:xfrm>
            <a:off x="1910449" y="4992734"/>
            <a:ext cx="8864553" cy="97463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26"/>
          <p:cNvSpPr/>
          <p:nvPr>
            <p:custDataLst>
              <p:tags r:id="rId12"/>
            </p:custDataLst>
          </p:nvPr>
        </p:nvSpPr>
        <p:spPr>
          <a:xfrm>
            <a:off x="1417054" y="4992734"/>
            <a:ext cx="240404" cy="97463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27"/>
          <p:cNvSpPr txBox="1"/>
          <p:nvPr>
            <p:custDataLst>
              <p:tags r:id="rId13"/>
            </p:custDataLst>
          </p:nvPr>
        </p:nvSpPr>
        <p:spPr>
          <a:xfrm>
            <a:off x="2164262" y="5076944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水生动物：景区内的溪流和湖泊中有鱼类、贝类等水生动物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南山瀑布景区的人文景观和历史</a:t>
            </a:r>
            <a:endParaRPr lang="zh-CN" altLang="en-US"/>
          </a:p>
        </p:txBody>
      </p:sp>
      <p:sp>
        <p:nvSpPr>
          <p:cNvPr id="104923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4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人文景观</a:t>
            </a:r>
            <a:endParaRPr lang="zh-CN" altLang="en-US"/>
          </a:p>
        </p:txBody>
      </p:sp>
      <p:sp>
        <p:nvSpPr>
          <p:cNvPr id="10492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72353" y="1522368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矩形 65"/>
          <p:cNvSpPr/>
          <p:nvPr>
            <p:custDataLst>
              <p:tags r:id="rId3"/>
            </p:custDataLst>
          </p:nvPr>
        </p:nvSpPr>
        <p:spPr>
          <a:xfrm>
            <a:off x="1566781" y="1858657"/>
            <a:ext cx="201748" cy="2017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66"/>
          <p:cNvSpPr txBox="1"/>
          <p:nvPr>
            <p:custDataLst>
              <p:tags r:id="rId4"/>
            </p:custDataLst>
          </p:nvPr>
        </p:nvSpPr>
        <p:spPr>
          <a:xfrm>
            <a:off x="1919677" y="1766726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历史建筑：南山瀑布景区内有许多历史悠久的建筑，如古寺庙、亭台楼阁等，具有浓厚的历史文化底蕴。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81219" y="1522368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69"/>
          <p:cNvSpPr/>
          <p:nvPr>
            <p:custDataLst>
              <p:tags r:id="rId6"/>
            </p:custDataLst>
          </p:nvPr>
        </p:nvSpPr>
        <p:spPr>
          <a:xfrm>
            <a:off x="6375054" y="1858657"/>
            <a:ext cx="201748" cy="2017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70"/>
          <p:cNvSpPr txBox="1"/>
          <p:nvPr>
            <p:custDataLst>
              <p:tags r:id="rId7"/>
            </p:custDataLst>
          </p:nvPr>
        </p:nvSpPr>
        <p:spPr>
          <a:xfrm>
            <a:off x="6728543" y="1766726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民俗文化：景区内有许多民俗文化活动，如民间艺术表演、地方戏曲等，展示了当地独特的文化魅力。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72353" y="3883505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6" name="文本框 74"/>
          <p:cNvSpPr txBox="1"/>
          <p:nvPr>
            <p:custDataLst>
              <p:tags r:id="rId9"/>
            </p:custDataLst>
          </p:nvPr>
        </p:nvSpPr>
        <p:spPr>
          <a:xfrm>
            <a:off x="1919677" y="4127269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名人故居：南山瀑布景区内有多处名人故居，如古代文人墨客、历史名人的故居，是了解当地历史文化的好去处。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8" name="矩形 73"/>
          <p:cNvSpPr/>
          <p:nvPr>
            <p:custDataLst>
              <p:tags r:id="rId10"/>
            </p:custDataLst>
          </p:nvPr>
        </p:nvSpPr>
        <p:spPr>
          <a:xfrm>
            <a:off x="1566781" y="4219793"/>
            <a:ext cx="201748" cy="2017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35192" y="3883505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84"/>
          <p:cNvSpPr/>
          <p:nvPr>
            <p:custDataLst>
              <p:tags r:id="rId12"/>
            </p:custDataLst>
          </p:nvPr>
        </p:nvSpPr>
        <p:spPr>
          <a:xfrm>
            <a:off x="6429620" y="4219793"/>
            <a:ext cx="201748" cy="2017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85"/>
          <p:cNvSpPr txBox="1"/>
          <p:nvPr>
            <p:custDataLst>
              <p:tags r:id="rId13"/>
            </p:custDataLst>
          </p:nvPr>
        </p:nvSpPr>
        <p:spPr>
          <a:xfrm>
            <a:off x="6782515" y="4127269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传统手工艺：景区内有许多传统手工艺品制作工坊，如陶瓷、竹编、剪纸等，可以亲身体验传统手工艺的制作过程。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历史背景</a:t>
            </a:r>
            <a:endParaRPr lang="zh-CN" altLang="en-US"/>
          </a:p>
        </p:txBody>
      </p:sp>
      <p:sp>
        <p:nvSpPr>
          <p:cNvPr id="10493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58408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8"/>
          <p:cNvSpPr/>
          <p:nvPr>
            <p:custDataLst>
              <p:tags r:id="rId4"/>
            </p:custDataLst>
          </p:nvPr>
        </p:nvSpPr>
        <p:spPr>
          <a:xfrm>
            <a:off x="6428049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5118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58470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4"/>
          <p:cNvSpPr/>
          <p:nvPr>
            <p:custDataLst>
              <p:tags r:id="rId8"/>
            </p:custDataLst>
          </p:nvPr>
        </p:nvSpPr>
        <p:spPr>
          <a:xfrm>
            <a:off x="961067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5118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南山瀑布景区的历史可以追溯到唐朝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清朝时期，南山瀑布景区成为文人墨客的游览胜地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59698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5522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1"/>
          <p:cNvSpPr/>
          <p:nvPr>
            <p:custDataLst>
              <p:tags r:id="rId14"/>
            </p:custDataLst>
          </p:nvPr>
        </p:nvSpPr>
        <p:spPr>
          <a:xfrm>
            <a:off x="3764900" y="237596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6408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209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277953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5"/>
          <p:cNvSpPr/>
          <p:nvPr>
            <p:custDataLst>
              <p:tags r:id="rId18"/>
            </p:custDataLst>
          </p:nvPr>
        </p:nvSpPr>
        <p:spPr>
          <a:xfrm>
            <a:off x="9090584" y="239992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7880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07999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现代以来，南山瀑布景区成为重要的旅游景点，吸引了大量游客前来游览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5603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明朝时期，该景区成为皇家园林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文化传承</a:t>
            </a:r>
            <a:endParaRPr lang="zh-CN" altLang="en-US"/>
          </a:p>
        </p:txBody>
      </p:sp>
      <p:sp>
        <p:nvSpPr>
          <p:cNvPr id="1049382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文化活动：南山瀑布景区举办的文化活动和节日庆典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南山瀑布景区的人文景观：展示了当地的历史、文化和风俗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南山瀑布景区的历史：悠久的历史底蕴和丰富的文化遗产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文化传承的意义：南山瀑布景区在文化传承方面的作用和价值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https://d.book118.com/496103103131010053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SLIDE_ID" val="custom2023122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2"/>
  <p:tag name="KSO_WM_UNIT_INDEX" val="1_1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2"/>
  <p:tag name="KSO_WM_UNIT_INDEX" val="1_2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2"/>
  <p:tag name="KSO_WM_UNIT_INDEX" val="1_3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2"/>
  <p:tag name="KSO_WM_UNIT_INDEX" val="1_4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2"/>
  <p:tag name="KSO_WM_UNIT_INDEX" val="1_5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2"/>
  <p:tag name="KSO_WM_UNIT_INDEX" val="1_6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3">
      <a:dk1>
        <a:srgbClr val="000000"/>
      </a:dk1>
      <a:lt1>
        <a:srgbClr val="FFFFFF"/>
      </a:lt1>
      <a:dk2>
        <a:srgbClr val="192C33"/>
      </a:dk2>
      <a:lt2>
        <a:srgbClr val="F2F2F2"/>
      </a:lt2>
      <a:accent1>
        <a:srgbClr val="3C90AE"/>
      </a:accent1>
      <a:accent2>
        <a:srgbClr val="5E7E90"/>
      </a:accent2>
      <a:accent3>
        <a:srgbClr val="81929F"/>
      </a:accent3>
      <a:accent4>
        <a:srgbClr val="BFA87B"/>
      </a:accent4>
      <a:accent5>
        <a:srgbClr val="B68772"/>
      </a:accent5>
      <a:accent6>
        <a:srgbClr val="B15757"/>
      </a:accent6>
      <a:hlink>
        <a:srgbClr val="FF0000"/>
      </a:hlink>
      <a:folHlink>
        <a:srgbClr val="00B0F0"/>
      </a:folHlink>
    </a:clrScheme>
    <a:fontScheme name="主题字体">
      <a:majorFont>
        <a:latin typeface="汉仪楷体简"/>
        <a:ea typeface="汉仪楷体简"/>
        <a:cs typeface="Arial"/>
      </a:majorFont>
      <a:minorFont>
        <a:latin typeface="汉仪楷体简"/>
        <a:ea typeface="汉仪楷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 cmpd="sng">
          <a:noFill/>
          <a:prstDash val="solid"/>
        </a:ln>
      </a:spPr>
      <a:bodyPr anchor="ctr" rtlCol="0"/>
      <a:lstStyle>
        <a:defPPr algn="ctr">
          <a:defRPr altLang="en-US" lang="zh-CN"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>
        <a:ln w="12700">
          <a:solidFill>
            <a:schemeClr val="bg1"/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 algn="r">
          <a:lnSpc>
            <a:spcPct val="100000"/>
          </a:lnSpc>
          <a:defRPr altLang="en-US" dirty="0" sz="2000" lang="zh-CN" spc="300">
            <a:solidFill>
              <a:schemeClr val="bg1"/>
            </a:solidFill>
            <a:latin typeface="+mj-ea"/>
            <a:ea typeface="+mj-ea"/>
            <a:cs typeface="汉仪楷体简" panose="02010600000101010101" charset="-128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汉仪楷体简</vt:lpstr>
      <vt:lpstr>微软雅黑</vt:lpstr>
      <vt:lpstr>宋体</vt:lpstr>
      <vt:lpstr>Office Theme</vt:lpstr>
      <vt:lpstr>江西南山瀑布景区</vt:lpstr>
      <vt:lpstr>目录</vt:lpstr>
      <vt:lpstr>添加章节标题</vt:lpstr>
      <vt:lpstr>南山瀑布景区的地理位置和特色</vt:lpstr>
      <vt:lpstr>地理位置</vt:lpstr>
      <vt:lpstr>特色景观</vt:lpstr>
      <vt:lpstr>景区概述</vt:lpstr>
      <vt:lpstr>南山瀑布景区的自然景观</vt:lpstr>
      <vt:lpstr>瀑布景观</vt:lpstr>
      <vt:lpstr>溪流景观</vt:lpstr>
      <vt:lpstr>森林景观</vt:lpstr>
      <vt:lpstr>野生动物景观</vt:lpstr>
      <vt:lpstr>南山瀑布景区的人文景观和历史</vt:lpstr>
      <vt:lpstr>人文景观</vt:lpstr>
      <vt:lpstr>历史背景</vt:lpstr>
      <vt:lpstr>文化传承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2024-09-20T08:12:04.238</cp:lastPrinted>
  <dcterms:created xsi:type="dcterms:W3CDTF">2024-09-20T00:12:04Z</dcterms:created>
  <dcterms:modified xsi:type="dcterms:W3CDTF">2024-09-20T00:12:06Z</dcterms:modified>
</cp:coreProperties>
</file>