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40A37D-A4DA-4FE0-BD80-092B6D8E4D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38B937-1E73-41C0-AE22-D826ED5250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B89EC3-FF60-41BA-89D3-53E09912E3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16FB7C-DA50-4033-954B-329708A5AF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C29424-93BB-4969-B63E-8279A01B79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FE3F03-D731-4E40-B2DA-39D1CAE106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65E085-0ACD-4ACE-8710-FF249656CE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85FB27-CFD2-45EB-B95A-52B95819FE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026FEA-B2BA-4726-97D0-633E6BA68B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EA5169-5E04-4F9C-890F-E3011F4E5C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E9F940-B3BC-448A-BD64-6428E14491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112112124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会计电算化流程图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会计电算化概述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会计电算化系统构成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会计电算化实施流程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会计电算化应用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会计电算化安全与风险控制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会计电算化未来发展趋势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会计电算化概述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会计电算化是以电子计算机为主的当代电子技术和信息技术应用到会计实务中的简称，是一个应用电子计算机实现的会计信息系统。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自动化、标准化、实时化、网络化。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00" r="20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提高会计数据处理速度和准确性。</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促进会计人员素质的提高。</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促进会计职能的转变。</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有利于加强财务管理和经营管理。</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2050" b="2050"/>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2120" b="2120"/>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2122" b="2122"/>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会计电算化的重要性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会计电算化的历史与发展</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起步阶段</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20世纪50年代，计算机开始被应用于会计领域。</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成熟阶段</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20世纪80年代，随着计算机技术的飞速发展，会计软件开始走向专业化、集成化、多元化的发展道路。</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探索阶段</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20世纪70年代，微型计算机的出现使得会计电算化得到进一步推广和应用。</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创新阶段</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21世纪初，云计算、大数据、人工智能等新技术的应用使得会计电算化进入了一个全新的时代，实现了从传统核算型向管理型的转变。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会计电算化系统构成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2500" r="12500"/>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2500" r="12500"/>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25000" r="25000"/>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硬件系统是会计电算化系统的物理基础，包括计算机、服务器、存储设备、网络设备等。这些硬件设备需要满足稳定、高效、可扩展等要求，以确保会计电算化系统的正常运行。</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硬件系统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7" b="47"/>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t="47" b="47"/>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软件系统是会计电算化系统的核心，包括操作系统、数据库管理系统、财务软件等。财务软件是专门用于处理会计业务的软件，具有自动化、智能化等特点，可以大大提高会计工作的效率和准确性。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软件系统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人员配置</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人员配置是会计电算化系统的重要组成部分，包括系统管理员、账套主管、操作员等。这些人员需要具备相应的专业知识和技能，能够熟练地操作和维护会计电算化系统，保证系统的正常运行。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制度建设</a:t>
              </a:r>
            </a:p>
          </p:txBody>
        </p:sp>
      </p:grpSp>
      <p:grpSp>
        <p:nvGrpSpPr>
          <p:cNvPr id="24" name="Group 24"/>
          <p:cNvGrpSpPr/>
          <p:nvPr/>
        </p:nvGrpSpPr>
        <p:grpSpPr>
          <a:xfrm>
            <a:off x="6743355" y="1681124"/>
            <a:ext cx="2074094" cy="2320671"/>
            <a:chOff x="6743355" y="1681124"/>
            <a:chExt cx="2074094" cy="2320671"/>
          </a:xfrm>
        </p:grpSpPr>
        <p:sp>
          <p:nvSpPr>
            <p:cNvPr id="25" name="Freeform 25"/>
            <p:cNvSpPr/>
            <p:nvPr/>
          </p:nvSpPr>
          <p:spPr>
            <a:xfrm>
              <a:off x="6743355" y="1681124"/>
              <a:ext cx="2074094" cy="1546479"/>
            </a:xfrm>
            <a:custGeom>
              <a:rect l="l" t="t" r="r" b="b"/>
              <a:pathLst>
                <a:path w="1186" h="837">
                  <a:moveTo>
                    <a:pt x="0" y="246"/>
                  </a:moveTo>
                  <a:lnTo>
                    <a:pt x="0" y="246"/>
                  </a:lnTo>
                  <a:lnTo>
                    <a:pt x="58" y="218"/>
                  </a:lnTo>
                  <a:lnTo>
                    <a:pt x="120" y="192"/>
                  </a:lnTo>
                  <a:lnTo>
                    <a:pt x="182" y="167"/>
                  </a:lnTo>
                  <a:lnTo>
                    <a:pt x="248" y="144"/>
                  </a:lnTo>
                  <a:lnTo>
                    <a:pt x="316" y="121"/>
                  </a:lnTo>
                  <a:lnTo>
                    <a:pt x="386" y="101"/>
                  </a:lnTo>
                  <a:lnTo>
                    <a:pt x="459" y="82"/>
                  </a:lnTo>
                  <a:lnTo>
                    <a:pt x="533" y="65"/>
                  </a:lnTo>
                  <a:lnTo>
                    <a:pt x="610" y="51"/>
                  </a:lnTo>
                  <a:lnTo>
                    <a:pt x="687" y="38"/>
                  </a:lnTo>
                  <a:lnTo>
                    <a:pt x="767" y="27"/>
                  </a:lnTo>
                  <a:lnTo>
                    <a:pt x="848" y="17"/>
                  </a:lnTo>
                  <a:lnTo>
                    <a:pt x="930" y="10"/>
                  </a:lnTo>
                  <a:lnTo>
                    <a:pt x="1015" y="4"/>
                  </a:lnTo>
                  <a:lnTo>
                    <a:pt x="1099" y="1"/>
                  </a:lnTo>
                  <a:lnTo>
                    <a:pt x="1186" y="0"/>
                  </a:lnTo>
                  <a:lnTo>
                    <a:pt x="1186" y="837"/>
                  </a:lnTo>
                  <a:lnTo>
                    <a:pt x="0" y="24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743355" y="2135657"/>
              <a:ext cx="2074094" cy="1866138"/>
            </a:xfrm>
            <a:custGeom>
              <a:rect l="l" t="t" r="r" b="b"/>
              <a:pathLst>
                <a:path w="1186" h="1010">
                  <a:moveTo>
                    <a:pt x="1186" y="591"/>
                  </a:moveTo>
                  <a:lnTo>
                    <a:pt x="0" y="0"/>
                  </a:lnTo>
                  <a:lnTo>
                    <a:pt x="0" y="419"/>
                  </a:lnTo>
                  <a:lnTo>
                    <a:pt x="1186" y="1010"/>
                  </a:lnTo>
                  <a:lnTo>
                    <a:pt x="1186" y="591"/>
                  </a:lnTo>
                  <a:close/>
                </a:path>
              </a:pathLst>
            </a:custGeom>
            <a:solidFill>
              <a:srgbClr val="DDDDD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8817538" y="1875910"/>
            <a:ext cx="2074094" cy="2125980"/>
            <a:chOff x="8817538" y="1875910"/>
            <a:chExt cx="2074094" cy="2125980"/>
          </a:xfrm>
        </p:grpSpPr>
        <p:sp>
          <p:nvSpPr>
            <p:cNvPr id="28" name="Freeform 28"/>
            <p:cNvSpPr/>
            <p:nvPr/>
          </p:nvSpPr>
          <p:spPr>
            <a:xfrm>
              <a:off x="8817538" y="1875910"/>
              <a:ext cx="2074094" cy="1547813"/>
            </a:xfrm>
            <a:custGeom>
              <a:rect l="l" t="t" r="r" b="b"/>
              <a:pathLst>
                <a:path w="1185" h="838">
                  <a:moveTo>
                    <a:pt x="1185" y="245"/>
                  </a:moveTo>
                  <a:lnTo>
                    <a:pt x="1185" y="245"/>
                  </a:lnTo>
                  <a:lnTo>
                    <a:pt x="1127" y="218"/>
                  </a:lnTo>
                  <a:lnTo>
                    <a:pt x="1065" y="191"/>
                  </a:lnTo>
                  <a:lnTo>
                    <a:pt x="1003" y="167"/>
                  </a:lnTo>
                  <a:lnTo>
                    <a:pt x="937" y="143"/>
                  </a:lnTo>
                  <a:lnTo>
                    <a:pt x="869" y="121"/>
                  </a:lnTo>
                  <a:lnTo>
                    <a:pt x="799" y="101"/>
                  </a:lnTo>
                  <a:lnTo>
                    <a:pt x="726" y="83"/>
                  </a:lnTo>
                  <a:lnTo>
                    <a:pt x="652" y="66"/>
                  </a:lnTo>
                  <a:lnTo>
                    <a:pt x="575" y="50"/>
                  </a:lnTo>
                  <a:lnTo>
                    <a:pt x="498" y="37"/>
                  </a:lnTo>
                  <a:lnTo>
                    <a:pt x="418" y="26"/>
                  </a:lnTo>
                  <a:lnTo>
                    <a:pt x="337" y="17"/>
                  </a:lnTo>
                  <a:lnTo>
                    <a:pt x="255" y="10"/>
                  </a:lnTo>
                  <a:lnTo>
                    <a:pt x="170" y="5"/>
                  </a:lnTo>
                  <a:lnTo>
                    <a:pt x="86" y="2"/>
                  </a:lnTo>
                  <a:lnTo>
                    <a:pt x="0" y="0"/>
                  </a:lnTo>
                  <a:lnTo>
                    <a:pt x="0" y="838"/>
                  </a:lnTo>
                  <a:lnTo>
                    <a:pt x="1185" y="24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8817538" y="2328443"/>
              <a:ext cx="2074094" cy="1673447"/>
            </a:xfrm>
            <a:custGeom>
              <a:rect l="l" t="t" r="r" b="b"/>
              <a:pathLst>
                <a:path w="1185" h="905">
                  <a:moveTo>
                    <a:pt x="0" y="593"/>
                  </a:moveTo>
                  <a:lnTo>
                    <a:pt x="1185" y="0"/>
                  </a:lnTo>
                  <a:lnTo>
                    <a:pt x="1185" y="315"/>
                  </a:lnTo>
                  <a:lnTo>
                    <a:pt x="0" y="906"/>
                  </a:lnTo>
                  <a:lnTo>
                    <a:pt x="0" y="5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882896" y="1940109"/>
            <a:ext cx="2932659" cy="2059781"/>
            <a:chOff x="5882896" y="1940109"/>
            <a:chExt cx="2932659" cy="2059781"/>
          </a:xfrm>
        </p:grpSpPr>
        <p:sp>
          <p:nvSpPr>
            <p:cNvPr id="31" name="Freeform 31"/>
            <p:cNvSpPr/>
            <p:nvPr/>
          </p:nvSpPr>
          <p:spPr>
            <a:xfrm>
              <a:off x="5882896" y="1940109"/>
              <a:ext cx="2932659" cy="1093565"/>
            </a:xfrm>
            <a:custGeom>
              <a:rect l="l" t="t" r="r" b="b"/>
              <a:pathLst>
                <a:path w="1676" h="592">
                  <a:moveTo>
                    <a:pt x="1676" y="592"/>
                  </a:moveTo>
                  <a:lnTo>
                    <a:pt x="490" y="0"/>
                  </a:lnTo>
                  <a:lnTo>
                    <a:pt x="436" y="28"/>
                  </a:lnTo>
                  <a:lnTo>
                    <a:pt x="383" y="60"/>
                  </a:lnTo>
                  <a:lnTo>
                    <a:pt x="333" y="91"/>
                  </a:lnTo>
                  <a:lnTo>
                    <a:pt x="286" y="124"/>
                  </a:lnTo>
                  <a:lnTo>
                    <a:pt x="242" y="158"/>
                  </a:lnTo>
                  <a:lnTo>
                    <a:pt x="202" y="194"/>
                  </a:lnTo>
                  <a:lnTo>
                    <a:pt x="165" y="229"/>
                  </a:lnTo>
                  <a:lnTo>
                    <a:pt x="131" y="266"/>
                  </a:lnTo>
                  <a:lnTo>
                    <a:pt x="101" y="305"/>
                  </a:lnTo>
                  <a:lnTo>
                    <a:pt x="88" y="323"/>
                  </a:lnTo>
                  <a:lnTo>
                    <a:pt x="75" y="343"/>
                  </a:lnTo>
                  <a:lnTo>
                    <a:pt x="64" y="363"/>
                  </a:lnTo>
                  <a:lnTo>
                    <a:pt x="53" y="383"/>
                  </a:lnTo>
                  <a:lnTo>
                    <a:pt x="43" y="403"/>
                  </a:lnTo>
                  <a:lnTo>
                    <a:pt x="34" y="423"/>
                  </a:lnTo>
                  <a:lnTo>
                    <a:pt x="25" y="444"/>
                  </a:lnTo>
                  <a:lnTo>
                    <a:pt x="20" y="464"/>
                  </a:lnTo>
                  <a:lnTo>
                    <a:pt x="13" y="486"/>
                  </a:lnTo>
                  <a:lnTo>
                    <a:pt x="8" y="507"/>
                  </a:lnTo>
                  <a:lnTo>
                    <a:pt x="4" y="528"/>
                  </a:lnTo>
                  <a:lnTo>
                    <a:pt x="3" y="550"/>
                  </a:lnTo>
                  <a:lnTo>
                    <a:pt x="0" y="571"/>
                  </a:lnTo>
                  <a:lnTo>
                    <a:pt x="0" y="592"/>
                  </a:lnTo>
                  <a:lnTo>
                    <a:pt x="1676" y="592"/>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882896" y="3033769"/>
              <a:ext cx="2932659" cy="966121"/>
            </a:xfrm>
            <a:prstGeom prst="rect">
              <a:avLst/>
            </a:prstGeom>
            <a:gradFill>
              <a:gsLst>
                <a:gs pos="0">
                  <a:srgbClr val="969696">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817538" y="2524372"/>
            <a:ext cx="2930767" cy="1477518"/>
            <a:chOff x="8817538" y="2524372"/>
            <a:chExt cx="2930767" cy="1477518"/>
          </a:xfrm>
        </p:grpSpPr>
        <p:sp>
          <p:nvSpPr>
            <p:cNvPr id="34" name="Freeform 34"/>
            <p:cNvSpPr/>
            <p:nvPr/>
          </p:nvSpPr>
          <p:spPr>
            <a:xfrm>
              <a:off x="8817538" y="2524372"/>
              <a:ext cx="2930767" cy="1091565"/>
            </a:xfrm>
            <a:custGeom>
              <a:rect l="l" t="t" r="r" b="b"/>
              <a:pathLst>
                <a:path w="1674" h="591">
                  <a:moveTo>
                    <a:pt x="0" y="591"/>
                  </a:moveTo>
                  <a:lnTo>
                    <a:pt x="1185" y="0"/>
                  </a:lnTo>
                  <a:lnTo>
                    <a:pt x="1239" y="28"/>
                  </a:lnTo>
                  <a:lnTo>
                    <a:pt x="1292" y="58"/>
                  </a:lnTo>
                  <a:lnTo>
                    <a:pt x="1342" y="89"/>
                  </a:lnTo>
                  <a:lnTo>
                    <a:pt x="1389" y="124"/>
                  </a:lnTo>
                  <a:lnTo>
                    <a:pt x="1433" y="156"/>
                  </a:lnTo>
                  <a:lnTo>
                    <a:pt x="1473" y="192"/>
                  </a:lnTo>
                  <a:lnTo>
                    <a:pt x="1510" y="228"/>
                  </a:lnTo>
                  <a:lnTo>
                    <a:pt x="1544" y="265"/>
                  </a:lnTo>
                  <a:lnTo>
                    <a:pt x="1574" y="303"/>
                  </a:lnTo>
                  <a:lnTo>
                    <a:pt x="1587" y="323"/>
                  </a:lnTo>
                  <a:lnTo>
                    <a:pt x="1600" y="342"/>
                  </a:lnTo>
                  <a:lnTo>
                    <a:pt x="1611" y="361"/>
                  </a:lnTo>
                  <a:lnTo>
                    <a:pt x="1622" y="381"/>
                  </a:lnTo>
                  <a:lnTo>
                    <a:pt x="1632" y="401"/>
                  </a:lnTo>
                  <a:lnTo>
                    <a:pt x="1641" y="423"/>
                  </a:lnTo>
                  <a:lnTo>
                    <a:pt x="1650" y="443"/>
                  </a:lnTo>
                  <a:lnTo>
                    <a:pt x="1655" y="464"/>
                  </a:lnTo>
                  <a:lnTo>
                    <a:pt x="1662" y="484"/>
                  </a:lnTo>
                  <a:lnTo>
                    <a:pt x="1667" y="505"/>
                  </a:lnTo>
                  <a:lnTo>
                    <a:pt x="1671" y="527"/>
                  </a:lnTo>
                  <a:lnTo>
                    <a:pt x="1672" y="548"/>
                  </a:lnTo>
                  <a:lnTo>
                    <a:pt x="1675" y="569"/>
                  </a:lnTo>
                  <a:lnTo>
                    <a:pt x="1675" y="591"/>
                  </a:lnTo>
                  <a:lnTo>
                    <a:pt x="0" y="59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8817538" y="3615842"/>
              <a:ext cx="2930767" cy="386048"/>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5890466" y="2841555"/>
            <a:ext cx="2930767" cy="2254472"/>
            <a:chOff x="5890466" y="2841555"/>
            <a:chExt cx="2930767" cy="2254472"/>
          </a:xfrm>
        </p:grpSpPr>
        <p:sp>
          <p:nvSpPr>
            <p:cNvPr id="37" name="Freeform 37"/>
            <p:cNvSpPr/>
            <p:nvPr/>
          </p:nvSpPr>
          <p:spPr>
            <a:xfrm>
              <a:off x="5890466" y="2841555"/>
              <a:ext cx="2930767" cy="1094899"/>
            </a:xfrm>
            <a:custGeom>
              <a:rect l="l" t="t" r="r" b="b"/>
              <a:pathLst>
                <a:path w="1676" h="593">
                  <a:moveTo>
                    <a:pt x="1676" y="0"/>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1676"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890466" y="2841555"/>
              <a:ext cx="856853" cy="2254472"/>
            </a:xfrm>
            <a:custGeom>
              <a:rect l="l" t="t" r="r" b="b"/>
              <a:pathLst>
                <a:path w="490" h="1221">
                  <a:moveTo>
                    <a:pt x="490" y="593"/>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0" y="628"/>
                  </a:lnTo>
                  <a:lnTo>
                    <a:pt x="0" y="650"/>
                  </a:lnTo>
                  <a:lnTo>
                    <a:pt x="3" y="672"/>
                  </a:lnTo>
                  <a:lnTo>
                    <a:pt x="4" y="694"/>
                  </a:lnTo>
                  <a:lnTo>
                    <a:pt x="8" y="714"/>
                  </a:lnTo>
                  <a:lnTo>
                    <a:pt x="13" y="735"/>
                  </a:lnTo>
                  <a:lnTo>
                    <a:pt x="20" y="756"/>
                  </a:lnTo>
                  <a:lnTo>
                    <a:pt x="25" y="776"/>
                  </a:lnTo>
                  <a:lnTo>
                    <a:pt x="34" y="798"/>
                  </a:lnTo>
                  <a:lnTo>
                    <a:pt x="43" y="818"/>
                  </a:lnTo>
                  <a:lnTo>
                    <a:pt x="53" y="838"/>
                  </a:lnTo>
                  <a:lnTo>
                    <a:pt x="64" y="858"/>
                  </a:lnTo>
                  <a:lnTo>
                    <a:pt x="75" y="877"/>
                  </a:lnTo>
                  <a:lnTo>
                    <a:pt x="88" y="897"/>
                  </a:lnTo>
                  <a:lnTo>
                    <a:pt x="101" y="916"/>
                  </a:lnTo>
                  <a:lnTo>
                    <a:pt x="131" y="954"/>
                  </a:lnTo>
                  <a:lnTo>
                    <a:pt x="165" y="991"/>
                  </a:lnTo>
                  <a:lnTo>
                    <a:pt x="202" y="1028"/>
                  </a:lnTo>
                  <a:lnTo>
                    <a:pt x="242" y="1063"/>
                  </a:lnTo>
                  <a:lnTo>
                    <a:pt x="286" y="1097"/>
                  </a:lnTo>
                  <a:lnTo>
                    <a:pt x="333" y="1130"/>
                  </a:lnTo>
                  <a:lnTo>
                    <a:pt x="383" y="1161"/>
                  </a:lnTo>
                  <a:lnTo>
                    <a:pt x="436" y="1192"/>
                  </a:lnTo>
                  <a:lnTo>
                    <a:pt x="490" y="1221"/>
                  </a:lnTo>
                  <a:lnTo>
                    <a:pt x="49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47320" y="2841555"/>
              <a:ext cx="2073913" cy="2254472"/>
            </a:xfrm>
            <a:custGeom>
              <a:rect l="l" t="t" r="r" b="b"/>
              <a:pathLst>
                <a:path w="1186" h="1221">
                  <a:moveTo>
                    <a:pt x="1186" y="628"/>
                  </a:moveTo>
                  <a:lnTo>
                    <a:pt x="0" y="1221"/>
                  </a:lnTo>
                  <a:lnTo>
                    <a:pt x="0" y="593"/>
                  </a:lnTo>
                  <a:lnTo>
                    <a:pt x="1186" y="0"/>
                  </a:lnTo>
                  <a:lnTo>
                    <a:pt x="1186" y="628"/>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8821594" y="3809199"/>
            <a:ext cx="2930767" cy="1286828"/>
            <a:chOff x="8821594" y="3809199"/>
            <a:chExt cx="2930767" cy="1286828"/>
          </a:xfrm>
        </p:grpSpPr>
        <p:sp>
          <p:nvSpPr>
            <p:cNvPr id="41" name="Freeform 41"/>
            <p:cNvSpPr/>
            <p:nvPr/>
          </p:nvSpPr>
          <p:spPr>
            <a:xfrm>
              <a:off x="8821594" y="3809199"/>
              <a:ext cx="2930767" cy="1094804"/>
            </a:xfrm>
            <a:custGeom>
              <a:rect l="l" t="t" r="r" b="b"/>
              <a:pathLst>
                <a:path w="1674" h="593">
                  <a:moveTo>
                    <a:pt x="0" y="0"/>
                  </a:moveTo>
                  <a:lnTo>
                    <a:pt x="1185" y="593"/>
                  </a:lnTo>
                  <a:lnTo>
                    <a:pt x="1239" y="563"/>
                  </a:lnTo>
                  <a:lnTo>
                    <a:pt x="1292" y="533"/>
                  </a:lnTo>
                  <a:lnTo>
                    <a:pt x="1342" y="502"/>
                  </a:lnTo>
                  <a:lnTo>
                    <a:pt x="1389" y="469"/>
                  </a:lnTo>
                  <a:lnTo>
                    <a:pt x="1433" y="435"/>
                  </a:lnTo>
                  <a:lnTo>
                    <a:pt x="1473" y="399"/>
                  </a:lnTo>
                  <a:lnTo>
                    <a:pt x="1510" y="363"/>
                  </a:lnTo>
                  <a:lnTo>
                    <a:pt x="1544" y="326"/>
                  </a:lnTo>
                  <a:lnTo>
                    <a:pt x="1574" y="288"/>
                  </a:lnTo>
                  <a:lnTo>
                    <a:pt x="1587" y="268"/>
                  </a:lnTo>
                  <a:lnTo>
                    <a:pt x="1600" y="249"/>
                  </a:lnTo>
                  <a:lnTo>
                    <a:pt x="1611" y="230"/>
                  </a:lnTo>
                  <a:lnTo>
                    <a:pt x="1622" y="210"/>
                  </a:lnTo>
                  <a:lnTo>
                    <a:pt x="1632" y="190"/>
                  </a:lnTo>
                  <a:lnTo>
                    <a:pt x="1641" y="168"/>
                  </a:lnTo>
                  <a:lnTo>
                    <a:pt x="1650" y="148"/>
                  </a:lnTo>
                  <a:lnTo>
                    <a:pt x="1655" y="127"/>
                  </a:lnTo>
                  <a:lnTo>
                    <a:pt x="1662" y="107"/>
                  </a:lnTo>
                  <a:lnTo>
                    <a:pt x="1667" y="86"/>
                  </a:lnTo>
                  <a:lnTo>
                    <a:pt x="1671" y="64"/>
                  </a:lnTo>
                  <a:lnTo>
                    <a:pt x="1672" y="43"/>
                  </a:lnTo>
                  <a:lnTo>
                    <a:pt x="1675" y="22"/>
                  </a:lnTo>
                  <a:lnTo>
                    <a:pt x="1675" y="0"/>
                  </a:lnTo>
                  <a:lnTo>
                    <a:pt x="0" y="0"/>
                  </a:lnTo>
                  <a:close/>
                </a:path>
              </a:pathLst>
            </a:custGeom>
            <a:solidFill>
              <a:srgbClr val="C0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0894966" y="3809199"/>
              <a:ext cx="857394" cy="1286828"/>
            </a:xfrm>
            <a:custGeom>
              <a:rect l="l" t="t" r="r" b="b"/>
              <a:pathLst>
                <a:path w="490" h="697">
                  <a:moveTo>
                    <a:pt x="0" y="593"/>
                  </a:moveTo>
                  <a:lnTo>
                    <a:pt x="0" y="593"/>
                  </a:lnTo>
                  <a:lnTo>
                    <a:pt x="54" y="563"/>
                  </a:lnTo>
                  <a:lnTo>
                    <a:pt x="107" y="533"/>
                  </a:lnTo>
                  <a:lnTo>
                    <a:pt x="157" y="502"/>
                  </a:lnTo>
                  <a:lnTo>
                    <a:pt x="204" y="469"/>
                  </a:lnTo>
                  <a:lnTo>
                    <a:pt x="248" y="435"/>
                  </a:lnTo>
                  <a:lnTo>
                    <a:pt x="288" y="399"/>
                  </a:lnTo>
                  <a:lnTo>
                    <a:pt x="325" y="363"/>
                  </a:lnTo>
                  <a:lnTo>
                    <a:pt x="359" y="326"/>
                  </a:lnTo>
                  <a:lnTo>
                    <a:pt x="389" y="288"/>
                  </a:lnTo>
                  <a:lnTo>
                    <a:pt x="402" y="268"/>
                  </a:lnTo>
                  <a:lnTo>
                    <a:pt x="415" y="249"/>
                  </a:lnTo>
                  <a:lnTo>
                    <a:pt x="426" y="230"/>
                  </a:lnTo>
                  <a:lnTo>
                    <a:pt x="437" y="210"/>
                  </a:lnTo>
                  <a:lnTo>
                    <a:pt x="447" y="190"/>
                  </a:lnTo>
                  <a:lnTo>
                    <a:pt x="456" y="168"/>
                  </a:lnTo>
                  <a:lnTo>
                    <a:pt x="465" y="148"/>
                  </a:lnTo>
                  <a:lnTo>
                    <a:pt x="470" y="127"/>
                  </a:lnTo>
                  <a:lnTo>
                    <a:pt x="477" y="107"/>
                  </a:lnTo>
                  <a:lnTo>
                    <a:pt x="482" y="86"/>
                  </a:lnTo>
                  <a:lnTo>
                    <a:pt x="486" y="64"/>
                  </a:lnTo>
                  <a:lnTo>
                    <a:pt x="487" y="43"/>
                  </a:lnTo>
                  <a:lnTo>
                    <a:pt x="490" y="22"/>
                  </a:lnTo>
                  <a:lnTo>
                    <a:pt x="490" y="0"/>
                  </a:lnTo>
                  <a:lnTo>
                    <a:pt x="490" y="104"/>
                  </a:lnTo>
                  <a:lnTo>
                    <a:pt x="490" y="126"/>
                  </a:lnTo>
                  <a:lnTo>
                    <a:pt x="487" y="148"/>
                  </a:lnTo>
                  <a:lnTo>
                    <a:pt x="486" y="170"/>
                  </a:lnTo>
                  <a:lnTo>
                    <a:pt x="482" y="190"/>
                  </a:lnTo>
                  <a:lnTo>
                    <a:pt x="477" y="211"/>
                  </a:lnTo>
                  <a:lnTo>
                    <a:pt x="470" y="232"/>
                  </a:lnTo>
                  <a:lnTo>
                    <a:pt x="465" y="252"/>
                  </a:lnTo>
                  <a:lnTo>
                    <a:pt x="456" y="274"/>
                  </a:lnTo>
                  <a:lnTo>
                    <a:pt x="447" y="294"/>
                  </a:lnTo>
                  <a:lnTo>
                    <a:pt x="437" y="314"/>
                  </a:lnTo>
                  <a:lnTo>
                    <a:pt x="426" y="334"/>
                  </a:lnTo>
                  <a:lnTo>
                    <a:pt x="415" y="353"/>
                  </a:lnTo>
                  <a:lnTo>
                    <a:pt x="402" y="373"/>
                  </a:lnTo>
                  <a:lnTo>
                    <a:pt x="389" y="392"/>
                  </a:lnTo>
                  <a:lnTo>
                    <a:pt x="359" y="430"/>
                  </a:lnTo>
                  <a:lnTo>
                    <a:pt x="325" y="467"/>
                  </a:lnTo>
                  <a:lnTo>
                    <a:pt x="288" y="504"/>
                  </a:lnTo>
                  <a:lnTo>
                    <a:pt x="248" y="539"/>
                  </a:lnTo>
                  <a:lnTo>
                    <a:pt x="204" y="573"/>
                  </a:lnTo>
                  <a:lnTo>
                    <a:pt x="157" y="606"/>
                  </a:lnTo>
                  <a:lnTo>
                    <a:pt x="107" y="637"/>
                  </a:lnTo>
                  <a:lnTo>
                    <a:pt x="54" y="668"/>
                  </a:lnTo>
                  <a:lnTo>
                    <a:pt x="0" y="697"/>
                  </a:lnTo>
                  <a:lnTo>
                    <a:pt x="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821594" y="3809199"/>
              <a:ext cx="2073373" cy="1286828"/>
            </a:xfrm>
            <a:custGeom>
              <a:rect l="l" t="t" r="r" b="b"/>
              <a:pathLst>
                <a:path w="1185" h="697">
                  <a:moveTo>
                    <a:pt x="0" y="104"/>
                  </a:moveTo>
                  <a:lnTo>
                    <a:pt x="1185" y="697"/>
                  </a:lnTo>
                  <a:lnTo>
                    <a:pt x="1185" y="593"/>
                  </a:lnTo>
                  <a:lnTo>
                    <a:pt x="0" y="0"/>
                  </a:lnTo>
                  <a:lnTo>
                    <a:pt x="0" y="104"/>
                  </a:lnTo>
                  <a:close/>
                </a:path>
              </a:pathLst>
            </a:custGeom>
            <a:gradFill>
              <a:gsLst>
                <a:gs pos="0">
                  <a:srgbClr val="A19F9F">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TextBox 44"/>
          <p:cNvSpPr txBox="1"/>
          <p:nvPr/>
        </p:nvSpPr>
        <p:spPr>
          <a:xfrm>
            <a:off x="970539" y="2055607"/>
            <a:ext cx="3888341" cy="316264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制度建设是保证会计电算化系统正常运行的重要保障，包括制定系统管理制度、操作规程、安全保密制度等。这些制度需要明确各岗位的职责和操作规范，确保系统的安全、稳定、可靠运行。同时，还需要定期对制度进行评估和更新，以适应业务发展和技术更新的需要。</a:t>
            </a:r>
          </a:p>
        </p:txBody>
      </p:sp>
      <p:sp>
        <p:nvSpPr>
          <p:cNvPr id="45" name="AutoShape 45"/>
          <p:cNvSpPr/>
          <p:nvPr/>
        </p:nvSpPr>
        <p:spPr>
          <a:xfrm>
            <a:off x="510302" y="1681124"/>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10800000">
            <a:off x="4705935" y="4665821"/>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会计电算化实施流程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确定目标和范围</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明确会计电算化的目标和实施范围，为后续工作提供指导。</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资源评估</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评估所需的软硬件资源、人力资源和技术支持等，确保实施过程的顺利进行。</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制定计划</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根据目标和资源评估，制定详细的实施计划，包括时间安排、预算和人员分工等。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系统规划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深入了解企业的会计业务需求，明确系统应具备的功能和特点。</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需求分析</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对企业的会计业务流程进行梳理和分析，找出存在的问题和优化点。</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业务流程分析</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对企业的数据流程进行分析，了解数据来源、处理过程和输出方式等。</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数据流程分析</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995" r="1999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功能设计</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根据需求分析和业务流程分析的结果，设计系统的功能模块和操作流程。</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数据库设计</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根据数据流程分析的结果，设计系统的数据库结构，确保数据的准确性和完整性。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系统界面设计</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设计系统的用户界面，确保用户操作的便捷性和友好性。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系统设计</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27262" y="1849088"/>
            <a:ext cx="4496144" cy="565817"/>
            <a:chOff x="5527262" y="1849088"/>
            <a:chExt cx="4496144" cy="565817"/>
          </a:xfrm>
        </p:grpSpPr>
        <p:sp>
          <p:nvSpPr>
            <p:cNvPr id="3" name="AutoShape 3"/>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435703" y="1849088"/>
            <a:ext cx="3294412" cy="3432906"/>
            <a:chOff x="1435703" y="1849088"/>
            <a:chExt cx="3294412" cy="3432906"/>
          </a:xfrm>
        </p:grpSpPr>
        <p:sp>
          <p:nvSpPr>
            <p:cNvPr id="5" name="AutoShape 5"/>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Freeform 7"/>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系统开发</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系统实施</a:t>
              </a:r>
            </a:p>
          </p:txBody>
        </p:sp>
      </p:grpSp>
      <p:grpSp>
        <p:nvGrpSpPr>
          <p:cNvPr id="31" name="Group 31"/>
          <p:cNvGrpSpPr/>
          <p:nvPr/>
        </p:nvGrpSpPr>
        <p:grpSpPr>
          <a:xfrm>
            <a:off x="5527262" y="2424430"/>
            <a:ext cx="4496144" cy="820535"/>
            <a:chOff x="5527262" y="2424430"/>
            <a:chExt cx="4496144" cy="820535"/>
          </a:xfrm>
        </p:grpSpPr>
        <p:sp>
          <p:nvSpPr>
            <p:cNvPr id="32" name="TextBox 32"/>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依据系统设计和相关技术标准，进行系统的开发和编程工作。</a:t>
              </a:r>
            </a:p>
          </p:txBody>
        </p:sp>
      </p:grpSp>
      <p:grpSp>
        <p:nvGrpSpPr>
          <p:cNvPr id="33" name="Group 33"/>
          <p:cNvGrpSpPr/>
          <p:nvPr/>
        </p:nvGrpSpPr>
        <p:grpSpPr>
          <a:xfrm>
            <a:off x="5527262" y="3282680"/>
            <a:ext cx="4496144" cy="565817"/>
            <a:chOff x="5527262" y="3282680"/>
            <a:chExt cx="4496144" cy="565817"/>
          </a:xfrm>
        </p:grpSpPr>
        <p:sp>
          <p:nvSpPr>
            <p:cNvPr id="34" name="AutoShape 34"/>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系统测试</a:t>
            </a:r>
          </a:p>
        </p:txBody>
      </p:sp>
      <p:grpSp>
        <p:nvGrpSpPr>
          <p:cNvPr id="36" name="Group 36"/>
          <p:cNvGrpSpPr/>
          <p:nvPr/>
        </p:nvGrpSpPr>
        <p:grpSpPr>
          <a:xfrm>
            <a:off x="5527262" y="3877072"/>
            <a:ext cx="4496144" cy="820535"/>
            <a:chOff x="5527262" y="3877072"/>
            <a:chExt cx="4496144" cy="820535"/>
          </a:xfrm>
        </p:grpSpPr>
        <p:sp>
          <p:nvSpPr>
            <p:cNvPr id="37" name="TextBox 37"/>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对开发完成的系统进行全面的测试，确保系统的功能、性能和安全性达到预期要求。</a:t>
              </a:r>
            </a:p>
          </p:txBody>
        </p:sp>
      </p:grpSp>
      <p:grpSp>
        <p:nvGrpSpPr>
          <p:cNvPr id="38" name="Group 38"/>
          <p:cNvGrpSpPr/>
          <p:nvPr/>
        </p:nvGrpSpPr>
        <p:grpSpPr>
          <a:xfrm>
            <a:off x="5527262" y="4771916"/>
            <a:ext cx="4496144" cy="565817"/>
            <a:chOff x="5527262" y="4771916"/>
            <a:chExt cx="4496144" cy="565817"/>
          </a:xfrm>
        </p:grpSpPr>
        <p:sp>
          <p:nvSpPr>
            <p:cNvPr id="39" name="AutoShape 39"/>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527262" y="5366307"/>
            <a:ext cx="4496144" cy="820535"/>
            <a:chOff x="5527262" y="5366307"/>
            <a:chExt cx="4496144" cy="820535"/>
          </a:xfrm>
        </p:grpSpPr>
        <p:sp>
          <p:nvSpPr>
            <p:cNvPr id="41" name="TextBox 41"/>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将系统部署到实际运行环境中，进行系统配置和初始化工作。</a:t>
              </a:r>
            </a:p>
          </p:txBody>
        </p:sp>
      </p:grpSp>
      <p:sp>
        <p:nvSpPr>
          <p:cNvPr id="42" name="TextBox 42"/>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系统部署</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https://d.book118.com/496112112124010053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2024-09-20T07:09:33.591</cp:lastPrinted>
  <dcterms:created xsi:type="dcterms:W3CDTF">2024-09-19T23:09:33Z</dcterms:created>
  <dcterms:modified xsi:type="dcterms:W3CDTF">2024-09-19T23:09:35Z</dcterms:modified>
</cp:coreProperties>
</file>