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919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70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265D5A-4495-4EE0-8FC0-2A1A7CA8B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8A9C0-BCE6-47E4-9BE7-1079BE796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6F8958-93F2-4767-A64F-4A2D58A97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E37D8A-E3EC-4E4E-BAA5-ADB9E24AF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073EB9-C112-41A2-9949-B663B44AE4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47037E-28E6-4F60-BACA-ED35142F87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6C9F69-54B1-46CB-A1B8-2F635AF4A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DC5D53-0BA3-4583-9196-B5ACC6C33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9C1C53-F646-483C-99BE-E256BF9FA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E0E031-3E84-4228-BEAC-C626F73D4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5CA05E-442B-4D61-9B07-42A929642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9180" r:id="rId2"/>
    <p:sldLayoutId id="2147499181" r:id="rId3"/>
    <p:sldLayoutId id="2147499182" r:id="rId4"/>
    <p:sldLayoutId id="2147499183" r:id="rId5"/>
    <p:sldLayoutId id="2147499184" r:id="rId6"/>
    <p:sldLayoutId id="2147499185" r:id="rId7"/>
    <p:sldLayoutId id="2147499186" r:id="rId8"/>
    <p:sldLayoutId id="2147499187" r:id="rId9"/>
    <p:sldLayoutId id="2147499188" r:id="rId10"/>
    <p:sldLayoutId id="214749918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tags" Target="../tags/tag121.xml" /><Relationship Id="rId18" Type="http://schemas.openxmlformats.org/officeDocument/2006/relationships/tags" Target="../tags/tag122.xml" /><Relationship Id="rId19" Type="http://schemas.openxmlformats.org/officeDocument/2006/relationships/tags" Target="../tags/tag123.xml" /><Relationship Id="rId2" Type="http://schemas.openxmlformats.org/officeDocument/2006/relationships/tags" Target="../tags/tag106.xml" /><Relationship Id="rId20" Type="http://schemas.openxmlformats.org/officeDocument/2006/relationships/tags" Target="../tags/tag124.xml" /><Relationship Id="rId21" Type="http://schemas.openxmlformats.org/officeDocument/2006/relationships/tags" Target="../tags/tag125.xml" /><Relationship Id="rId22" Type="http://schemas.openxmlformats.org/officeDocument/2006/relationships/tags" Target="../tags/tag126.xml" /><Relationship Id="rId23" Type="http://schemas.openxmlformats.org/officeDocument/2006/relationships/tags" Target="../tags/tag127.xml" /><Relationship Id="rId24" Type="http://schemas.openxmlformats.org/officeDocument/2006/relationships/tags" Target="../tags/tag128.xml" /><Relationship Id="rId25" Type="http://schemas.openxmlformats.org/officeDocument/2006/relationships/tags" Target="../tags/tag129.xml" /><Relationship Id="rId26" Type="http://schemas.openxmlformats.org/officeDocument/2006/relationships/tags" Target="../tags/tag130.xml" /><Relationship Id="rId27" Type="http://schemas.openxmlformats.org/officeDocument/2006/relationships/tags" Target="../tags/tag131.xml" /><Relationship Id="rId28" Type="http://schemas.openxmlformats.org/officeDocument/2006/relationships/tags" Target="../tags/tag132.xml" /><Relationship Id="rId29" Type="http://schemas.openxmlformats.org/officeDocument/2006/relationships/tags" Target="../tags/tag133.xml" /><Relationship Id="rId3" Type="http://schemas.openxmlformats.org/officeDocument/2006/relationships/tags" Target="../tags/tag107.xml" /><Relationship Id="rId30" Type="http://schemas.openxmlformats.org/officeDocument/2006/relationships/tags" Target="../tags/tag134.xml" /><Relationship Id="rId31" Type="http://schemas.openxmlformats.org/officeDocument/2006/relationships/tags" Target="../tags/tag135.xml" /><Relationship Id="rId32" Type="http://schemas.openxmlformats.org/officeDocument/2006/relationships/tags" Target="../tags/tag136.xml" /><Relationship Id="rId33" Type="http://schemas.openxmlformats.org/officeDocument/2006/relationships/tags" Target="../tags/tag137.xml" /><Relationship Id="rId34" Type="http://schemas.openxmlformats.org/officeDocument/2006/relationships/tags" Target="../tags/tag138.xml" /><Relationship Id="rId35" Type="http://schemas.openxmlformats.org/officeDocument/2006/relationships/tags" Target="../tags/tag139.xml" /><Relationship Id="rId36" Type="http://schemas.openxmlformats.org/officeDocument/2006/relationships/tags" Target="../tags/tag140.xml" /><Relationship Id="rId37" Type="http://schemas.openxmlformats.org/officeDocument/2006/relationships/tags" Target="../tags/tag141.xml" /><Relationship Id="rId38" Type="http://schemas.openxmlformats.org/officeDocument/2006/relationships/tags" Target="../tags/tag142.xml" /><Relationship Id="rId39" Type="http://schemas.openxmlformats.org/officeDocument/2006/relationships/tags" Target="../tags/tag143.xml" /><Relationship Id="rId4" Type="http://schemas.openxmlformats.org/officeDocument/2006/relationships/tags" Target="../tags/tag108.xml" /><Relationship Id="rId40" Type="http://schemas.openxmlformats.org/officeDocument/2006/relationships/tags" Target="../tags/tag144.xml" /><Relationship Id="rId41" Type="http://schemas.openxmlformats.org/officeDocument/2006/relationships/tags" Target="../tags/tag145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18" Type="http://schemas.openxmlformats.org/officeDocument/2006/relationships/tags" Target="../tags/tag205.xml" /><Relationship Id="rId19" Type="http://schemas.openxmlformats.org/officeDocument/2006/relationships/tags" Target="../tags/tag206.xml" /><Relationship Id="rId2" Type="http://schemas.openxmlformats.org/officeDocument/2006/relationships/tags" Target="../tags/tag189.xml" /><Relationship Id="rId20" Type="http://schemas.openxmlformats.org/officeDocument/2006/relationships/tags" Target="../tags/tag207.xml" /><Relationship Id="rId21" Type="http://schemas.openxmlformats.org/officeDocument/2006/relationships/tags" Target="../tags/tag208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18" Type="http://schemas.openxmlformats.org/officeDocument/2006/relationships/tags" Target="../tags/tag225.xml" /><Relationship Id="rId19" Type="http://schemas.openxmlformats.org/officeDocument/2006/relationships/tags" Target="../tags/tag226.xml" /><Relationship Id="rId2" Type="http://schemas.openxmlformats.org/officeDocument/2006/relationships/tags" Target="../tags/tag209.xml" /><Relationship Id="rId20" Type="http://schemas.openxmlformats.org/officeDocument/2006/relationships/tags" Target="../tags/tag227.xml" /><Relationship Id="rId21" Type="http://schemas.openxmlformats.org/officeDocument/2006/relationships/tags" Target="../tags/tag228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tags" Target="../tags/tag248.xml" /><Relationship Id="rId19" Type="http://schemas.openxmlformats.org/officeDocument/2006/relationships/tags" Target="../tags/tag249.xml" /><Relationship Id="rId2" Type="http://schemas.openxmlformats.org/officeDocument/2006/relationships/tags" Target="../tags/tag232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12101014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2023年BOM主管年度总结及下一年展望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2023年工作总结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工作亮点和收获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下一年度工作计划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提升工作效率和质量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加强沟通和协作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个人成长和发展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2023年工作总结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完成的任务和项目</a:t>
            </a:r>
            <a:endParaRPr lang="zh-CN" altLang="en-US"/>
          </a:p>
        </p:txBody>
      </p:sp>
      <p:sp>
        <p:nvSpPr>
          <p:cNvPr id="1048914" name="矩形 31"/>
          <p:cNvSpPr/>
          <p:nvPr>
            <p:custDataLst>
              <p:tags r:id="rId2"/>
            </p:custDataLst>
          </p:nvPr>
        </p:nvSpPr>
        <p:spPr>
          <a:xfrm>
            <a:off x="3822005" y="136440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负责BOM管理，确保产品成本和利润的平衡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"/>
          <p:cNvSpPr/>
          <p:nvPr>
            <p:custDataLst>
              <p:tags r:id="rId3"/>
            </p:custDataLst>
          </p:nvPr>
        </p:nvSpPr>
        <p:spPr>
          <a:xfrm>
            <a:off x="3822005" y="218675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参与新产品开发，提供BOM支持和成本分析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5"/>
          <p:cNvSpPr/>
          <p:nvPr>
            <p:custDataLst>
              <p:tags r:id="rId4"/>
            </p:custDataLst>
          </p:nvPr>
        </p:nvSpPr>
        <p:spPr>
          <a:xfrm>
            <a:off x="3822005" y="3009105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优化BOM结构，提高产品性能和可靠性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7"/>
          <p:cNvSpPr/>
          <p:nvPr>
            <p:custDataLst>
              <p:tags r:id="rId5"/>
            </p:custDataLst>
          </p:nvPr>
        </p:nvSpPr>
        <p:spPr>
          <a:xfrm>
            <a:off x="3822005" y="3831457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协调供应链管理，确保物料供应和库存控制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3"/>
          <p:cNvSpPr/>
          <p:nvPr>
            <p:custDataLst>
              <p:tags r:id="rId6"/>
            </p:custDataLst>
          </p:nvPr>
        </p:nvSpPr>
        <p:spPr>
          <a:xfrm>
            <a:off x="3822005" y="465381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参与项目评审，提供BOM和成本方面的建议和意见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6"/>
          <p:cNvSpPr/>
          <p:nvPr>
            <p:custDataLst>
              <p:tags r:id="rId7"/>
            </p:custDataLst>
          </p:nvPr>
        </p:nvSpPr>
        <p:spPr>
          <a:xfrm>
            <a:off x="3822005" y="547616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完成年度BOM审计和成本分析报告，为下一年工作提供参考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遇到的问题和解决方案</a:t>
            </a:r>
            <a:endParaRPr lang="zh-CN" altLang="en-US"/>
          </a:p>
        </p:txBody>
      </p:sp>
      <p:sp>
        <p:nvSpPr>
          <p:cNvPr id="1048960" name="六边形 7"/>
          <p:cNvSpPr/>
          <p:nvPr>
            <p:custDataLst>
              <p:tags r:id="rId2"/>
            </p:custDataLst>
          </p:nvPr>
        </p:nvSpPr>
        <p:spPr>
          <a:xfrm rot="5400000">
            <a:off x="1410940" y="1554412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 9"/>
          <p:cNvSpPr/>
          <p:nvPr>
            <p:custDataLst>
              <p:tags r:id="rId3"/>
            </p:custDataLst>
          </p:nvPr>
        </p:nvSpPr>
        <p:spPr>
          <a:xfrm>
            <a:off x="1593514" y="2113631"/>
            <a:ext cx="1445718" cy="845928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 10"/>
          <p:cNvSpPr/>
          <p:nvPr>
            <p:custDataLst>
              <p:tags r:id="rId4"/>
            </p:custDataLst>
          </p:nvPr>
        </p:nvSpPr>
        <p:spPr>
          <a:xfrm>
            <a:off x="1592838" y="2527466"/>
            <a:ext cx="720154" cy="618048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66" name="任意多边形 11"/>
          <p:cNvSpPr/>
          <p:nvPr>
            <p:custDataLst>
              <p:tags r:id="rId5"/>
            </p:custDataLst>
          </p:nvPr>
        </p:nvSpPr>
        <p:spPr>
          <a:xfrm>
            <a:off x="2312316" y="2534228"/>
            <a:ext cx="728269" cy="611286"/>
          </a:xfrm>
          <a:custGeom>
            <a:gdLst>
              <a:gd name="connsiteX0" fmla="*/ 1 w 1279"/>
              <a:gd name="connsiteY0" fmla="*/ 744 h 1074"/>
              <a:gd name="connsiteX1" fmla="*/ 1279 w 1279"/>
              <a:gd name="connsiteY1" fmla="*/ 0 h 1074"/>
              <a:gd name="connsiteX2" fmla="*/ 1275 w 1279"/>
              <a:gd name="connsiteY2" fmla="*/ 333 h 1074"/>
              <a:gd name="connsiteX3" fmla="*/ 0 w 1279"/>
              <a:gd name="connsiteY3" fmla="*/ 1074 h 1074"/>
              <a:gd name="connsiteX4" fmla="*/ 1 w 1279"/>
              <a:gd name="connsiteY4" fmla="*/ 744 h 1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" h="1074">
                <a:moveTo>
                  <a:pt x="1" y="744"/>
                </a:moveTo>
                <a:lnTo>
                  <a:pt x="1279" y="0"/>
                </a:lnTo>
                <a:lnTo>
                  <a:pt x="1275" y="333"/>
                </a:lnTo>
                <a:lnTo>
                  <a:pt x="0" y="1074"/>
                </a:lnTo>
                <a:lnTo>
                  <a:pt x="1" y="74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68" name="任意多边形 12"/>
          <p:cNvSpPr/>
          <p:nvPr>
            <p:custDataLst>
              <p:tags r:id="rId6"/>
            </p:custDataLst>
          </p:nvPr>
        </p:nvSpPr>
        <p:spPr>
          <a:xfrm>
            <a:off x="1600276" y="1749158"/>
            <a:ext cx="1445718" cy="846604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产品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970" name="任意多边形 13"/>
          <p:cNvSpPr/>
          <p:nvPr>
            <p:custDataLst>
              <p:tags r:id="rId7"/>
            </p:custDataLst>
          </p:nvPr>
        </p:nvSpPr>
        <p:spPr>
          <a:xfrm>
            <a:off x="1591486" y="2162317"/>
            <a:ext cx="720154" cy="61872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72" name="任意多边形 14"/>
          <p:cNvSpPr/>
          <p:nvPr>
            <p:custDataLst>
              <p:tags r:id="rId8"/>
            </p:custDataLst>
          </p:nvPr>
        </p:nvSpPr>
        <p:spPr>
          <a:xfrm>
            <a:off x="2310964" y="2169079"/>
            <a:ext cx="728269" cy="609257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74" name="任意多边形 15"/>
          <p:cNvSpPr/>
          <p:nvPr>
            <p:custDataLst>
              <p:tags r:id="rId9"/>
            </p:custDataLst>
          </p:nvPr>
        </p:nvSpPr>
        <p:spPr>
          <a:xfrm>
            <a:off x="3179206" y="1868170"/>
            <a:ext cx="4824695" cy="485512"/>
          </a:xfrm>
          <a:custGeom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六边形 20"/>
          <p:cNvSpPr/>
          <p:nvPr>
            <p:custDataLst>
              <p:tags r:id="rId10"/>
            </p:custDataLst>
          </p:nvPr>
        </p:nvSpPr>
        <p:spPr>
          <a:xfrm rot="5400000">
            <a:off x="8956669" y="142931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 23"/>
          <p:cNvSpPr/>
          <p:nvPr>
            <p:custDataLst>
              <p:tags r:id="rId11"/>
            </p:custDataLst>
          </p:nvPr>
        </p:nvSpPr>
        <p:spPr>
          <a:xfrm>
            <a:off x="9145329" y="1987857"/>
            <a:ext cx="1445718" cy="845928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 29"/>
          <p:cNvSpPr/>
          <p:nvPr>
            <p:custDataLst>
              <p:tags r:id="rId12"/>
            </p:custDataLst>
          </p:nvPr>
        </p:nvSpPr>
        <p:spPr>
          <a:xfrm>
            <a:off x="9145329" y="2401693"/>
            <a:ext cx="720154" cy="618048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82" name="任意多边形 33"/>
          <p:cNvSpPr/>
          <p:nvPr>
            <p:custDataLst>
              <p:tags r:id="rId13"/>
            </p:custDataLst>
          </p:nvPr>
        </p:nvSpPr>
        <p:spPr>
          <a:xfrm>
            <a:off x="9864131" y="2408455"/>
            <a:ext cx="728269" cy="609257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84" name="任意多边形 34"/>
          <p:cNvSpPr/>
          <p:nvPr>
            <p:custDataLst>
              <p:tags r:id="rId14"/>
            </p:custDataLst>
          </p:nvPr>
        </p:nvSpPr>
        <p:spPr>
          <a:xfrm>
            <a:off x="9146005" y="1623385"/>
            <a:ext cx="1445718" cy="846604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价格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986" name="任意多边形 35"/>
          <p:cNvSpPr/>
          <p:nvPr>
            <p:custDataLst>
              <p:tags r:id="rId15"/>
            </p:custDataLst>
          </p:nvPr>
        </p:nvSpPr>
        <p:spPr>
          <a:xfrm>
            <a:off x="9137215" y="2037220"/>
            <a:ext cx="720154" cy="61872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88" name="任意多边形 42"/>
          <p:cNvSpPr/>
          <p:nvPr>
            <p:custDataLst>
              <p:tags r:id="rId16"/>
            </p:custDataLst>
          </p:nvPr>
        </p:nvSpPr>
        <p:spPr>
          <a:xfrm>
            <a:off x="9856693" y="2043982"/>
            <a:ext cx="728269" cy="609257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90" name="任意多边形 46"/>
          <p:cNvSpPr/>
          <p:nvPr>
            <p:custDataLst>
              <p:tags r:id="rId17"/>
            </p:custDataLst>
          </p:nvPr>
        </p:nvSpPr>
        <p:spPr>
          <a:xfrm>
            <a:off x="4224613" y="2447674"/>
            <a:ext cx="4792238" cy="495655"/>
          </a:xfrm>
          <a:custGeom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六边形 48"/>
          <p:cNvSpPr/>
          <p:nvPr>
            <p:custDataLst>
              <p:tags r:id="rId18"/>
            </p:custDataLst>
          </p:nvPr>
        </p:nvSpPr>
        <p:spPr>
          <a:xfrm rot="5400000">
            <a:off x="1410940" y="3875811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 55"/>
          <p:cNvSpPr/>
          <p:nvPr>
            <p:custDataLst>
              <p:tags r:id="rId19"/>
            </p:custDataLst>
          </p:nvPr>
        </p:nvSpPr>
        <p:spPr>
          <a:xfrm>
            <a:off x="1599600" y="4435030"/>
            <a:ext cx="1445718" cy="845928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 59"/>
          <p:cNvSpPr/>
          <p:nvPr>
            <p:custDataLst>
              <p:tags r:id="rId20"/>
            </p:custDataLst>
          </p:nvPr>
        </p:nvSpPr>
        <p:spPr>
          <a:xfrm>
            <a:off x="1599600" y="4848865"/>
            <a:ext cx="720154" cy="618048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998" name="任意多边形 60"/>
          <p:cNvSpPr/>
          <p:nvPr>
            <p:custDataLst>
              <p:tags r:id="rId21"/>
            </p:custDataLst>
          </p:nvPr>
        </p:nvSpPr>
        <p:spPr>
          <a:xfrm>
            <a:off x="2318402" y="4855627"/>
            <a:ext cx="728269" cy="609257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9000" name="任意多边形 61"/>
          <p:cNvSpPr/>
          <p:nvPr>
            <p:custDataLst>
              <p:tags r:id="rId22"/>
            </p:custDataLst>
          </p:nvPr>
        </p:nvSpPr>
        <p:spPr>
          <a:xfrm>
            <a:off x="1600276" y="4069881"/>
            <a:ext cx="1445718" cy="846604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流通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9002" name="任意多边形 63"/>
          <p:cNvSpPr/>
          <p:nvPr>
            <p:custDataLst>
              <p:tags r:id="rId23"/>
            </p:custDataLst>
          </p:nvPr>
        </p:nvSpPr>
        <p:spPr>
          <a:xfrm>
            <a:off x="1591486" y="4483716"/>
            <a:ext cx="720154" cy="61872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9004" name="任意多边形 64"/>
          <p:cNvSpPr/>
          <p:nvPr>
            <p:custDataLst>
              <p:tags r:id="rId24"/>
            </p:custDataLst>
          </p:nvPr>
        </p:nvSpPr>
        <p:spPr>
          <a:xfrm>
            <a:off x="2310964" y="4490478"/>
            <a:ext cx="728269" cy="609257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9006" name="任意多边形 65"/>
          <p:cNvSpPr/>
          <p:nvPr>
            <p:custDataLst>
              <p:tags r:id="rId25"/>
            </p:custDataLst>
          </p:nvPr>
        </p:nvSpPr>
        <p:spPr>
          <a:xfrm>
            <a:off x="3179206" y="4189568"/>
            <a:ext cx="4824695" cy="485512"/>
          </a:xfrm>
          <a:custGeom>
            <a:gdLst>
              <a:gd name="connisteX0" fmla="*/ 0 w 5379720"/>
              <a:gd name="connsiteY0" fmla="*/ 541020 h 541020"/>
              <a:gd name="connisteX1" fmla="*/ 678180 w 5379720"/>
              <a:gd name="connsiteY1" fmla="*/ 0 h 541020"/>
              <a:gd name="connisteX2" fmla="*/ 5379720 w 5379720"/>
              <a:gd name="connsiteY2" fmla="*/ 0 h 54102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79720" h="541020">
                <a:moveTo>
                  <a:pt x="0" y="541020"/>
                </a:moveTo>
                <a:lnTo>
                  <a:pt x="678180" y="0"/>
                </a:lnTo>
                <a:lnTo>
                  <a:pt x="5379720" y="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六边形 66"/>
          <p:cNvSpPr/>
          <p:nvPr>
            <p:custDataLst>
              <p:tags r:id="rId26"/>
            </p:custDataLst>
          </p:nvPr>
        </p:nvSpPr>
        <p:spPr>
          <a:xfrm rot="5400000">
            <a:off x="8956669" y="3875135"/>
            <a:ext cx="1824391" cy="1694560"/>
          </a:xfrm>
          <a:prstGeom prst="hexagon">
            <a:avLst>
              <a:gd name="adj" fmla="val 29159"/>
              <a:gd name="vf" fmla="val 115470"/>
            </a:avLst>
          </a:prstGeom>
          <a:noFill/>
          <a:ln>
            <a:gradFill>
              <a:gsLst>
                <a:gs pos="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 68"/>
          <p:cNvSpPr/>
          <p:nvPr>
            <p:custDataLst>
              <p:tags r:id="rId27"/>
            </p:custDataLst>
          </p:nvPr>
        </p:nvSpPr>
        <p:spPr>
          <a:xfrm>
            <a:off x="9145329" y="4434353"/>
            <a:ext cx="1445718" cy="845928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 69"/>
          <p:cNvSpPr/>
          <p:nvPr>
            <p:custDataLst>
              <p:tags r:id="rId28"/>
            </p:custDataLst>
          </p:nvPr>
        </p:nvSpPr>
        <p:spPr>
          <a:xfrm>
            <a:off x="9145329" y="4848188"/>
            <a:ext cx="720154" cy="618048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9014" name="任意多边形 70"/>
          <p:cNvSpPr/>
          <p:nvPr>
            <p:custDataLst>
              <p:tags r:id="rId29"/>
            </p:custDataLst>
          </p:nvPr>
        </p:nvSpPr>
        <p:spPr>
          <a:xfrm>
            <a:off x="9864131" y="4854950"/>
            <a:ext cx="728269" cy="609257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9016" name="任意多边形 71"/>
          <p:cNvSpPr/>
          <p:nvPr>
            <p:custDataLst>
              <p:tags r:id="rId30"/>
            </p:custDataLst>
          </p:nvPr>
        </p:nvSpPr>
        <p:spPr>
          <a:xfrm>
            <a:off x="9146005" y="4069881"/>
            <a:ext cx="1445718" cy="846604"/>
          </a:xfrm>
          <a:custGeom>
            <a:gdLst>
              <a:gd name="connsiteX0" fmla="*/ 0 w 2544"/>
              <a:gd name="connsiteY0" fmla="*/ 730 h 1489"/>
              <a:gd name="connsiteX1" fmla="*/ 1264 w 2544"/>
              <a:gd name="connsiteY1" fmla="*/ 0 h 1489"/>
              <a:gd name="connsiteX2" fmla="*/ 2544 w 2544"/>
              <a:gd name="connsiteY2" fmla="*/ 741 h 1489"/>
              <a:gd name="connsiteX3" fmla="*/ 1262 w 2544"/>
              <a:gd name="connsiteY3" fmla="*/ 1489 h 1489"/>
              <a:gd name="connsiteX4" fmla="*/ 0 w 2544"/>
              <a:gd name="connsiteY4" fmla="*/ 730 h 1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" h="1489">
                <a:moveTo>
                  <a:pt x="0" y="730"/>
                </a:moveTo>
                <a:lnTo>
                  <a:pt x="1264" y="0"/>
                </a:lnTo>
                <a:lnTo>
                  <a:pt x="2544" y="741"/>
                </a:lnTo>
                <a:lnTo>
                  <a:pt x="1262" y="1489"/>
                </a:lnTo>
                <a:lnTo>
                  <a:pt x="0" y="73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accent1"/>
                </a:solidFill>
                <a:effectLst>
                  <a:outerShdw dist="25400" dir="3000000" algn="t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促销</a:t>
            </a:r>
            <a:endParaRPr lang="zh-CN" altLang="en-US" sz="2000" b="1">
              <a:solidFill>
                <a:schemeClr val="accent1"/>
              </a:solidFill>
              <a:effectLst>
                <a:outerShdw dist="25400" dir="3000000" algn="t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9018" name="任意多边形 72"/>
          <p:cNvSpPr/>
          <p:nvPr>
            <p:custDataLst>
              <p:tags r:id="rId31"/>
            </p:custDataLst>
          </p:nvPr>
        </p:nvSpPr>
        <p:spPr>
          <a:xfrm>
            <a:off x="9137215" y="4483040"/>
            <a:ext cx="720154" cy="618724"/>
          </a:xfrm>
          <a:custGeom>
            <a:gdLst>
              <a:gd name="connsiteX0" fmla="*/ 0 w 1350"/>
              <a:gd name="connsiteY0" fmla="*/ 0 h 1160"/>
              <a:gd name="connsiteX1" fmla="*/ 1350 w 1350"/>
              <a:gd name="connsiteY1" fmla="*/ 811 h 1160"/>
              <a:gd name="connsiteX2" fmla="*/ 1348 w 1350"/>
              <a:gd name="connsiteY2" fmla="*/ 1160 h 1160"/>
              <a:gd name="connsiteX3" fmla="*/ 4 w 1350"/>
              <a:gd name="connsiteY3" fmla="*/ 373 h 1160"/>
              <a:gd name="connsiteX4" fmla="*/ 0 w 1350"/>
              <a:gd name="connsiteY4" fmla="*/ 0 h 1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0" h="1160">
                <a:moveTo>
                  <a:pt x="0" y="0"/>
                </a:moveTo>
                <a:lnTo>
                  <a:pt x="1350" y="811"/>
                </a:lnTo>
                <a:lnTo>
                  <a:pt x="1348" y="1160"/>
                </a:lnTo>
                <a:lnTo>
                  <a:pt x="4" y="3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1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9020" name="任意多边形 73"/>
          <p:cNvSpPr/>
          <p:nvPr>
            <p:custDataLst>
              <p:tags r:id="rId32"/>
            </p:custDataLst>
          </p:nvPr>
        </p:nvSpPr>
        <p:spPr>
          <a:xfrm>
            <a:off x="9856693" y="4489802"/>
            <a:ext cx="728269" cy="609257"/>
          </a:xfrm>
          <a:custGeom>
            <a:gdLst>
              <a:gd name="connsiteX0" fmla="*/ 1 w 1282"/>
              <a:gd name="connsiteY0" fmla="*/ 746 h 1072"/>
              <a:gd name="connsiteX1" fmla="*/ 1282 w 1282"/>
              <a:gd name="connsiteY1" fmla="*/ 0 h 1072"/>
              <a:gd name="connsiteX2" fmla="*/ 1278 w 1282"/>
              <a:gd name="connsiteY2" fmla="*/ 334 h 1072"/>
              <a:gd name="connsiteX3" fmla="*/ 0 w 1282"/>
              <a:gd name="connsiteY3" fmla="*/ 1072 h 1072"/>
              <a:gd name="connsiteX4" fmla="*/ 1 w 1282"/>
              <a:gd name="connsiteY4" fmla="*/ 746 h 1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" h="1072">
                <a:moveTo>
                  <a:pt x="1" y="746"/>
                </a:moveTo>
                <a:lnTo>
                  <a:pt x="1282" y="0"/>
                </a:lnTo>
                <a:lnTo>
                  <a:pt x="1278" y="334"/>
                </a:lnTo>
                <a:lnTo>
                  <a:pt x="0" y="1072"/>
                </a:lnTo>
                <a:lnTo>
                  <a:pt x="1" y="74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9022" name="任意多边形 74"/>
          <p:cNvSpPr/>
          <p:nvPr>
            <p:custDataLst>
              <p:tags r:id="rId33"/>
            </p:custDataLst>
          </p:nvPr>
        </p:nvSpPr>
        <p:spPr>
          <a:xfrm>
            <a:off x="4224613" y="4893494"/>
            <a:ext cx="4792238" cy="495655"/>
          </a:xfrm>
          <a:custGeom>
            <a:gdLst>
              <a:gd name="connisteX0" fmla="*/ 5343525 w 5343525"/>
              <a:gd name="connsiteY0" fmla="*/ 0 h 552450"/>
              <a:gd name="connisteX1" fmla="*/ 4695825 w 5343525"/>
              <a:gd name="connsiteY1" fmla="*/ 552450 h 552450"/>
              <a:gd name="connisteX2" fmla="*/ 0 w 5343525"/>
              <a:gd name="connsiteY2" fmla="*/ 552450 h 552450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43525" h="552450">
                <a:moveTo>
                  <a:pt x="5343525" y="0"/>
                </a:moveTo>
                <a:lnTo>
                  <a:pt x="4695825" y="552450"/>
                </a:lnTo>
                <a:lnTo>
                  <a:pt x="0" y="552450"/>
                </a:lnTo>
              </a:path>
            </a:pathLst>
          </a:custGeom>
          <a:noFill/>
          <a:ln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正文"/>
          <p:cNvSpPr txBox="1"/>
          <p:nvPr>
            <p:custDataLst>
              <p:tags r:id="rId34"/>
            </p:custDataLst>
          </p:nvPr>
        </p:nvSpPr>
        <p:spPr>
          <a:xfrm>
            <a:off x="3814159" y="1908066"/>
            <a:ext cx="4189743" cy="7485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解决方案：加强供应链管理，提高库存水平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026" name="标题"/>
          <p:cNvSpPr txBox="1"/>
          <p:nvPr>
            <p:custDataLst>
              <p:tags r:id="rId35"/>
            </p:custDataLst>
          </p:nvPr>
        </p:nvSpPr>
        <p:spPr>
          <a:xfrm>
            <a:off x="3814159" y="1440134"/>
            <a:ext cx="4481861" cy="39760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问题：供应链中断，导致生产延误 解决方案：加强供应链管理，提高库存水平</a:t>
            </a:r>
            <a:endParaRPr lang="en-US" altLang="zh-CN" b="1">
              <a:solidFill>
                <a:schemeClr val="accen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9028" name="正文"/>
          <p:cNvSpPr txBox="1"/>
          <p:nvPr>
            <p:custDataLst>
              <p:tags r:id="rId36"/>
            </p:custDataLst>
          </p:nvPr>
        </p:nvSpPr>
        <p:spPr>
          <a:xfrm>
            <a:off x="4224613" y="2969702"/>
            <a:ext cx="4177571" cy="7485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解决方案：加强质量控制，提高生产工艺水平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030" name="标题"/>
          <p:cNvSpPr txBox="1"/>
          <p:nvPr>
            <p:custDataLst>
              <p:tags r:id="rId37"/>
            </p:custDataLst>
          </p:nvPr>
        </p:nvSpPr>
        <p:spPr>
          <a:xfrm>
            <a:off x="3920323" y="2501770"/>
            <a:ext cx="4481861" cy="39760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问题：产品质量问题，导致客户投诉 解决方案：加强质量控制，提高生产工艺水平</a:t>
            </a:r>
            <a:endParaRPr lang="en-US" altLang="zh-CN" b="1">
              <a:solidFill>
                <a:schemeClr val="accen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9032" name="正文"/>
          <p:cNvSpPr txBox="1"/>
          <p:nvPr>
            <p:custDataLst>
              <p:tags r:id="rId38"/>
            </p:custDataLst>
          </p:nvPr>
        </p:nvSpPr>
        <p:spPr>
          <a:xfrm>
            <a:off x="3814159" y="4236903"/>
            <a:ext cx="4189743" cy="7485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解决方案：提高员工福利，加强员工培训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034" name="标题"/>
          <p:cNvSpPr txBox="1"/>
          <p:nvPr>
            <p:custDataLst>
              <p:tags r:id="rId39"/>
            </p:custDataLst>
          </p:nvPr>
        </p:nvSpPr>
        <p:spPr>
          <a:xfrm>
            <a:off x="3814159" y="3768971"/>
            <a:ext cx="4481861" cy="39760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问题：员工流失率高，影响生产效率 解决方案：提高员工福利，加强员工培训</a:t>
            </a:r>
            <a:endParaRPr lang="en-US" altLang="zh-CN" b="1">
              <a:solidFill>
                <a:schemeClr val="accen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49036" name="正文"/>
          <p:cNvSpPr txBox="1"/>
          <p:nvPr>
            <p:custDataLst>
              <p:tags r:id="rId40"/>
            </p:custDataLst>
          </p:nvPr>
        </p:nvSpPr>
        <p:spPr>
          <a:xfrm>
            <a:off x="4224613" y="5429721"/>
            <a:ext cx="4177571" cy="7485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解决方案：加强市场调研，提高产品竞争力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微软雅黑" panose="020b0503020204020204" charset="-122"/>
            </a:endParaRPr>
          </a:p>
        </p:txBody>
      </p:sp>
      <p:sp>
        <p:nvSpPr>
          <p:cNvPr id="1049038" name="标题"/>
          <p:cNvSpPr txBox="1"/>
          <p:nvPr>
            <p:custDataLst>
              <p:tags r:id="rId41"/>
            </p:custDataLst>
          </p:nvPr>
        </p:nvSpPr>
        <p:spPr>
          <a:xfrm>
            <a:off x="3920323" y="4961790"/>
            <a:ext cx="4481861" cy="397606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问题：市场竞争激烈，导致利润下降 解决方案：加强市场调研，提高产品竞争力</a:t>
            </a:r>
            <a:endParaRPr lang="en-US" altLang="zh-CN" b="1">
              <a:solidFill>
                <a:schemeClr val="accen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团队合作和沟通</a:t>
            </a:r>
            <a:endParaRPr lang="zh-CN" altLang="en-US"/>
          </a:p>
        </p:txBody>
      </p:sp>
      <p:sp>
        <p:nvSpPr>
          <p:cNvPr id="104907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团队建设：加强团队凝聚力，提高团队协作能力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8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沟通技巧：提高沟通效率，确保信息准确传递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8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团队培训：定期组织团队培训，提升团队整体素质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9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团队激励：设立团队激励机制，激发团队成员积极性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自我提升和学习</a:t>
            </a:r>
            <a:endParaRPr lang="zh-CN" altLang="en-US"/>
          </a:p>
        </p:txBody>
      </p:sp>
      <p:sp>
        <p:nvSpPr>
          <p:cNvPr id="104913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参加培训：参加公司组织的BOM主管培训，提升专业技能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阅读书籍：阅读相关书籍，拓宽知识面，提高管理能力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实践操作：在实际工作中不断实践，总结经验，提升工作效率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交流分享：与同事分享工作经验，互相学习，共同进步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工作亮点和收获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突出的业绩和成果</a:t>
            </a:r>
            <a:endParaRPr lang="zh-CN" altLang="en-US"/>
          </a:p>
        </p:txBody>
      </p:sp>
      <p:sp>
        <p:nvSpPr>
          <p:cNvPr id="1049226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成功完成年度目标，实现业绩增长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2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优化供应链管理，提高效率和成本控制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加强团队建设，提升团队协作和执行力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推动数字化转型，提高工作效率和数据准确性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客户反馈和评价</a:t>
            </a:r>
            <a:endParaRPr lang="zh-CN" altLang="en-US"/>
          </a:p>
        </p:txBody>
      </p:sp>
      <p:sp>
        <p:nvSpPr>
          <p:cNvPr id="1049284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客户满意度提升：客户对BOM主管的工作表示满意，认为其工作高效、专业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客户评价：客户认为BOM主管在解决问题、提高效率方面表现出色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客户建议：客户提出了一些改进建议，如加强沟通、提高响应速度等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客户认可：客户对BOM主管的工作表示认可，认为其工作对公司的发展起到了积极的推动作用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团队合作和协作</a:t>
            </a:r>
            <a:endParaRPr lang="zh-CN" altLang="en-US"/>
          </a:p>
        </p:txBody>
      </p:sp>
      <p:sp>
        <p:nvSpPr>
          <p:cNvPr id="104932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团队成员：来自不同部门，具有不同技能和经验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成果：成功完成多个项目，提高了工作效率和质量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收获：团队成员之间的信任和默契，提高了团队凝聚力和执行力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合作方式：通过会议、邮件、电话等方式进行沟通和协作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技能提升和经验积累</a:t>
            </a:r>
            <a:endParaRPr lang="zh-CN" altLang="en-US"/>
          </a:p>
        </p:txBody>
      </p:sp>
      <p:sp>
        <p:nvSpPr>
          <p:cNvPr id="104940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学习了新的项目管理工具和方法，提高了工作效率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成功解决了多个复杂问题，积累了丰富的实战经验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参加了多次培训和研讨会，提升了专业能力和行业知识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参与了多个跨部门项目，提升了团队协作和沟通能力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下一年度工作计划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目标和愿景</a:t>
            </a:r>
            <a:endParaRPr lang="zh-CN" altLang="en-US"/>
          </a:p>
        </p:txBody>
      </p:sp>
      <p:sp>
        <p:nvSpPr>
          <p:cNvPr id="1049510" name="矩形 15"/>
          <p:cNvSpPr/>
          <p:nvPr>
            <p:custDataLst>
              <p:tags r:id="rId2"/>
            </p:custDataLst>
          </p:nvPr>
        </p:nvSpPr>
        <p:spPr>
          <a:xfrm>
            <a:off x="3001898" y="1426337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提升团队协作能力，加强团队建设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7"/>
          <p:cNvSpPr/>
          <p:nvPr>
            <p:custDataLst>
              <p:tags r:id="rId3"/>
            </p:custDataLst>
          </p:nvPr>
        </p:nvSpPr>
        <p:spPr>
          <a:xfrm flipV="1">
            <a:off x="2935832" y="1364400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任意多边形 18"/>
          <p:cNvSpPr/>
          <p:nvPr>
            <p:custDataLst>
              <p:tags r:id="rId4"/>
            </p:custDataLst>
          </p:nvPr>
        </p:nvSpPr>
        <p:spPr>
          <a:xfrm flipH="1">
            <a:off x="8149559" y="171331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6" name="矩形 27"/>
          <p:cNvSpPr/>
          <p:nvPr>
            <p:custDataLst>
              <p:tags r:id="rId5"/>
            </p:custDataLst>
          </p:nvPr>
        </p:nvSpPr>
        <p:spPr>
          <a:xfrm>
            <a:off x="3001898" y="2277628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提高工作效率，优化工作流程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29"/>
          <p:cNvSpPr/>
          <p:nvPr>
            <p:custDataLst>
              <p:tags r:id="rId6"/>
            </p:custDataLst>
          </p:nvPr>
        </p:nvSpPr>
        <p:spPr>
          <a:xfrm flipV="1">
            <a:off x="2935832" y="2215691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任意多边形 30"/>
          <p:cNvSpPr/>
          <p:nvPr>
            <p:custDataLst>
              <p:tags r:id="rId7"/>
            </p:custDataLst>
          </p:nvPr>
        </p:nvSpPr>
        <p:spPr>
          <a:xfrm flipH="1">
            <a:off x="8149559" y="256460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2" name="矩形 5"/>
          <p:cNvSpPr/>
          <p:nvPr>
            <p:custDataLst>
              <p:tags r:id="rId8"/>
            </p:custDataLst>
          </p:nvPr>
        </p:nvSpPr>
        <p:spPr>
          <a:xfrm>
            <a:off x="3001898" y="3128919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加强与各部门的沟通与合作，提高工作效率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7"/>
          <p:cNvSpPr/>
          <p:nvPr>
            <p:custDataLst>
              <p:tags r:id="rId9"/>
            </p:custDataLst>
          </p:nvPr>
        </p:nvSpPr>
        <p:spPr>
          <a:xfrm flipV="1">
            <a:off x="2935832" y="3066982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6" name="任意多边形 8"/>
          <p:cNvSpPr/>
          <p:nvPr>
            <p:custDataLst>
              <p:tags r:id="rId10"/>
            </p:custDataLst>
          </p:nvPr>
        </p:nvSpPr>
        <p:spPr>
          <a:xfrm flipH="1">
            <a:off x="8149559" y="341589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8" name="矩形 10"/>
          <p:cNvSpPr/>
          <p:nvPr>
            <p:custDataLst>
              <p:tags r:id="rId11"/>
            </p:custDataLst>
          </p:nvPr>
        </p:nvSpPr>
        <p:spPr>
          <a:xfrm>
            <a:off x="3001898" y="3980210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提升产品质量，提高客户满意度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12"/>
          <p:cNvSpPr/>
          <p:nvPr>
            <p:custDataLst>
              <p:tags r:id="rId12"/>
            </p:custDataLst>
          </p:nvPr>
        </p:nvSpPr>
        <p:spPr>
          <a:xfrm flipV="1">
            <a:off x="2935832" y="391827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2" name="任意多边形 13"/>
          <p:cNvSpPr/>
          <p:nvPr>
            <p:custDataLst>
              <p:tags r:id="rId13"/>
            </p:custDataLst>
          </p:nvPr>
        </p:nvSpPr>
        <p:spPr>
          <a:xfrm flipH="1">
            <a:off x="8149559" y="4267185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4" name="矩形 19"/>
          <p:cNvSpPr/>
          <p:nvPr>
            <p:custDataLst>
              <p:tags r:id="rId14"/>
            </p:custDataLst>
          </p:nvPr>
        </p:nvSpPr>
        <p:spPr>
          <a:xfrm>
            <a:off x="3001898" y="483150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加强人才培养，提高员工素质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21"/>
          <p:cNvSpPr/>
          <p:nvPr>
            <p:custDataLst>
              <p:tags r:id="rId15"/>
            </p:custDataLst>
          </p:nvPr>
        </p:nvSpPr>
        <p:spPr>
          <a:xfrm flipV="1">
            <a:off x="2935832" y="4769563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8" name="任意多边形 22"/>
          <p:cNvSpPr/>
          <p:nvPr>
            <p:custDataLst>
              <p:tags r:id="rId16"/>
            </p:custDataLst>
          </p:nvPr>
        </p:nvSpPr>
        <p:spPr>
          <a:xfrm flipH="1">
            <a:off x="8149559" y="5118476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0" name="矩形 38"/>
          <p:cNvSpPr/>
          <p:nvPr>
            <p:custDataLst>
              <p:tags r:id="rId17"/>
            </p:custDataLst>
          </p:nvPr>
        </p:nvSpPr>
        <p:spPr>
          <a:xfrm>
            <a:off x="3001898" y="5682791"/>
            <a:ext cx="6190956" cy="45420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制定明确的目标和计划，确保工作顺利进行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任意多边形 40"/>
          <p:cNvSpPr/>
          <p:nvPr>
            <p:custDataLst>
              <p:tags r:id="rId18"/>
            </p:custDataLst>
          </p:nvPr>
        </p:nvSpPr>
        <p:spPr>
          <a:xfrm flipV="1">
            <a:off x="2935832" y="5620854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4" name="任意多边形 41"/>
          <p:cNvSpPr/>
          <p:nvPr>
            <p:custDataLst>
              <p:tags r:id="rId19"/>
            </p:custDataLst>
          </p:nvPr>
        </p:nvSpPr>
        <p:spPr>
          <a:xfrm flipH="1">
            <a:off x="8149559" y="5969767"/>
            <a:ext cx="1107298" cy="20852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重点任务和项目</a:t>
            </a:r>
            <a:endParaRPr lang="zh-CN" altLang="en-US"/>
          </a:p>
        </p:txBody>
      </p:sp>
      <p:sp>
        <p:nvSpPr>
          <p:cNvPr id="104958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优化供应链管理：提高供应链效率，降低成本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加强库存管理：优化库存结构，减少库存积压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提升产品质量：加强质量控制，提高产品合格率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推进数字化转型：引入数字化技术，提高工作效率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挑战和风险评估</a:t>
            </a:r>
            <a:endParaRPr lang="zh-CN" altLang="en-US"/>
          </a:p>
        </p:txBody>
      </p:sp>
      <p:sp>
        <p:nvSpPr>
          <p:cNvPr id="1049638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646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技术更新：需要不断更新技术，以适应市场的变化和满足客户的需求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市场竞争：面临激烈的市场竞争，需要不断提升产品质量和降低成本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人才流失：需要防止人才流失，提高员工满意度和忠诚度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供应链管理：需要加强供应链管理，确保原材料供应的稳定性和及时性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https://d.book118.com/496121010143010050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1_3"/>
  <p:tag name="KSO_WM_UNIT_INDEX" val="1_1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4"/>
  <p:tag name="KSO_WM_UNIT_INDEX" val="1_1_4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5"/>
  <p:tag name="KSO_WM_UNIT_INDEX" val="1_1_5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6"/>
  <p:tag name="KSO_WM_UNIT_INDEX" val="1_1_6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2"/>
  <p:tag name="KSO_WM_UNIT_INDEX" val="1_1_2"/>
  <p:tag name="KSO_WM_UNIT_LAYERLEVEL" val="1_1_1"/>
  <p:tag name="KSO_WM_UNIT_PRESET_TEXT" val="产品"/>
  <p:tag name="KSO_WM_UNIT_TEXT_FILL_FORE_SCHEMECOLOR_INDEX" val="5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7"/>
  <p:tag name="KSO_WM_UNIT_INDEX" val="1_1_7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1_8"/>
  <p:tag name="KSO_WM_UNIT_INDEX" val="1_1_8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1_1"/>
  <p:tag name="KSO_WM_UNIT_INDEX" val="1_1_1"/>
  <p:tag name="KSO_WM_UNIT_LAYERLEVEL" val="1_1_1"/>
  <p:tag name="KSO_WM_UNIT_LINE_FORE_SCHEMECOLOR_INDEX" val="5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2_5"/>
  <p:tag name="KSO_WM_UNIT_INDEX" val="1_2_5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6"/>
  <p:tag name="KSO_WM_UNIT_INDEX" val="1_2_6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7"/>
  <p:tag name="KSO_WM_UNIT_INDEX" val="1_2_7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4"/>
  <p:tag name="KSO_WM_UNIT_INDEX" val="1_2_4"/>
  <p:tag name="KSO_WM_UNIT_LAYERLEVEL" val="1_1_1"/>
  <p:tag name="KSO_WM_UNIT_PRESET_TEXT" val="价格"/>
  <p:tag name="KSO_WM_UNIT_TEXT_FILL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2"/>
  <p:tag name="KSO_WM_UNIT_INDEX" val="1_2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2_8"/>
  <p:tag name="KSO_WM_UNIT_INDEX" val="1_2_8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2_3"/>
  <p:tag name="KSO_WM_UNIT_INDEX" val="1_2_3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3_3"/>
  <p:tag name="KSO_WM_UNIT_INDEX" val="1_3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4"/>
  <p:tag name="KSO_WM_UNIT_INDEX" val="1_3_4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5"/>
  <p:tag name="KSO_WM_UNIT_INDEX" val="1_3_5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6"/>
  <p:tag name="KSO_WM_UNIT_INDEX" val="1_3_6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2"/>
  <p:tag name="KSO_WM_UNIT_INDEX" val="1_3_2"/>
  <p:tag name="KSO_WM_UNIT_LAYERLEVEL" val="1_1_1"/>
  <p:tag name="KSO_WM_UNIT_PRESET_TEXT" val="流通"/>
  <p:tag name="KSO_WM_UNIT_TEXT_FILL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7"/>
  <p:tag name="KSO_WM_UNIT_INDEX" val="1_3_7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3_8"/>
  <p:tag name="KSO_WM_UNIT_INDEX" val="1_3_8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3_1"/>
  <p:tag name="KSO_WM_UNIT_INDEX" val="1_3_1"/>
  <p:tag name="KSO_WM_UNIT_LAYERLEVEL" val="1_1_1"/>
  <p:tag name="KSO_WM_UNIT_LINE_FORE_SCHEMECOLOR_INDEX" val="5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2999999932944774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4_5"/>
  <p:tag name="KSO_WM_UNIT_INDEX" val="1_4_5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44999998807907104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6"/>
  <p:tag name="KSO_WM_UNIT_INDEX" val="1_4_6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7"/>
  <p:tag name="KSO_WM_UNIT_INDEX" val="1_4_7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,&quot;transparency&quot;:0.30000001192092896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14,&quot;transparency&quot;:0.6000000238418579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4"/>
  <p:tag name="KSO_WM_UNIT_INDEX" val="1_4_4"/>
  <p:tag name="KSO_WM_UNIT_LAYERLEVEL" val="1_1_1"/>
  <p:tag name="KSO_WM_UNIT_PRESET_TEXT" val="促销"/>
  <p:tag name="KSO_WM_UNIT_TEXT_FILL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8899999856948853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15000000596046448},{&quot;brightness&quot;:0,&quot;colorType&quot;:1,&quot;foreColorIndex&quot;:5,&quot;pos&quot;:1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946_1*l_h_i*1_4_8"/>
  <p:tag name="KSO_WM_UNIT_INDEX" val="1_4_8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i*1_4_3"/>
  <p:tag name="KSO_WM_UNIT_INDEX" val="1_4_3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Product"/>
  <p:tag name="KSO_WM_UNIT_TEXT_FILL_FORE_SCHEMECOLOR_INDEX" val="5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Price"/>
  <p:tag name="KSO_WM_UNIT_TEXT_FILL_FORE_SCHEMECOLOR_INDEX" val="5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Place"/>
  <p:tag name="KSO_WM_UNIT_TEXT_FILL_FORE_SCHEMECOLOR_INDEX" val="5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4"/>
  <p:tag name="KSO_WM_DIAGRAM_MIN_ITEMCNT" val="4"/>
  <p:tag name="KSO_WM_DIAGRAM_VERSION" val="3"/>
  <p:tag name="KSO_WM_DIAGRAM_VIRTUALLY_FRAME" val="{&quot;height&quot;:351.15000000000003,&quot;width&quot;:692.8499999999999}"/>
  <p:tag name="KSO_WM_TAG_VERSION" val="3.0"/>
  <p:tag name="KSO_WM_TEMPLATE_CATEGORY" val="diagram"/>
  <p:tag name="KSO_WM_TEMPLATE_INDEX" val="20230946"/>
  <p:tag name="KSO_WM_UNIT_COMPATIBLE" val="0"/>
  <p:tag name="KSO_WM_UNIT_DIAGRAM_ISNUMVISUAL" val="0"/>
  <p:tag name="KSO_WM_UNIT_DIAGRAM_ISREFERUNIT" val="0"/>
  <p:tag name="KSO_WM_UNIT_HIGHLIGHT" val="0"/>
  <p:tag name="KSO_WM_UNIT_ID" val="diagram20230946_1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Promotion"/>
  <p:tag name="KSO_WM_UNIT_TEXT_FILL_FORE_SCHEMECOLOR_INDEX" val="5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7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31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1"/>
  <p:tag name="KSO_WM_UNIT_INDEX" val="1_1_1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1_2"/>
  <p:tag name="KSO_WM_UNIT_INDEX" val="1_1_2"/>
  <p:tag name="KSO_WM_UNIT_LAYERLEVEL" val="1_1_1"/>
  <p:tag name="KSO_WM_UNIT_LINE_FORE_SCHEMECOLOR_INDEX" val="5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1"/>
  <p:tag name="KSO_WM_UNIT_INDEX" val="1_2_1"/>
  <p:tag name="KSO_WM_UNIT_LAYERLEVEL" val="1_1_1"/>
  <p:tag name="KSO_WM_UNIT_LINE_FORE_SCHEMECOLOR_INDEX" val="5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2_2"/>
  <p:tag name="KSO_WM_UNIT_INDEX" val="1_2_2"/>
  <p:tag name="KSO_WM_UNIT_LAYERLEVEL" val="1_1_1"/>
  <p:tag name="KSO_WM_UNIT_LINE_FORE_SCHEMECOLOR_INDEX" val="5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1"/>
  <p:tag name="KSO_WM_UNIT_INDEX" val="1_3_1"/>
  <p:tag name="KSO_WM_UNIT_LAYERLEVEL" val="1_1_1"/>
  <p:tag name="KSO_WM_UNIT_LINE_FORE_SCHEMECOLOR_INDEX" val="5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3_2"/>
  <p:tag name="KSO_WM_UNIT_INDEX" val="1_3_2"/>
  <p:tag name="KSO_WM_UNIT_LAYERLEVEL" val="1_1_1"/>
  <p:tag name="KSO_WM_UNIT_LINE_FORE_SCHEMECOLOR_INDEX" val="5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1"/>
  <p:tag name="KSO_WM_UNIT_INDEX" val="1_4_1"/>
  <p:tag name="KSO_WM_UNIT_LAYERLEVEL" val="1_1_1"/>
  <p:tag name="KSO_WM_UNIT_LINE_FORE_SCHEMECOLOR_INDEX" val="5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4_2"/>
  <p:tag name="KSO_WM_UNIT_INDEX" val="1_4_2"/>
  <p:tag name="KSO_WM_UNIT_LAYERLEVEL" val="1_1_1"/>
  <p:tag name="KSO_WM_UNIT_LINE_FORE_SCHEMECOLOR_INDEX" val="5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5_1"/>
  <p:tag name="KSO_WM_UNIT_INDEX" val="1_5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1"/>
  <p:tag name="KSO_WM_UNIT_INDEX" val="1_5_1"/>
  <p:tag name="KSO_WM_UNIT_LAYERLEVEL" val="1_1_1"/>
  <p:tag name="KSO_WM_UNIT_LINE_FORE_SCHEMECOLOR_INDEX" val="5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5_2"/>
  <p:tag name="KSO_WM_UNIT_INDEX" val="1_5_2"/>
  <p:tag name="KSO_WM_UNIT_LAYERLEVEL" val="1_1_1"/>
  <p:tag name="KSO_WM_UNIT_LINE_FORE_SCHEMECOLOR_INDEX" val="5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5*l_h_f*1_6_1"/>
  <p:tag name="KSO_WM_UNIT_INDEX" val="1_6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1"/>
  <p:tag name="KSO_WM_UNIT_INDEX" val="1_6_1"/>
  <p:tag name="KSO_WM_UNIT_LAYERLEVEL" val="1_1_1"/>
  <p:tag name="KSO_WM_UNIT_LINE_FORE_SCHEMECOLOR_INDEX" val="5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5*l_h_i*1_6_2"/>
  <p:tag name="KSO_WM_UNIT_INDEX" val="1_6_2"/>
  <p:tag name="KSO_WM_UNIT_LAYERLEVEL" val="1_1_1"/>
  <p:tag name="KSO_WM_UNIT_LINE_FORE_SCHEMECOLOR_INDEX" val="5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7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宋体</vt:lpstr>
      <vt:lpstr>Office Theme</vt:lpstr>
      <vt:lpstr>2023年BOM主管年度总结及下一年展望</vt:lpstr>
      <vt:lpstr>目录</vt:lpstr>
      <vt:lpstr>2023年工作总结</vt:lpstr>
      <vt:lpstr>完成的任务和项目</vt:lpstr>
      <vt:lpstr>遇到的问题和解决方案</vt:lpstr>
      <vt:lpstr>团队合作和沟通</vt:lpstr>
      <vt:lpstr>自我提升和学习</vt:lpstr>
      <vt:lpstr>工作亮点和收获</vt:lpstr>
      <vt:lpstr>突出的业绩和成果</vt:lpstr>
      <vt:lpstr>客户反馈和评价</vt:lpstr>
      <vt:lpstr>团队合作和协作</vt:lpstr>
      <vt:lpstr>技能提升和经验积累</vt:lpstr>
      <vt:lpstr>下一年度工作计划</vt:lpstr>
      <vt:lpstr>目标和愿景</vt:lpstr>
      <vt:lpstr>重点任务和项目</vt:lpstr>
      <vt:lpstr>挑战和风险评估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2024-09-16T00:34:50.858</cp:lastPrinted>
  <dcterms:created xsi:type="dcterms:W3CDTF">2024-09-15T16:34:50Z</dcterms:created>
  <dcterms:modified xsi:type="dcterms:W3CDTF">2024-09-15T16:34:53Z</dcterms:modified>
</cp:coreProperties>
</file>