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7AA66-C249-41DB-BB6D-1AD10B85C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632DD-BADD-4D1A-BD4D-6C6C3002E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AA4EC8-3CB2-495C-92F2-EC17537B0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BCE9C5-092A-48A6-AD27-372CB341C8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2F9B3C-6D28-4DC0-94EE-CB292273D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8A46AD-2C74-4B54-962E-F095663B54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BBA7FE-AD60-40E0-9BB9-75AB227137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5EB1C6-8A35-4264-9CEA-F27562717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505163-3215-4DDA-82EC-36A967309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01B4AF-7A0B-4BB9-AF6E-C19C2DD71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E06F2-B05F-4318-BDD1-42B799F948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613501110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251万吨年焦化产能整合及减量项目投资计划书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项目实施方案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投资估算与资金筹措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经济效益分析与评价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环境影响评价与可持续发展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风险管理及应对措施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近年来，焦化行业规模不断扩大，但产能利用率不高，存在产能过剩问题。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随着钢铁行业结构调整和环保政策趋紧，焦化产品需求结构发生变化。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焦化企业数量众多，但规模和技术水平参差不齐，竞争较为激烈。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国家出台一系列环保和产业政策，对焦化行业产生深远影响。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提高产能利用率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通过整合现有产能，优化资源配置，提高产能利用率和经济效益。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实现规模效应，降低单位产品生产成本，提升企业竞争力。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减少环境污染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淘汰落后产能，推广清洁生产技术，降低污染物排放，改善环境质量。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促进行业健康发展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推动焦化行业向绿色、低碳、循环方向发展，实现可持续发展。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产能整合与减量必要性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7561216" y="4243912"/>
            <a:ext cx="351668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7176058" y="3006206"/>
            <a:ext cx="423509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957845" y="4275469"/>
            <a:ext cx="426165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232857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产能目标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8117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整合及减量后形成251万吨/年的焦化生产能力。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957845" y="3006206"/>
            <a:ext cx="3739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7557448" y="124218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7448" y="179806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采用先进、成熟、可靠的焦化技术和装备，提高生产效率和产品质量。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4466824" y="2523538"/>
            <a:ext cx="905462" cy="90546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20729" y="3207577"/>
            <a:ext cx="1665683" cy="1665683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220648" y="2409031"/>
            <a:ext cx="1019969" cy="1019969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682449" y="3207577"/>
            <a:ext cx="1283490" cy="128349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232857" y="4526275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8117" y="508215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达到国家及地方环保标准和要求，实现超低排放和清洁生产。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72066" y="451603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经济目标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2066" y="5071910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实现良好的经济效益和社会效益，为企业可持续发展奠定基础。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项目实施方案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兼并重组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鼓励优势企业对低效、高污染焦化厂进行兼并重组，提高产业集中度，实现资源优化配置。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产能置换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按照等量或减量置换原则，新建高效、环保的焦化项目，替代落后产能，推动产业升级。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关闭低效、高污染焦化厂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通过政策引导和市场机制，有序关闭区域内低效、高污染的焦化厂，减少产能过剩。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产能整合策略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推广干熄焦技术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采用干熄焦技术，减少焦化过程中的水资源消耗和污染物排放。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余热回收利用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对焦化过程中产生的余热进行回收利用，提高能源利用效率。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煤气净化与利用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加强煤气净化处理，提高煤气质量，同时拓展煤气利用途径，如用于发电、化工原料等。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减量技术路线选择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关键设备选型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选择技术先进、性能稳定、环保节能的焦化设备，如焦炉、干熄焦装置、煤气净化设备等。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设备采购计划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制定详细的设备采购计划，包括设备名称、规格型号、数量、生产厂家、采购时间等，确保设备供应及时、质量可靠。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设备安装与调试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制定设备安装与调试方案，确保设备安装质量，为项目顺利投产奠定基础。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设备选型与采购计划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工艺流程设计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根据产能整合和减量技术要求，设计科学合理的生产工艺流程，确保生产连续稳定、节能环保。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制定严格的操作规程，规范生产操作，提高生产效率，降低能耗和排放。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加强安全生产管理，完善安全设施，制定应急预案，确保项目安全生产。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生产工艺流程优化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投资估算与资金筹措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投资估算及构成分析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本项目总投资预计达到XX亿元，包括建设投资、设备购置、流动资金等。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投资构成分析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建设投资占比较大，主要用于土建工程、环保设施等；设备购置包括焦炉、化产回收、公辅设施等；流动资金用于原材料采购、职工薪酬等。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投资效益预测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预计项目投产后，内部收益率（IRR）达到XX%以上，投资回收期约为XX年。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总投资估算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27262" y="1849088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4" name="AutoShape 4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Freeform 6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自有资金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资金来源与筹措方案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527262" y="2424430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企业计划从自有资金中投入XX亿元，占总投资的XX%。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527262" y="3282680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银行贷款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27262" y="387707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向银行贷款XX亿元，占总投资的XX%，贷款期限XX年，利率按照银行同期贷款利率执行。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527262" y="4771916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527262" y="536630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积极争取政府补贴、税收优惠等政策支持，降低投资成本。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其他资金来源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92949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361408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116169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982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766661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213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93548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61913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16674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8802" y="2035016"/>
            <a:ext cx="1970818" cy="1816132"/>
          </a:xfrm>
          <a:prstGeom prst="roundRect">
            <a:avLst>
              <a:gd name="adj" fmla="val 935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8567166" y="3133630"/>
            <a:ext cx="2233898" cy="2407634"/>
          </a:xfrm>
          <a:custGeom>
            <a:rect l="l" t="t" r="r" b="b"/>
            <a:pathLst>
              <a:path w="2466914" h="3944374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321927" y="2771013"/>
            <a:ext cx="724567" cy="7252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492031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85914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4498" y="2261092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277" y="2257898"/>
            <a:ext cx="1983105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86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前期工作费用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94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项目前期工作包括可行性研究、环评、安评等，预计费用为XX万元。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39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建设投资计划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446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土建工程、设备购置等建设投资按照工程进度逐步投入，确保项目建设顺利进行。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49292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流动资金安排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017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根据项目生产运营需要，合理安排流动资金，确保原材料供应和职工薪酬等支出。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54545" y="3676840"/>
            <a:ext cx="22593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还款计划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45270" y="4061171"/>
            <a:ext cx="1859280" cy="12344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制定切实可行的还款计划，确保按时偿还银行贷款本息。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资金使用计划安排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775648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D3816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经济效益分析与评价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https://d.book118.com/496135011101010054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2024-09-21T10:45:44.193</cp:lastPrinted>
  <dcterms:created xsi:type="dcterms:W3CDTF">2024-09-21T02:45:44Z</dcterms:created>
  <dcterms:modified xsi:type="dcterms:W3CDTF">2024-09-21T02:45:46Z</dcterms:modified>
</cp:coreProperties>
</file>