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MCILBH+MS-UIGothic"/>
      <p:regular r:id="rId21"/>
    </p:embeddedFont>
    <p:embeddedFont>
      <p:font typeface="WBWFPS+TNFKRO+ArialMT"/>
      <p:regular r:id="rId22"/>
    </p:embeddedFont>
    <p:embeddedFont>
      <p:font typeface="TEIUKL+NEETSL+MicrosoftYaHei"/>
      <p:regular r:id="rId23"/>
    </p:embeddedFont>
    <p:embeddedFont>
      <p:font typeface="NFPEND+PHCPCV+MicrosoftYaHei-Bold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307F6-7EEF-4209-9800-F9AAC412E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833B7-1247-49FA-8302-7AC83431F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0285C-E3FF-4D05-A805-6C30CD43F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AE59E-403E-458B-83CB-A11E40B23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5CD7E9-B223-4D83-B901-5B053C3B0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089F7C-FB94-4A62-B426-F40E33210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DB7AB6-732F-4EC4-8A4C-6F24B1375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5E5B6-A664-4F2E-9113-90526ABA5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C89A0-31DE-4D1E-9A5D-72DB67339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D1873-E514-469D-81C0-0AE4F5EB9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4AC2B-20AE-4CC6-AA37-72E43E8CF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42213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40460" y="2287722"/>
            <a:ext cx="8324850" cy="2852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5700">
                <a:solidFill>
                  <a:srgbClr val="00A5B2"/>
                </a:solidFill>
                <a:latin typeface="MCILBH+MS-UIGothic"/>
                <a:cs typeface="MCILBH+MS-UIGothic"/>
              </a:rPr>
              <a:t>防管理培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训课</a:t>
            </a:r>
            <a:r>
              <a:rPr sz="5700">
                <a:solidFill>
                  <a:srgbClr val="00A5B2"/>
                </a:solidFill>
                <a:latin typeface="MCILBH+MS-UIGothic"/>
                <a:cs typeface="MCILBH+MS-UIGothic"/>
              </a:rPr>
              <a:t>程</a:t>
            </a:r>
          </a:p>
          <a:p>
            <a:pPr marL="2895599" marR="0">
              <a:lnSpc>
                <a:spcPts val="5700"/>
              </a:lnSpc>
              <a:spcBef>
                <a:spcPts val="251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5700">
                <a:solidFill>
                  <a:srgbClr val="00A5B2"/>
                </a:solidFill>
                <a:latin typeface="MCILBH+MS-UIGothic"/>
                <a:cs typeface="MCILB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1428964"/>
            <a:ext cx="3461985" cy="8813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WBWFPS+TNFKRO+ArialMT"/>
                <a:cs typeface="WBWFPS+TNFKRO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防管理概述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07609" y="2046184"/>
            <a:ext cx="4177234" cy="8811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WBWFPS+TNFKRO+ArialMT"/>
                <a:cs typeface="WBWFPS+TNFKRO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防管理基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础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知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MCILBH+MS-UIGothic"/>
                <a:cs typeface="MCILBH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07609" y="2663404"/>
            <a:ext cx="6148909" cy="27324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WBWFPS+TNFKRO+ArialMT"/>
                <a:cs typeface="WBWFPS+TNFKRO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防管理技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术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与方法</a:t>
            </a:r>
          </a:p>
          <a:p>
            <a:pPr marL="0" marR="0">
              <a:lnSpc>
                <a:spcPts val="2761"/>
              </a:lnSpc>
              <a:spcBef>
                <a:spcPts val="2048"/>
              </a:spcBef>
              <a:spcAft>
                <a:spcPct val="0"/>
              </a:spcAft>
            </a:pPr>
            <a:r>
              <a:rPr sz="2650" spc="273">
                <a:solidFill>
                  <a:srgbClr val="00A5B2"/>
                </a:solidFill>
                <a:latin typeface="WBWFPS+TNFKRO+ArialMT"/>
                <a:cs typeface="WBWFPS+TNFKRO+ArialMT"/>
              </a:rPr>
              <a:t>•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防管理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践案例分析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WBWFPS+TNFKRO+ArialMT"/>
                <a:cs typeface="WBWFPS+TNFKRO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防管理培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训课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程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设计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与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践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WBWFPS+TNFKRO+ArialMT"/>
                <a:cs typeface="WBWFPS+TNFKRO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防管理未来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展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趋势</a:t>
            </a:r>
            <a:r>
              <a:rPr sz="2700">
                <a:solidFill>
                  <a:srgbClr val="00A5B2"/>
                </a:solidFill>
                <a:latin typeface="MCILBH+MS-UIGothic"/>
                <a:cs typeface="MCILBH+MS-UIGothic"/>
              </a:rPr>
              <a:t>与挑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TEIUKL+NEETSL+MicrosoftYaHei"/>
                <a:cs typeface="TEIUKL+NEETSL+Microsoft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FPEND+PHCPCV+MicrosoftYaHei-Bold"/>
                <a:cs typeface="NFPEND+PHCPC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67200" y="378602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600">
                <a:solidFill>
                  <a:srgbClr val="00A5B2"/>
                </a:solidFill>
                <a:latin typeface="MCILBH+MS-UIGothic"/>
                <a:cs typeface="MCILBH+MS-UIGothic"/>
              </a:rPr>
              <a:t>防管理概述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防管理的定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00A5B2"/>
                </a:solidFill>
                <a:latin typeface="MCILBH+MS-UIGothic"/>
                <a:cs typeface="MCILBH+MS-UIGothic"/>
              </a:rPr>
              <a:t>防管理的定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防管理是指在生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、管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程中，通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采取一系列措施，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防安全事故的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生，保障人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境的安全。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229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CILBH+MS-UIGothic"/>
                <a:cs typeface="MCILBH+MS-UIGothic"/>
              </a:rPr>
              <a:t>安全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FFFFFF"/>
                </a:solidFill>
                <a:latin typeface="MCILBH+MS-UIGothic"/>
                <a:cs typeface="MCILBH+MS-UIGothic"/>
              </a:rPr>
              <a:t>防管理的重要性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8561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安全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防管理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于保障企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正常运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提高生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效率、减少事故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失具有重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也有助于提升企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形象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和信誉。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防管理的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史与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防管理的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00A5B2"/>
                </a:solidFill>
                <a:latin typeface="MCILBH+MS-UIGothic"/>
                <a:cs typeface="MCILBH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5204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防管理起源于工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革命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期，当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开始关注生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程中的安全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随着科技的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展和社会的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步，安全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防管理逐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独立的学科。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防管理的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A5B2"/>
                </a:solidFill>
                <a:latin typeface="MCILBH+MS-UIGothic"/>
                <a:cs typeface="MCILBH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代安全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防管理融合了多学科知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，包括安全管理学、安全系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工程、安全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人机工程等。同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，随着信息化技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展，安全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防管理也逐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向数字化、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智能化方向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防管理的原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与目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68224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000" spc="15">
                <a:solidFill>
                  <a:srgbClr val="00A5B2"/>
                </a:solidFill>
                <a:latin typeface="MCILBH+MS-UIGothic"/>
                <a:cs typeface="MCILBH+MS-UIGothic"/>
              </a:rPr>
              <a:t>防管理的原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防管理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遵循</a:t>
            </a:r>
            <a:r>
              <a:rPr sz="1350">
                <a:solidFill>
                  <a:srgbClr val="000000"/>
                </a:solidFill>
                <a:latin typeface="TEIUKL+NEETSL+MicrosoftYaHei"/>
                <a:cs typeface="TEIUKL+NEETSL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安全第一，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主</a:t>
            </a:r>
            <a:r>
              <a:rPr sz="1350">
                <a:solidFill>
                  <a:srgbClr val="000000"/>
                </a:solidFill>
                <a:latin typeface="TEIUKL+NEETSL+MicrosoftYaHei"/>
                <a:cs typeface="TEIUKL+NEETSL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的原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科学的方法和手段，及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和消除安全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患，确保生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、管理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程中的安全。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68224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000" spc="15">
                <a:solidFill>
                  <a:srgbClr val="00A5B2"/>
                </a:solidFill>
                <a:latin typeface="MCILBH+MS-UIGothic"/>
                <a:cs typeface="MCILBH+MS-UIGothic"/>
              </a:rPr>
              <a:t>防管理的目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24814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防管理的目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TEIUKL+NEETSL+MicrosoftYaHei"/>
                <a:cs typeface="TEIUKL+NEETSL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零事故</a:t>
            </a:r>
            <a:r>
              <a:rPr sz="1350">
                <a:solidFill>
                  <a:srgbClr val="000000"/>
                </a:solidFill>
                <a:latin typeface="TEIUKL+NEETSL+MicrosoftYaHei"/>
                <a:cs typeface="TEIUKL+NEETSL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，即通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有效的管理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和技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手段，最大限度地减少事故的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生概率和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失。同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也要注重提高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工的安全意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和技能水平，形成全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参与的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安全文化。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FPEND+PHCPCV+MicrosoftYaHei-Bold"/>
                <a:cs typeface="NFPEND+PHCPC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78602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600">
                <a:solidFill>
                  <a:srgbClr val="00A5B2"/>
                </a:solidFill>
                <a:latin typeface="MCILBH+MS-UIGothic"/>
                <a:cs typeface="MCILBH+MS-UIGothic"/>
              </a:rPr>
              <a:t>防管理基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础</a:t>
            </a:r>
            <a:r>
              <a:rPr sz="3600">
                <a:solidFill>
                  <a:srgbClr val="00A5B2"/>
                </a:solidFill>
                <a:latin typeface="MCILBH+MS-UIGothic"/>
                <a:cs typeface="MCILBH+MS-UIGothic"/>
              </a:rPr>
              <a:t>知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防管理的概念与分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MCILBH+MS-UIGothic"/>
                <a:cs typeface="MCILBH+MS-UIGothic"/>
              </a:rPr>
              <a:t>安全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FFFFFF"/>
                </a:solidFill>
                <a:latin typeface="MCILBH+MS-UIGothic"/>
                <a:cs typeface="MCILBH+MS-UIGothic"/>
              </a:rPr>
              <a:t>防管理的定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安全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防管理是指通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采取一系列措施，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防安全事故的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生，保障人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安全的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MCILBH+MS-UIGothic"/>
                <a:cs typeface="MCILBH+MS-UIGothic"/>
              </a:rPr>
              <a:t>安全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FFFFFF"/>
                </a:solidFill>
                <a:latin typeface="MCILBH+MS-UIGothic"/>
                <a:cs typeface="MCILBH+MS-UIGothic"/>
              </a:rPr>
              <a:t>防管理的分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0073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根据不同的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准，安全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防管理可以分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不同的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型。例如，按照事故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型可以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交通事故、火灾事故、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病事故等；按照管理范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安全管理、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ILBH+MS-UIGothic"/>
                <a:cs typeface="MCILBH+MS-UIGothic"/>
              </a:rPr>
              <a:t>公共安全管理等。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防管理的原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与要求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0375" y="17818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CILBH+MS-UIGothic"/>
                <a:cs typeface="MCILBH+MS-UIGothic"/>
              </a:rPr>
              <a:t>安全第一原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32754" y="17811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600">
                <a:solidFill>
                  <a:srgbClr val="FFFFFF"/>
                </a:solidFill>
                <a:latin typeface="MCILBH+MS-UIGothic"/>
                <a:cs typeface="MCILBH+MS-UIGothic"/>
              </a:rPr>
              <a:t>防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600">
                <a:solidFill>
                  <a:srgbClr val="FFFFFF"/>
                </a:solidFill>
                <a:latin typeface="MCILBH+MS-UIGothic"/>
                <a:cs typeface="MCILBH+MS-UIGothic"/>
              </a:rPr>
              <a:t>主原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防管理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将人的生命安全和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安全放在首位，确保各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措施能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有效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降低事故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生的概率和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失。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744641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防管理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主，通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采取有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效的措施，消除安全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患，防止事故的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39900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600">
                <a:solidFill>
                  <a:srgbClr val="FFFFFF"/>
                </a:solidFill>
                <a:latin typeface="MCILBH+MS-UIGothic"/>
                <a:cs typeface="MCILBH+MS-UIGothic"/>
              </a:rPr>
              <a:t>合治理原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34354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MCILBH+MS-UIGothic"/>
                <a:cs typeface="MCILBH+MS-UIGothic"/>
              </a:rPr>
              <a:t>科学性原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防管理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采取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合治理的方法，从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多个方面入手，包括技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、管理、教育等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方面，全面提高安全管理水平。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防管理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遵循科学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律，采用科学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的方法和手段，确保各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措施的科学性和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ILBH+MS-UIGothic"/>
                <a:cs typeface="MCILBH+MS-UIGothic"/>
              </a:rPr>
              <a:t>有效性。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防管理的流程与步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开展安全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加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强员</a:t>
            </a:r>
            <a:r>
              <a:rPr sz="2300" spc="23">
                <a:solidFill>
                  <a:srgbClr val="00A5B2"/>
                </a:solidFill>
                <a:latin typeface="MCILBH+MS-UIGothic"/>
                <a:cs typeface="MCILBH+MS-UIGothic"/>
              </a:rPr>
              <a:t>工培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定期开展安全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和消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除安全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患，确保各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安全措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施得到有效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强员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工的安全培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和教育，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工的安全意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和技能水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7209" y="4416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制定安全管理制度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0915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施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2300" spc="23">
                <a:solidFill>
                  <a:srgbClr val="00A5B2"/>
                </a:solidFill>
                <a:latin typeface="MCILBH+MS-UIGothic"/>
                <a:cs typeface="MCILBH+MS-UIGothic"/>
              </a:rPr>
              <a:t>急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00A5B2"/>
                </a:solidFill>
                <a:latin typeface="MCILBH+MS-UIGothic"/>
                <a:cs typeface="MCILBH+MS-UIGothic"/>
              </a:rPr>
              <a:t>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08109" y="4416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定期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估与改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903208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防管理工作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估和改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，不断完善和提高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安全管理水平。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37209" y="4929243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建立完善的安全管理制度，明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确各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管理人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工的安全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和要求。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709159" y="4929243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案，明确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置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流程和措施，提高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事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件的能力。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FPEND+PHCPCV+MicrosoftYaHei-Bold"/>
                <a:cs typeface="NFPEND+PHCPCV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3786028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600">
                <a:solidFill>
                  <a:srgbClr val="00A5B2"/>
                </a:solidFill>
                <a:latin typeface="MCILBH+MS-UIGothic"/>
                <a:cs typeface="MCILBH+MS-UIGothic"/>
              </a:rPr>
              <a:t>防管理技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术</a:t>
            </a:r>
            <a:r>
              <a:rPr sz="3600">
                <a:solidFill>
                  <a:srgbClr val="00A5B2"/>
                </a:solidFill>
                <a:latin typeface="MCILBH+MS-UIGothic"/>
                <a:cs typeface="MCILBH+MS-UIGothic"/>
              </a:rPr>
              <a:t>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防管理的技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手段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FPEND+PHCPCV+MicrosoftYaHei-Bold"/>
                <a:cs typeface="NFPEND+PHCPC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FPEND+PHCPCV+MicrosoftYaHei-Bold"/>
                <a:cs typeface="NFPEND+PHCPC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FPEND+PHCPCV+MicrosoftYaHei-Bold"/>
                <a:cs typeface="NFPEND+PHCPC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风险评</a:t>
            </a:r>
            <a:r>
              <a:rPr sz="2000" spc="25">
                <a:solidFill>
                  <a:srgbClr val="00A5B2"/>
                </a:solidFill>
                <a:latin typeface="MCILBH+MS-UIGothic"/>
                <a:cs typeface="MCILBH+MS-UIGothic"/>
              </a:rPr>
              <a:t>估技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隐</a:t>
            </a:r>
            <a:r>
              <a:rPr sz="2000" spc="25">
                <a:solidFill>
                  <a:srgbClr val="00A5B2"/>
                </a:solidFill>
                <a:latin typeface="MCILBH+MS-UIGothic"/>
                <a:cs typeface="MCILBH+MS-UIGothic"/>
              </a:rPr>
              <a:t>患排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查</a:t>
            </a:r>
            <a:r>
              <a:rPr sz="2000" spc="25">
                <a:solidFill>
                  <a:srgbClr val="00A5B2"/>
                </a:solidFill>
                <a:latin typeface="MCILBH+MS-UIGothic"/>
                <a:cs typeface="MCILBH+MS-UIGothic"/>
              </a:rPr>
              <a:t>技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00A5B2"/>
                </a:solidFill>
                <a:latin typeface="MCILBH+MS-UIGothic"/>
                <a:cs typeface="MCILBH+MS-UIGothic"/>
              </a:rPr>
              <a:t>警与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00A5B2"/>
                </a:solidFill>
                <a:latin typeface="MCILBH+MS-UIGothic"/>
                <a:cs typeface="MCILBH+MS-UIGothic"/>
              </a:rPr>
              <a:t>急技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过识别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、分析和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估潜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在的安全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，确定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和影响范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定期或不定期的排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潜在的安全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患并及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整改。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警系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案，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警信息，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急救援。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防管理的技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术应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安全生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产领</a:t>
            </a:r>
            <a:r>
              <a:rPr sz="2300">
                <a:solidFill>
                  <a:srgbClr val="00A5B2"/>
                </a:solidFill>
                <a:latin typeface="MCILBH+MS-UIGothic"/>
                <a:cs typeface="MCILBH+MS-UIGothic"/>
              </a:rPr>
              <a:t>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公共安全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领</a:t>
            </a:r>
            <a:r>
              <a:rPr sz="2300">
                <a:solidFill>
                  <a:srgbClr val="00A5B2"/>
                </a:solidFill>
                <a:latin typeface="MCILBH+MS-UIGothic"/>
                <a:cs typeface="MCILBH+MS-UIGothic"/>
              </a:rPr>
              <a:t>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社会安全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领</a:t>
            </a:r>
            <a:r>
              <a:rPr sz="2300">
                <a:solidFill>
                  <a:srgbClr val="00A5B2"/>
                </a:solidFill>
                <a:latin typeface="MCILBH+MS-UIGothic"/>
                <a:cs typeface="MCILBH+MS-UIGothic"/>
              </a:rPr>
              <a:t>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用于工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、建筑施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工、交通运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域，保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障生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安全。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用于消防、公安、交通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用于食品安全、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境保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、社会治安等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定。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域，提高公共安全水平。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防管理的技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术发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展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精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细</a:t>
            </a: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化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A5B2"/>
                </a:solidFill>
                <a:latin typeface="MCILBH+MS-UIGothic"/>
                <a:cs typeface="MCILBH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域和行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特点，制定更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加精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化的安全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防管理方案。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智能化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A5B2"/>
                </a:solidFill>
                <a:latin typeface="MCILBH+MS-UIGothic"/>
                <a:cs typeface="MCILBH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利用人工智能、大数据等技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段，提高安全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防管理的智能化</a:t>
            </a:r>
          </a:p>
          <a:p>
            <a:pPr marL="2286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水平。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综</a:t>
            </a:r>
            <a:r>
              <a:rPr sz="2300" spc="25">
                <a:solidFill>
                  <a:srgbClr val="00A5B2"/>
                </a:solidFill>
                <a:latin typeface="MCILBH+MS-UIGothic"/>
                <a:cs typeface="MCILBH+MS-UIGothic"/>
              </a:rPr>
              <a:t>合化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A5B2"/>
                </a:solidFill>
                <a:latin typeface="MCILBH+MS-UIGothic"/>
                <a:cs typeface="MCILBH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将多种技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手段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合运用，形成全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方位、全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程的安全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防管理体系。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FPEND+PHCPCV+MicrosoftYaHei-Bold"/>
                <a:cs typeface="NFPEND+PHCPCV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52800" y="3786028"/>
            <a:ext cx="630935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600">
                <a:solidFill>
                  <a:srgbClr val="00A5B2"/>
                </a:solidFill>
                <a:latin typeface="MCILBH+MS-UIGothic"/>
                <a:cs typeface="MCILBH+MS-UIGothic"/>
              </a:rPr>
              <a:t>防管理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3600">
                <a:solidFill>
                  <a:srgbClr val="00A5B2"/>
                </a:solidFill>
                <a:latin typeface="MCILBH+MS-UIGothic"/>
                <a:cs typeface="MCILBH+MS-UIGothic"/>
              </a:rPr>
              <a:t>践案例分析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91502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案例一：企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安全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防管理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A5B2"/>
                </a:solidFill>
                <a:latin typeface="MCILBH+MS-UIGothic"/>
                <a:cs typeface="MCILBH+MS-UIGothic"/>
              </a:rPr>
              <a:t>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43625" y="2056545"/>
            <a:ext cx="5527480" cy="698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WBWFPS+TNFKRO+ArialMT"/>
                <a:cs typeface="WBWFPS+TNFKRO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案例背景：某大型制造企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业为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工安全意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，加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安</a:t>
            </a:r>
          </a:p>
          <a:p>
            <a:pPr marL="203200" marR="0">
              <a:lnSpc>
                <a:spcPts val="1500"/>
              </a:lnSpc>
              <a:spcBef>
                <a:spcPts val="29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全管理，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施了一系列安全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CILBH+MS-UIGothic"/>
                <a:cs typeface="MCILBH+MS-UIGothic"/>
              </a:rPr>
              <a:t>防措施。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https://d.book118.com/496142213140010040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MCILBH+MS-UIGothic</vt:lpstr>
      <vt:lpstr>SimSun</vt:lpstr>
      <vt:lpstr>WBWFPS+TNFKRO+ArialMT</vt:lpstr>
      <vt:lpstr>Times New Roman</vt:lpstr>
      <vt:lpstr>TEIUKL+NEETSL+MicrosoftYaHei</vt:lpstr>
      <vt:lpstr>NFPEND+PHCPCV+MicrosoftYaHei-Bold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2024-09-07T02:40:17.905</cp:lastPrinted>
  <dcterms:created xsi:type="dcterms:W3CDTF">2024-09-06T18:40:17Z</dcterms:created>
  <dcterms:modified xsi:type="dcterms:W3CDTF">2024-09-06T18:40:19Z</dcterms:modified>
</cp:coreProperties>
</file>