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F089D-CDE9-49DB-A6C5-2757B95D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57771-56D3-40F3-9468-5D309C18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49E98-3F67-4D8E-B9B3-7710209D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D47AA-AD17-4402-B9B2-94738390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94FC8-01C2-4D5D-952A-A94DFE5B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7995C-50DA-4F9E-B4A1-51E35AFC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F1A63-1E90-47CF-B40A-C27887B7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7D40C-0A4A-410D-9020-38F1D163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AD1B0-73BA-4565-A252-5CF63133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87D8E-B8D3-49E7-B2C9-3B3AE4DCF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77A45-DACF-4BFC-81F9-A2C9CD73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31" Type="http://schemas.openxmlformats.org/officeDocument/2006/relationships/tags" Target="../tags/tag181.xml" /><Relationship Id="rId32" Type="http://schemas.openxmlformats.org/officeDocument/2006/relationships/tags" Target="../tags/tag182.xml" /><Relationship Id="rId33" Type="http://schemas.openxmlformats.org/officeDocument/2006/relationships/tags" Target="../tags/tag183.xml" /><Relationship Id="rId34" Type="http://schemas.openxmlformats.org/officeDocument/2006/relationships/tags" Target="../tags/tag184.xml" /><Relationship Id="rId35" Type="http://schemas.openxmlformats.org/officeDocument/2006/relationships/tags" Target="../tags/tag185.xml" /><Relationship Id="rId36" Type="http://schemas.openxmlformats.org/officeDocument/2006/relationships/tags" Target="../tags/tag186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32" Type="http://schemas.openxmlformats.org/officeDocument/2006/relationships/tags" Target="../tags/tag217.xml" /><Relationship Id="rId33" Type="http://schemas.openxmlformats.org/officeDocument/2006/relationships/tags" Target="../tags/tag218.xml" /><Relationship Id="rId34" Type="http://schemas.openxmlformats.org/officeDocument/2006/relationships/tags" Target="../tags/tag219.xml" /><Relationship Id="rId35" Type="http://schemas.openxmlformats.org/officeDocument/2006/relationships/tags" Target="../tags/tag220.xml" /><Relationship Id="rId36" Type="http://schemas.openxmlformats.org/officeDocument/2006/relationships/tags" Target="../tags/tag221.xml" /><Relationship Id="rId37" Type="http://schemas.openxmlformats.org/officeDocument/2006/relationships/tags" Target="../tags/tag222.xml" /><Relationship Id="rId38" Type="http://schemas.openxmlformats.org/officeDocument/2006/relationships/tags" Target="../tags/tag223.xml" /><Relationship Id="rId39" Type="http://schemas.openxmlformats.org/officeDocument/2006/relationships/tags" Target="../tags/tag224.xml" /><Relationship Id="rId4" Type="http://schemas.openxmlformats.org/officeDocument/2006/relationships/tags" Target="../tags/tag189.xml" /><Relationship Id="rId40" Type="http://schemas.openxmlformats.org/officeDocument/2006/relationships/tags" Target="../tags/tag225.xml" /><Relationship Id="rId41" Type="http://schemas.openxmlformats.org/officeDocument/2006/relationships/tags" Target="../tags/tag226.xml" /><Relationship Id="rId42" Type="http://schemas.openxmlformats.org/officeDocument/2006/relationships/tags" Target="../tags/tag227.xml" /><Relationship Id="rId43" Type="http://schemas.openxmlformats.org/officeDocument/2006/relationships/tags" Target="../tags/tag228.xml" /><Relationship Id="rId44" Type="http://schemas.openxmlformats.org/officeDocument/2006/relationships/tags" Target="../tags/tag229.xml" /><Relationship Id="rId45" Type="http://schemas.openxmlformats.org/officeDocument/2006/relationships/tags" Target="../tags/tag230.xml" /><Relationship Id="rId46" Type="http://schemas.openxmlformats.org/officeDocument/2006/relationships/tags" Target="../tags/tag231.xml" /><Relationship Id="rId47" Type="http://schemas.openxmlformats.org/officeDocument/2006/relationships/tags" Target="../tags/tag232.xml" /><Relationship Id="rId48" Type="http://schemas.openxmlformats.org/officeDocument/2006/relationships/tags" Target="../tags/tag233.xml" /><Relationship Id="rId49" Type="http://schemas.openxmlformats.org/officeDocument/2006/relationships/tags" Target="../tags/tag234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ags" Target="../tags/tag261.xml" /><Relationship Id="rId26" Type="http://schemas.openxmlformats.org/officeDocument/2006/relationships/tags" Target="../tags/tag262.xml" /><Relationship Id="rId27" Type="http://schemas.openxmlformats.org/officeDocument/2006/relationships/tags" Target="../tags/tag263.xml" /><Relationship Id="rId28" Type="http://schemas.openxmlformats.org/officeDocument/2006/relationships/tags" Target="../tags/tag264.xml" /><Relationship Id="rId29" Type="http://schemas.openxmlformats.org/officeDocument/2006/relationships/tags" Target="../tags/tag265.xml" /><Relationship Id="rId3" Type="http://schemas.openxmlformats.org/officeDocument/2006/relationships/tags" Target="../tags/tag239.xml" /><Relationship Id="rId30" Type="http://schemas.openxmlformats.org/officeDocument/2006/relationships/tags" Target="../tags/tag266.xml" /><Relationship Id="rId31" Type="http://schemas.openxmlformats.org/officeDocument/2006/relationships/tags" Target="../tags/tag267.xml" /><Relationship Id="rId32" Type="http://schemas.openxmlformats.org/officeDocument/2006/relationships/tags" Target="../tags/tag268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51150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冠状动脉破裂个案护理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单击此处_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患者基本信息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2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冠状动脉破裂原因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护理效果评估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护理经验总结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4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个案护理措施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患者年龄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居住地：北京市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家庭状况：有一子一女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职业：公司职员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婚姻状况：已婚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患者年龄：50岁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性别：男性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患者性别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家庭成员：妻子、两个孩子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居住地：北京市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患者病史</a:t>
            </a:r>
            <a:endParaRPr lang="zh-CN" altLang="en-US"/>
          </a:p>
        </p:txBody>
      </p:sp>
      <p:sp>
        <p:nvSpPr>
          <p:cNvPr id="17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761002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74749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" name="序号"/>
          <p:cNvSpPr txBox="1"/>
          <p:nvPr>
            <p:custDataLst>
              <p:tags r:id="rId4"/>
            </p:custDataLst>
          </p:nvPr>
        </p:nvSpPr>
        <p:spPr>
          <a:xfrm>
            <a:off x="5374116" y="196764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1" name="标题"/>
          <p:cNvSpPr txBox="1"/>
          <p:nvPr>
            <p:custDataLst>
              <p:tags r:id="rId5"/>
            </p:custDataLst>
          </p:nvPr>
        </p:nvSpPr>
        <p:spPr>
          <a:xfrm>
            <a:off x="1210284" y="181232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2" name="正文"/>
          <p:cNvSpPr txBox="1"/>
          <p:nvPr>
            <p:custDataLst>
              <p:tags r:id="rId6"/>
            </p:custDataLst>
          </p:nvPr>
        </p:nvSpPr>
        <p:spPr>
          <a:xfrm>
            <a:off x="1210284" y="225261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患者年龄：50岁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8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2850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9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2715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0" name="序号"/>
          <p:cNvSpPr txBox="1"/>
          <p:nvPr>
            <p:custDataLst>
              <p:tags r:id="rId9"/>
            </p:custDataLst>
          </p:nvPr>
        </p:nvSpPr>
        <p:spPr>
          <a:xfrm>
            <a:off x="6251992" y="248626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4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8090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6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794870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7" name="序号"/>
          <p:cNvSpPr txBox="1"/>
          <p:nvPr>
            <p:custDataLst>
              <p:tags r:id="rId12"/>
            </p:custDataLst>
          </p:nvPr>
        </p:nvSpPr>
        <p:spPr>
          <a:xfrm>
            <a:off x="5374116" y="3015689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33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32902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4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314842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5" name="序号"/>
          <p:cNvSpPr txBox="1"/>
          <p:nvPr>
            <p:custDataLst>
              <p:tags r:id="rId15"/>
            </p:custDataLst>
          </p:nvPr>
        </p:nvSpPr>
        <p:spPr>
          <a:xfrm>
            <a:off x="6251992" y="352688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/>
              <a:ea typeface="微软雅黑"/>
              <a:cs typeface="+mn-cs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85709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842918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5" name="序号"/>
          <p:cNvSpPr txBox="1"/>
          <p:nvPr>
            <p:custDataLst>
              <p:tags r:id="rId18"/>
            </p:custDataLst>
          </p:nvPr>
        </p:nvSpPr>
        <p:spPr>
          <a:xfrm>
            <a:off x="5374116" y="4063062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23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37234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35883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5" name="序号"/>
          <p:cNvSpPr txBox="1"/>
          <p:nvPr>
            <p:custDataLst>
              <p:tags r:id="rId21"/>
            </p:custDataLst>
          </p:nvPr>
        </p:nvSpPr>
        <p:spPr>
          <a:xfrm>
            <a:off x="6251992" y="4570880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/>
              <a:ea typeface="微软雅黑"/>
              <a:cs typeface="+mn-cs"/>
            </a:endParaRPr>
          </a:p>
        </p:txBody>
      </p:sp>
      <p:sp>
        <p:nvSpPr>
          <p:cNvPr id="28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90447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9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8909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0" name="序号"/>
          <p:cNvSpPr txBox="1"/>
          <p:nvPr>
            <p:custDataLst>
              <p:tags r:id="rId24"/>
            </p:custDataLst>
          </p:nvPr>
        </p:nvSpPr>
        <p:spPr>
          <a:xfrm>
            <a:off x="5374116" y="511111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43" name="标题"/>
          <p:cNvSpPr txBox="1"/>
          <p:nvPr>
            <p:custDataLst>
              <p:tags r:id="rId25"/>
            </p:custDataLst>
          </p:nvPr>
        </p:nvSpPr>
        <p:spPr>
          <a:xfrm>
            <a:off x="7392555" y="2324869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4" name="正文"/>
          <p:cNvSpPr txBox="1"/>
          <p:nvPr>
            <p:custDataLst>
              <p:tags r:id="rId26"/>
            </p:custDataLst>
          </p:nvPr>
        </p:nvSpPr>
        <p:spPr>
          <a:xfrm>
            <a:off x="7392555" y="2765157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性别：男性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6" name="标题"/>
          <p:cNvSpPr txBox="1"/>
          <p:nvPr>
            <p:custDataLst>
              <p:tags r:id="rId27"/>
            </p:custDataLst>
          </p:nvPr>
        </p:nvSpPr>
        <p:spPr>
          <a:xfrm>
            <a:off x="1210284" y="286104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7" name="正文"/>
          <p:cNvSpPr txBox="1"/>
          <p:nvPr>
            <p:custDataLst>
              <p:tags r:id="rId28"/>
            </p:custDataLst>
          </p:nvPr>
        </p:nvSpPr>
        <p:spPr>
          <a:xfrm>
            <a:off x="1210284" y="330133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职业：公司职员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8" name="标题"/>
          <p:cNvSpPr txBox="1"/>
          <p:nvPr>
            <p:custDataLst>
              <p:tags r:id="rId29"/>
            </p:custDataLst>
          </p:nvPr>
        </p:nvSpPr>
        <p:spPr>
          <a:xfrm>
            <a:off x="7392555" y="337426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9" name="正文"/>
          <p:cNvSpPr txBox="1"/>
          <p:nvPr>
            <p:custDataLst>
              <p:tags r:id="rId30"/>
            </p:custDataLst>
          </p:nvPr>
        </p:nvSpPr>
        <p:spPr>
          <a:xfrm>
            <a:off x="7392555" y="381455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病史：高血压、高血脂、糖尿病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0" name="标题"/>
          <p:cNvSpPr txBox="1"/>
          <p:nvPr>
            <p:custDataLst>
              <p:tags r:id="rId31"/>
            </p:custDataLst>
          </p:nvPr>
        </p:nvSpPr>
        <p:spPr>
          <a:xfrm>
            <a:off x="1210284" y="390369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1" name="正文"/>
          <p:cNvSpPr txBox="1"/>
          <p:nvPr>
            <p:custDataLst>
              <p:tags r:id="rId32"/>
            </p:custDataLst>
          </p:nvPr>
        </p:nvSpPr>
        <p:spPr>
          <a:xfrm>
            <a:off x="1210284" y="434398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症状：胸痛、呼吸困难、心悸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2" name="标题"/>
          <p:cNvSpPr txBox="1"/>
          <p:nvPr>
            <p:custDataLst>
              <p:tags r:id="rId33"/>
            </p:custDataLst>
          </p:nvPr>
        </p:nvSpPr>
        <p:spPr>
          <a:xfrm>
            <a:off x="7392555" y="4425693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3" name="正文"/>
          <p:cNvSpPr txBox="1"/>
          <p:nvPr>
            <p:custDataLst>
              <p:tags r:id="rId34"/>
            </p:custDataLst>
          </p:nvPr>
        </p:nvSpPr>
        <p:spPr>
          <a:xfrm>
            <a:off x="7392555" y="4865981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诊断：冠状动脉破裂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4" name="标题"/>
          <p:cNvSpPr txBox="1"/>
          <p:nvPr>
            <p:custDataLst>
              <p:tags r:id="rId35"/>
            </p:custDataLst>
          </p:nvPr>
        </p:nvSpPr>
        <p:spPr>
          <a:xfrm>
            <a:off x="1210284" y="4938237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5" name="正文"/>
          <p:cNvSpPr txBox="1"/>
          <p:nvPr>
            <p:custDataLst>
              <p:tags r:id="rId36"/>
            </p:custDataLst>
          </p:nvPr>
        </p:nvSpPr>
        <p:spPr>
          <a:xfrm>
            <a:off x="1210284" y="5378525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治疗方案：药物治疗、介入治疗、手术治疗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患者家族史</a:t>
            </a:r>
            <a:endParaRPr lang="zh-CN" altLang="en-US"/>
          </a:p>
        </p:txBody>
      </p:sp>
      <p:sp>
        <p:nvSpPr>
          <p:cNvPr id="4" name="Freeform 488"/>
          <p:cNvSpPr/>
          <p:nvPr>
            <p:custDataLst>
              <p:tags r:id="rId2"/>
            </p:custDataLst>
          </p:nvPr>
        </p:nvSpPr>
        <p:spPr>
          <a:xfrm>
            <a:off x="3134078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序号"/>
          <p:cNvSpPr txBox="1"/>
          <p:nvPr>
            <p:custDataLst>
              <p:tags r:id="rId3"/>
            </p:custDataLst>
          </p:nvPr>
        </p:nvSpPr>
        <p:spPr>
          <a:xfrm>
            <a:off x="3244164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449046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492469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标题"/>
          <p:cNvSpPr txBox="1"/>
          <p:nvPr>
            <p:custDataLst>
              <p:tags r:id="rId6"/>
            </p:custDataLst>
          </p:nvPr>
        </p:nvSpPr>
        <p:spPr>
          <a:xfrm>
            <a:off x="2781803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4" name="正文"/>
          <p:cNvSpPr txBox="1"/>
          <p:nvPr>
            <p:custDataLst>
              <p:tags r:id="rId7"/>
            </p:custDataLst>
          </p:nvPr>
        </p:nvSpPr>
        <p:spPr>
          <a:xfrm>
            <a:off x="2781803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家族中有无冠状动脉疾病患者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6" name="Freeform 488"/>
          <p:cNvSpPr/>
          <p:nvPr>
            <p:custDataLst>
              <p:tags r:id="rId8"/>
            </p:custDataLst>
          </p:nvPr>
        </p:nvSpPr>
        <p:spPr>
          <a:xfrm>
            <a:off x="3834346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3944432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18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192737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149926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标题"/>
          <p:cNvSpPr txBox="1"/>
          <p:nvPr>
            <p:custDataLst>
              <p:tags r:id="rId12"/>
            </p:custDataLst>
          </p:nvPr>
        </p:nvSpPr>
        <p:spPr>
          <a:xfrm>
            <a:off x="3525494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21" name="正文"/>
          <p:cNvSpPr txBox="1"/>
          <p:nvPr>
            <p:custDataLst>
              <p:tags r:id="rId13"/>
            </p:custDataLst>
          </p:nvPr>
        </p:nvSpPr>
        <p:spPr>
          <a:xfrm>
            <a:off x="3525494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家族中有无心脏病患者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0" name="Freeform 488"/>
          <p:cNvSpPr/>
          <p:nvPr>
            <p:custDataLst>
              <p:tags r:id="rId14"/>
            </p:custDataLst>
          </p:nvPr>
        </p:nvSpPr>
        <p:spPr>
          <a:xfrm>
            <a:off x="4621461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4731546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8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4937040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29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4980463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标题"/>
          <p:cNvSpPr txBox="1"/>
          <p:nvPr>
            <p:custDataLst>
              <p:tags r:id="rId18"/>
            </p:custDataLst>
          </p:nvPr>
        </p:nvSpPr>
        <p:spPr>
          <a:xfrm>
            <a:off x="4269186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26" name="正文"/>
          <p:cNvSpPr txBox="1"/>
          <p:nvPr>
            <p:custDataLst>
              <p:tags r:id="rId19"/>
            </p:custDataLst>
          </p:nvPr>
        </p:nvSpPr>
        <p:spPr>
          <a:xfrm>
            <a:off x="4269186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家族中有无高血压患者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7" name="Freeform 488"/>
          <p:cNvSpPr/>
          <p:nvPr>
            <p:custDataLst>
              <p:tags r:id="rId20"/>
            </p:custDataLst>
          </p:nvPr>
        </p:nvSpPr>
        <p:spPr>
          <a:xfrm>
            <a:off x="5322341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序号"/>
          <p:cNvSpPr txBox="1"/>
          <p:nvPr>
            <p:custDataLst>
              <p:tags r:id="rId21"/>
            </p:custDataLst>
          </p:nvPr>
        </p:nvSpPr>
        <p:spPr>
          <a:xfrm>
            <a:off x="5432427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5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5680732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5637309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2" name="标题"/>
          <p:cNvSpPr txBox="1"/>
          <p:nvPr>
            <p:custDataLst>
              <p:tags r:id="rId24"/>
            </p:custDataLst>
          </p:nvPr>
        </p:nvSpPr>
        <p:spPr>
          <a:xfrm>
            <a:off x="5013489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33" name="正文"/>
          <p:cNvSpPr txBox="1"/>
          <p:nvPr>
            <p:custDataLst>
              <p:tags r:id="rId25"/>
            </p:custDataLst>
          </p:nvPr>
        </p:nvSpPr>
        <p:spPr>
          <a:xfrm>
            <a:off x="5013489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家族中有无糖尿病患者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6" name="Freeform 488"/>
          <p:cNvSpPr/>
          <p:nvPr>
            <p:custDataLst>
              <p:tags r:id="rId26"/>
            </p:custDataLst>
          </p:nvPr>
        </p:nvSpPr>
        <p:spPr>
          <a:xfrm>
            <a:off x="6109455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序号"/>
          <p:cNvSpPr txBox="1"/>
          <p:nvPr>
            <p:custDataLst>
              <p:tags r:id="rId27"/>
            </p:custDataLst>
          </p:nvPr>
        </p:nvSpPr>
        <p:spPr>
          <a:xfrm>
            <a:off x="6219541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4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424423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45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467846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标题"/>
          <p:cNvSpPr txBox="1"/>
          <p:nvPr>
            <p:custDataLst>
              <p:tags r:id="rId30"/>
            </p:custDataLst>
          </p:nvPr>
        </p:nvSpPr>
        <p:spPr>
          <a:xfrm>
            <a:off x="5757180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42" name="正文"/>
          <p:cNvSpPr txBox="1"/>
          <p:nvPr>
            <p:custDataLst>
              <p:tags r:id="rId31"/>
            </p:custDataLst>
          </p:nvPr>
        </p:nvSpPr>
        <p:spPr>
          <a:xfrm>
            <a:off x="5757180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家族中有无高血脂患者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5" name="Freeform 488"/>
          <p:cNvSpPr/>
          <p:nvPr>
            <p:custDataLst>
              <p:tags r:id="rId32"/>
            </p:custDataLst>
          </p:nvPr>
        </p:nvSpPr>
        <p:spPr>
          <a:xfrm>
            <a:off x="6809724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序号"/>
          <p:cNvSpPr txBox="1"/>
          <p:nvPr>
            <p:custDataLst>
              <p:tags r:id="rId33"/>
            </p:custDataLst>
          </p:nvPr>
        </p:nvSpPr>
        <p:spPr>
          <a:xfrm>
            <a:off x="6919809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53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168726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125303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0" name="标题"/>
          <p:cNvSpPr txBox="1"/>
          <p:nvPr>
            <p:custDataLst>
              <p:tags r:id="rId36"/>
            </p:custDataLst>
          </p:nvPr>
        </p:nvSpPr>
        <p:spPr>
          <a:xfrm>
            <a:off x="6500871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51" name="正文"/>
          <p:cNvSpPr txBox="1"/>
          <p:nvPr>
            <p:custDataLst>
              <p:tags r:id="rId37"/>
            </p:custDataLst>
          </p:nvPr>
        </p:nvSpPr>
        <p:spPr>
          <a:xfrm>
            <a:off x="6500871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家族中有无吸烟者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4" name="Freeform 488"/>
          <p:cNvSpPr/>
          <p:nvPr>
            <p:custDataLst>
              <p:tags r:id="rId38"/>
            </p:custDataLst>
          </p:nvPr>
        </p:nvSpPr>
        <p:spPr>
          <a:xfrm>
            <a:off x="7596838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序号"/>
          <p:cNvSpPr txBox="1"/>
          <p:nvPr>
            <p:custDataLst>
              <p:tags r:id="rId39"/>
            </p:custDataLst>
          </p:nvPr>
        </p:nvSpPr>
        <p:spPr>
          <a:xfrm>
            <a:off x="7707535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62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7912417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63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7955840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标题"/>
          <p:cNvSpPr txBox="1"/>
          <p:nvPr>
            <p:custDataLst>
              <p:tags r:id="rId42"/>
            </p:custDataLst>
          </p:nvPr>
        </p:nvSpPr>
        <p:spPr>
          <a:xfrm>
            <a:off x="7245174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60" name="正文"/>
          <p:cNvSpPr txBox="1"/>
          <p:nvPr>
            <p:custDataLst>
              <p:tags r:id="rId43"/>
            </p:custDataLst>
          </p:nvPr>
        </p:nvSpPr>
        <p:spPr>
          <a:xfrm>
            <a:off x="7245174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家族中有无肥胖者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3" name="Freeform 488"/>
          <p:cNvSpPr/>
          <p:nvPr>
            <p:custDataLst>
              <p:tags r:id="rId44"/>
            </p:custDataLst>
          </p:nvPr>
        </p:nvSpPr>
        <p:spPr>
          <a:xfrm>
            <a:off x="8297718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序号"/>
          <p:cNvSpPr txBox="1"/>
          <p:nvPr>
            <p:custDataLst>
              <p:tags r:id="rId45"/>
            </p:custDataLst>
          </p:nvPr>
        </p:nvSpPr>
        <p:spPr>
          <a:xfrm>
            <a:off x="8407804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08</a:t>
            </a:r>
            <a:endParaRPr lang="en-US"/>
          </a:p>
        </p:txBody>
      </p:sp>
      <p:cxnSp>
        <p:nvCxnSpPr>
          <p:cNvPr id="71" name="直接连接符 70"/>
          <p:cNvCxnSpPr/>
          <p:nvPr>
            <p:custDataLst>
              <p:tags r:id="rId46"/>
            </p:custDataLst>
          </p:nvPr>
        </p:nvCxnSpPr>
        <p:spPr>
          <a:xfrm flipH="1">
            <a:off x="8656109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椭圆 71"/>
          <p:cNvSpPr>
            <a:spLocks noChangeAspect="1"/>
          </p:cNvSpPr>
          <p:nvPr>
            <p:custDataLst>
              <p:tags r:id="rId47"/>
            </p:custDataLst>
          </p:nvPr>
        </p:nvSpPr>
        <p:spPr>
          <a:xfrm>
            <a:off x="8612686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8" name="标题"/>
          <p:cNvSpPr txBox="1"/>
          <p:nvPr>
            <p:custDataLst>
              <p:tags r:id="rId48"/>
            </p:custDataLst>
          </p:nvPr>
        </p:nvSpPr>
        <p:spPr>
          <a:xfrm>
            <a:off x="7988866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69" name="正文"/>
          <p:cNvSpPr txBox="1"/>
          <p:nvPr>
            <p:custDataLst>
              <p:tags r:id="rId49"/>
            </p:custDataLst>
          </p:nvPr>
        </p:nvSpPr>
        <p:spPr>
          <a:xfrm>
            <a:off x="7988866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家族中有无运动习惯者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冠状动脉破裂原因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疾病因素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动脉粥样硬化：血管内脂肪和胶原沉积，导致血管狭窄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医源性损伤：手术、介入治疗等医疗操作可能导致冠状动脉破裂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外伤：胸部外伤可能导致冠状动脉破裂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血管炎：血管壁炎症，导致血管损伤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血管畸形：先天性血管畸形，导致血管壁薄弱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外伤因素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交通事故：车辆撞击、摔倒等可能导致冠状动脉破裂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运动损伤：剧烈运动可能导致冠状动脉破裂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医疗操作：手术、介入治疗等医疗操作可能导致冠状动脉破裂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其他外伤：如枪伤、刀伤等也可能导致冠状动脉破裂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其他因素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病理性改变：动脉粥样硬化、血管炎等疾病可能导致冠状动脉破裂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药物副作用：某些药物可能对冠状动脉产生不良影响，导致破裂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外伤：交通事故、运动损伤等可能导致冠状动脉破裂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医源性损伤：手术、介入治疗等医疗操作可能导致冠状动脉破裂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个案护理措施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https://d.book118.com/496215115000010054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1"/>
  <p:tag name="KSO_WM_UNIT_INDEX" val="1_5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LINE_FORE_SCHEMECOLOR_INDEX" val="5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SHADOW_SCHEMECOLOR_INDEX" val="5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SHADOW_SCHEMECOLOR_INDEX" val="8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LINE_FORE_SCHEMECOLOR_INDEX" val="5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SHADOW_SCHEMECOLOR_INDEX" val="5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LINE_FORE_SCHEMECOLOR_INDEX" val="8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SHADOW_SCHEMECOLOR_INDEX" val="8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LINE_FORE_SCHEMECOLOR_INDEX" val="5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SHADOW_SCHEMECOLOR_INDEX" val="5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LINE_FORE_SCHEMECOLOR_INDEX" val="8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SHADOW_SCHEMECOLOR_INDEX" val="8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LINE_FORE_SCHEMECOLOR_INDEX" val="5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SHADOW_SCHEMECOLOR_INDEX" val="5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2"/>
  <p:tag name="KSO_WM_UNIT_INDEX" val="1_1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3"/>
  <p:tag name="KSO_WM_UNIT_INDEX" val="1_1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4"/>
  <p:tag name="KSO_WM_UNIT_INDEX" val="1_1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2"/>
  <p:tag name="KSO_WM_UNIT_INDEX" val="1_2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4"/>
  <p:tag name="KSO_WM_UNIT_INDEX" val="1_2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3"/>
  <p:tag name="KSO_WM_UNIT_INDEX" val="1_2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2"/>
  <p:tag name="KSO_WM_UNIT_INDEX" val="1_3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3"/>
  <p:tag name="KSO_WM_UNIT_INDEX" val="1_3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4"/>
  <p:tag name="KSO_WM_UNIT_INDEX" val="1_3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2"/>
  <p:tag name="KSO_WM_UNIT_INDEX" val="1_4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4"/>
  <p:tag name="KSO_WM_UNIT_INDEX" val="1_4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3"/>
  <p:tag name="KSO_WM_UNIT_INDEX" val="1_4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2"/>
  <p:tag name="KSO_WM_UNIT_INDEX" val="1_5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3"/>
  <p:tag name="KSO_WM_UNIT_INDEX" val="1_5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4"/>
  <p:tag name="KSO_WM_UNIT_INDEX" val="1_5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2"/>
  <p:tag name="KSO_WM_UNIT_INDEX" val="1_6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4"/>
  <p:tag name="KSO_WM_UNIT_INDEX" val="1_6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3"/>
  <p:tag name="KSO_WM_UNIT_INDEX" val="1_6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2"/>
  <p:tag name="KSO_WM_UNIT_INDEX" val="1_7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3"/>
  <p:tag name="KSO_WM_UNIT_INDEX" val="1_7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4"/>
  <p:tag name="KSO_WM_UNIT_INDEX" val="1_7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2"/>
  <p:tag name="KSO_WM_UNIT_INDEX" val="1_8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4"/>
  <p:tag name="KSO_WM_UNIT_INDEX" val="1_8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3"/>
  <p:tag name="KSO_WM_UNIT_INDEX" val="1_8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8_1"/>
  <p:tag name="KSO_WM_UNIT_INDEX" val="1_8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8.xml><?xml version="1.0" encoding="utf-8"?>
<p:tagLst xmlns:p="http://schemas.openxmlformats.org/presentationml/2006/main">
  <p:tag name="KSO_WM_TEMPLATE_CATEGORY" val="custom"/>
  <p:tag name="KSO_WM_TEMPLATE_INDEX" val="2023310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冠状动脉破裂个案护理</vt:lpstr>
      <vt:lpstr>目录</vt:lpstr>
      <vt:lpstr>患者基本信息</vt:lpstr>
      <vt:lpstr>患者年龄</vt:lpstr>
      <vt:lpstr>患者性别</vt:lpstr>
      <vt:lpstr>患者病史</vt:lpstr>
      <vt:lpstr>患者家族史</vt:lpstr>
      <vt:lpstr>冠状动脉破裂原因</vt:lpstr>
      <vt:lpstr>疾病因素</vt:lpstr>
      <vt:lpstr>外伤因素</vt:lpstr>
      <vt:lpstr>其他因素</vt:lpstr>
      <vt:lpstr>个案护理措施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2024-09-20T21:44:27.569</cp:lastPrinted>
  <dcterms:created xsi:type="dcterms:W3CDTF">2024-09-20T13:44:27Z</dcterms:created>
  <dcterms:modified xsi:type="dcterms:W3CDTF">2024-09-20T13:44:29Z</dcterms:modified>
</cp:coreProperties>
</file>