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1259EBA0-39EA-4171-BC3C-F50F9271D194}"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4" name="PlaceHolder 1"/>
          <p:cNvSpPr>
            <a:spLocks noGrp="1"/>
          </p:cNvSpPr>
          <p:nvPr>
            <p:ph type="sldImg"/>
          </p:nvPr>
        </p:nvSpPr>
        <p:spPr>
          <a:xfrm>
            <a:off x="685800" y="1143000"/>
            <a:ext cx="5486040" cy="3085920"/>
          </a:xfrm>
          <a:prstGeom prst="rect">
            <a:avLst/>
          </a:prstGeom>
          <a:ln w="0">
            <a:noFill/>
          </a:ln>
        </p:spPr>
      </p:sp>
      <p:sp>
        <p:nvSpPr>
          <p:cNvPr id="325"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7" name="PlaceHolder 1"/>
          <p:cNvSpPr>
            <a:spLocks noGrp="1"/>
          </p:cNvSpPr>
          <p:nvPr>
            <p:ph type="sldImg"/>
          </p:nvPr>
        </p:nvSpPr>
        <p:spPr>
          <a:xfrm>
            <a:off x="685800" y="1143000"/>
            <a:ext cx="5486040" cy="3085920"/>
          </a:xfrm>
          <a:prstGeom prst="rect">
            <a:avLst/>
          </a:prstGeom>
          <a:ln w="0">
            <a:noFill/>
          </a:ln>
        </p:spPr>
      </p:sp>
      <p:sp>
        <p:nvSpPr>
          <p:cNvPr id="328"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0" name="PlaceHolder 1"/>
          <p:cNvSpPr>
            <a:spLocks noGrp="1"/>
          </p:cNvSpPr>
          <p:nvPr>
            <p:ph type="sldImg"/>
          </p:nvPr>
        </p:nvSpPr>
        <p:spPr>
          <a:xfrm>
            <a:off x="685800" y="1143000"/>
            <a:ext cx="5486040" cy="3085920"/>
          </a:xfrm>
          <a:prstGeom prst="rect">
            <a:avLst/>
          </a:prstGeom>
          <a:ln w="0">
            <a:noFill/>
          </a:ln>
        </p:spPr>
      </p:sp>
      <p:sp>
        <p:nvSpPr>
          <p:cNvPr id="331"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3" name="PlaceHolder 1"/>
          <p:cNvSpPr>
            <a:spLocks noGrp="1"/>
          </p:cNvSpPr>
          <p:nvPr>
            <p:ph type="sldImg"/>
          </p:nvPr>
        </p:nvSpPr>
        <p:spPr>
          <a:xfrm>
            <a:off x="685800" y="1143000"/>
            <a:ext cx="5486040" cy="3085920"/>
          </a:xfrm>
          <a:prstGeom prst="rect">
            <a:avLst/>
          </a:prstGeom>
          <a:ln w="0">
            <a:noFill/>
          </a:ln>
        </p:spPr>
      </p:sp>
      <p:sp>
        <p:nvSpPr>
          <p:cNvPr id="334"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6" name="PlaceHolder 1"/>
          <p:cNvSpPr>
            <a:spLocks noGrp="1"/>
          </p:cNvSpPr>
          <p:nvPr>
            <p:ph type="sldImg"/>
          </p:nvPr>
        </p:nvSpPr>
        <p:spPr>
          <a:xfrm>
            <a:off x="685800" y="1143000"/>
            <a:ext cx="5486040" cy="3085920"/>
          </a:xfrm>
          <a:prstGeom prst="rect">
            <a:avLst/>
          </a:prstGeom>
          <a:ln w="0">
            <a:noFill/>
          </a:ln>
        </p:spPr>
      </p:sp>
      <p:sp>
        <p:nvSpPr>
          <p:cNvPr id="337"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8"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9" name="PlaceHolder 1"/>
          <p:cNvSpPr>
            <a:spLocks noGrp="1"/>
          </p:cNvSpPr>
          <p:nvPr>
            <p:ph type="sldImg"/>
          </p:nvPr>
        </p:nvSpPr>
        <p:spPr>
          <a:xfrm>
            <a:off x="685800" y="1143000"/>
            <a:ext cx="5486040" cy="3085920"/>
          </a:xfrm>
          <a:prstGeom prst="rect">
            <a:avLst/>
          </a:prstGeom>
          <a:ln w="0">
            <a:noFill/>
          </a:ln>
        </p:spPr>
      </p:sp>
      <p:sp>
        <p:nvSpPr>
          <p:cNvPr id="340"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1"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2" name="PlaceHolder 1"/>
          <p:cNvSpPr>
            <a:spLocks noGrp="1"/>
          </p:cNvSpPr>
          <p:nvPr>
            <p:ph type="sldImg"/>
          </p:nvPr>
        </p:nvSpPr>
        <p:spPr>
          <a:xfrm>
            <a:off x="685800" y="1143000"/>
            <a:ext cx="5486040" cy="3085920"/>
          </a:xfrm>
          <a:prstGeom prst="rect">
            <a:avLst/>
          </a:prstGeom>
          <a:ln w="0">
            <a:noFill/>
          </a:ln>
        </p:spPr>
      </p:sp>
      <p:sp>
        <p:nvSpPr>
          <p:cNvPr id="343"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4"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B72C5B7-07C1-4D15-93EB-F3A5B549A3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356F4F-399D-4333-B423-B9804BFEC1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0F00481-D450-41B4-8D28-A6EA3A661A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A44EBC9-D214-4A22-BDFC-F2330BC030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CB1BCA3-625F-4F20-A9BE-0C7D9D78574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F32E753-2490-4DFF-8110-7F80D2F51A3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200A72A-1765-491F-B407-CF484EE79AA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8E65C4-C3C4-458D-A8E9-525FA46826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6F30FC-D6C4-4990-8258-89259DAA98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E046CC-C125-4B01-9795-7056C06064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C0A156-75F7-4578-A81E-2A13FB13AC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8903F3BB-7CEA-46DF-A165-95C91D4CB74C}"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C0E5D876-E1B9-499E-AB70-43867EF2429D}"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6220105012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提升售后服务绩效的专业培训策略</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现状分析</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专业培训方案设计</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培训成效评估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实践案例分析</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现状分析</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售后服务绩效的重要性</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售后服务在企业与客户建立长期关系中扮演着至关重要的角色。售后服务绩效直接影响客户的满意度和忠诚度，是企业发展不可或缺的一环。</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当前售后服务存在的问题</a:t>
            </a:r>
            <a:endParaRPr lang="en-US" sz="3600" b="0" strike="noStrike" spc="-1">
              <a:solidFill>
                <a:schemeClr val="dk1"/>
              </a:solidFill>
              <a:latin typeface="Arial"/>
            </a:endParaRPr>
          </a:p>
        </p:txBody>
      </p:sp>
      <p:sp>
        <p:nvSpPr>
          <p:cNvPr id="8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培训需加强</a:t>
            </a:r>
            <a:endParaRPr lang="en-US" sz="2000" b="0" strike="noStrike" spc="-1">
              <a:solidFill>
                <a:srgbClr val="000000"/>
              </a:solidFill>
              <a:latin typeface="Arial"/>
            </a:endParaRPr>
          </a:p>
        </p:txBody>
      </p:sp>
      <p:sp>
        <p:nvSpPr>
          <p:cNvPr id="8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售后服务人员技能不足</a:t>
            </a:r>
            <a:endParaRPr lang="en-US" sz="3000" b="0" strike="noStrike" spc="-1">
              <a:solidFill>
                <a:srgbClr val="000000"/>
              </a:solidFill>
              <a:latin typeface="Arial"/>
            </a:endParaRPr>
          </a:p>
        </p:txBody>
      </p:sp>
      <p:sp>
        <p:nvSpPr>
          <p:cNvPr id="8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8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提升客户感受</a:t>
            </a:r>
            <a:endParaRPr lang="en-US" sz="2000" b="0" strike="noStrike" spc="-1">
              <a:solidFill>
                <a:srgbClr val="000000"/>
              </a:solidFill>
              <a:latin typeface="Arial"/>
            </a:endParaRPr>
          </a:p>
        </p:txBody>
      </p:sp>
      <p:sp>
        <p:nvSpPr>
          <p:cNvPr id="8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售后服务体验不佳</a:t>
            </a:r>
            <a:endParaRPr lang="en-US" sz="3000" b="0" strike="noStrike" spc="-1">
              <a:solidFill>
                <a:srgbClr val="000000"/>
              </a:solidFill>
              <a:latin typeface="Arial"/>
            </a:endParaRPr>
          </a:p>
        </p:txBody>
      </p:sp>
      <p:sp>
        <p:nvSpPr>
          <p:cNvPr id="8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8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流程优化必要</a:t>
            </a:r>
            <a:endParaRPr lang="en-US" sz="2000" b="0" strike="noStrike" spc="-1">
              <a:solidFill>
                <a:srgbClr val="000000"/>
              </a:solidFill>
              <a:latin typeface="Arial"/>
            </a:endParaRPr>
          </a:p>
        </p:txBody>
      </p:sp>
      <p:sp>
        <p:nvSpPr>
          <p:cNvPr id="9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售后服务流程不够规范</a:t>
            </a:r>
            <a:endParaRPr lang="en-US" sz="3000" b="0" strike="noStrike" spc="-1">
              <a:solidFill>
                <a:srgbClr val="000000"/>
              </a:solidFill>
              <a:latin typeface="Arial"/>
            </a:endParaRPr>
          </a:p>
        </p:txBody>
      </p:sp>
      <p:sp>
        <p:nvSpPr>
          <p:cNvPr id="91"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竞争对手的售后服务表现</a:t>
            </a:r>
            <a:endParaRPr lang="en-US" sz="3600" b="0" strike="noStrike" spc="-1">
              <a:solidFill>
                <a:schemeClr val="dk1"/>
              </a:solidFill>
              <a:latin typeface="Arial"/>
            </a:endParaRPr>
          </a:p>
        </p:txBody>
      </p:sp>
      <p:sp>
        <p:nvSpPr>
          <p:cNvPr id="9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寻找优势</a:t>
            </a:r>
            <a:endParaRPr lang="en-US" sz="1500" b="0" strike="noStrike" spc="-1">
              <a:solidFill>
                <a:srgbClr val="000000"/>
              </a:solidFill>
              <a:latin typeface="Arial"/>
            </a:endParaRPr>
          </a:p>
        </p:txBody>
      </p:sp>
      <p:sp>
        <p:nvSpPr>
          <p:cNvPr id="9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分析竞争对手的售后服务绩效</a:t>
            </a:r>
            <a:endParaRPr lang="en-US" sz="2200" b="0" strike="noStrike" spc="-1">
              <a:solidFill>
                <a:srgbClr val="000000"/>
              </a:solidFill>
              <a:latin typeface="Arial"/>
            </a:endParaRPr>
          </a:p>
        </p:txBody>
      </p:sp>
      <p:sp>
        <p:nvSpPr>
          <p:cNvPr id="9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借鉴经验</a:t>
            </a:r>
            <a:endParaRPr lang="en-US" sz="1500" b="0" strike="noStrike" spc="-1">
              <a:solidFill>
                <a:srgbClr val="000000"/>
              </a:solidFill>
              <a:latin typeface="Arial"/>
            </a:endParaRPr>
          </a:p>
        </p:txBody>
      </p:sp>
      <p:sp>
        <p:nvSpPr>
          <p:cNvPr id="9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总结竞争对手的成功经验</a:t>
            </a:r>
            <a:endParaRPr lang="en-US" sz="2200" b="0" strike="noStrike" spc="-1">
              <a:solidFill>
                <a:srgbClr val="000000"/>
              </a:solidFill>
              <a:latin typeface="Arial"/>
            </a:endParaRPr>
          </a:p>
        </p:txBody>
      </p:sp>
      <p:sp>
        <p:nvSpPr>
          <p:cNvPr id="9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9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问题解决率</a:t>
            </a:r>
            <a:endParaRPr lang="en-US" sz="2200" b="0" strike="noStrike" spc="-1">
              <a:solidFill>
                <a:srgbClr val="000000"/>
              </a:solidFill>
              <a:latin typeface="Arial"/>
            </a:endParaRPr>
          </a:p>
        </p:txBody>
      </p:sp>
      <p:sp>
        <p:nvSpPr>
          <p:cNvPr id="10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快速解决问题</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提高问题解决率</a:t>
            </a:r>
            <a:endParaRPr lang="en-US" sz="1500" b="0" strike="noStrike" spc="-1">
              <a:solidFill>
                <a:srgbClr val="000000"/>
              </a:solidFill>
              <a:latin typeface="Arial"/>
            </a:endParaRPr>
          </a:p>
        </p:txBody>
      </p:sp>
      <p:sp>
        <p:nvSpPr>
          <p:cNvPr id="10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维修速度</a:t>
            </a:r>
            <a:endParaRPr lang="en-US" sz="2200" b="0" strike="noStrike" spc="-1">
              <a:solidFill>
                <a:srgbClr val="000000"/>
              </a:solidFill>
              <a:latin typeface="Arial"/>
            </a:endParaRPr>
          </a:p>
        </p:txBody>
      </p:sp>
      <p:sp>
        <p:nvSpPr>
          <p:cNvPr id="10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优化维修流程</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加快维修速度</a:t>
            </a:r>
            <a:endParaRPr lang="en-US" sz="1500" b="0" strike="noStrike" spc="-1">
              <a:solidFill>
                <a:srgbClr val="000000"/>
              </a:solidFill>
              <a:latin typeface="Arial"/>
            </a:endParaRPr>
          </a:p>
        </p:txBody>
      </p:sp>
      <p:sp>
        <p:nvSpPr>
          <p:cNvPr id="10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客户满意度调查</a:t>
            </a:r>
            <a:endParaRPr lang="en-US" sz="2200" b="0" strike="noStrike" spc="-1">
              <a:solidFill>
                <a:srgbClr val="000000"/>
              </a:solidFill>
              <a:latin typeface="Arial"/>
            </a:endParaRPr>
          </a:p>
        </p:txBody>
      </p:sp>
      <p:sp>
        <p:nvSpPr>
          <p:cNvPr id="10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定期进行调查</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关注客户反馈</a:t>
            </a:r>
            <a:endParaRPr lang="en-US" sz="1500" b="0" strike="noStrike" spc="-1">
              <a:solidFill>
                <a:srgbClr val="000000"/>
              </a:solidFill>
              <a:latin typeface="Arial"/>
            </a:endParaRPr>
          </a:p>
        </p:txBody>
      </p:sp>
      <p:sp>
        <p:nvSpPr>
          <p:cNvPr id="11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售后服务绩效的关键指标</a:t>
            </a:r>
            <a:endParaRPr lang="en-US" sz="3600" b="0" strike="noStrike" spc="-1">
              <a:solidFill>
                <a:schemeClr val="dk1"/>
              </a:solidFill>
              <a:latin typeface="Arial"/>
            </a:endParaRPr>
          </a:p>
        </p:txBody>
      </p:sp>
      <p:sp>
        <p:nvSpPr>
          <p:cNvPr id="11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客户投诉率</a:t>
            </a:r>
            <a:endParaRPr lang="en-US" sz="2200" b="0" strike="noStrike" spc="-1">
              <a:solidFill>
                <a:srgbClr val="000000"/>
              </a:solidFill>
              <a:latin typeface="Arial"/>
            </a:endParaRPr>
          </a:p>
        </p:txBody>
      </p:sp>
      <p:sp>
        <p:nvSpPr>
          <p:cNvPr id="11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监控反馈信息</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及时回应客户</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4"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改进策略</a:t>
            </a:r>
            <a:endParaRPr lang="en-US" sz="3600" b="0" strike="noStrike" spc="-1">
              <a:solidFill>
                <a:schemeClr val="dk1"/>
              </a:solidFill>
              <a:latin typeface="Arial"/>
            </a:endParaRPr>
          </a:p>
        </p:txBody>
      </p:sp>
      <p:sp>
        <p:nvSpPr>
          <p:cNvPr id="115"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为提升售后服务绩效，需制定专业培训方案，提高售后服务人员的技能水平，优化服务流程，增强客户体验，从而提升整体绩效。</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专业培训方案设计</a:t>
            </a:r>
            <a:endParaRPr lang="en-US" sz="3600" b="0" strike="noStrike" spc="-1">
              <a:solidFill>
                <a:schemeClr val="dk1"/>
              </a:solidFill>
              <a:latin typeface="Arial"/>
            </a:endParaRPr>
          </a:p>
        </p:txBody>
      </p:sp>
      <p:sp>
        <p:nvSpPr>
          <p:cNvPr id="11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定制化培训计划</a:t>
            </a:r>
            <a:endParaRPr lang="en-US" sz="3500" b="0" strike="noStrike" spc="-1">
              <a:solidFill>
                <a:srgbClr val="000000"/>
              </a:solidFill>
              <a:latin typeface="Arial"/>
            </a:endParaRPr>
          </a:p>
        </p:txBody>
      </p:sp>
      <p:sp>
        <p:nvSpPr>
          <p:cNvPr id="12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定制化培训计划是根据公司的实际情况和员工的具体需求，制定个性化的培训方案。这样的培训方案能够更好地结合员工的能力和岗位需求，提高培训的针对性和有效性。</a:t>
            </a:r>
            <a:endParaRPr lang="en-US" sz="2500" b="0" strike="noStrike" spc="-1">
              <a:solidFill>
                <a:srgbClr val="000000"/>
              </a:solidFill>
              <a:latin typeface="Arial"/>
            </a:endParaRPr>
          </a:p>
        </p:txBody>
      </p:sp>
      <p:sp>
        <p:nvSpPr>
          <p:cNvPr id="12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模拟客户投诉案例的解决</a:t>
            </a:r>
            <a:endParaRPr lang="en-US" sz="2200" b="0" strike="noStrike" spc="-1">
              <a:solidFill>
                <a:srgbClr val="000000"/>
              </a:solidFill>
              <a:latin typeface="Arial"/>
            </a:endParaRPr>
          </a:p>
        </p:txBody>
      </p:sp>
      <p:sp>
        <p:nvSpPr>
          <p:cNvPr id="12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模拟客户投诉案例的解决可以让员工更深入地了解客户需求和解决问题的方法，提高处理紧急情况的能力。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通过案例练习，员工可以掌握解决问题的技巧，提高客户满意度。</a:t>
            </a:r>
            <a:endParaRPr lang="en-US" sz="1500" b="0" strike="noStrike" spc="-1">
              <a:solidFill>
                <a:srgbClr val="000000"/>
              </a:solidFill>
              <a:latin typeface="Arial"/>
            </a:endParaRPr>
          </a:p>
        </p:txBody>
      </p:sp>
      <p:sp>
        <p:nvSpPr>
          <p:cNvPr id="12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2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实战演练</a:t>
            </a:r>
            <a:endParaRPr lang="en-US" sz="3600" b="0" strike="noStrike" spc="-1">
              <a:solidFill>
                <a:schemeClr val="dk1"/>
              </a:solidFill>
              <a:latin typeface="Arial"/>
            </a:endParaRPr>
          </a:p>
        </p:txBody>
      </p:sp>
      <p:sp>
        <p:nvSpPr>
          <p:cNvPr id="13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售后服务流程的角色扮演</a:t>
            </a:r>
            <a:endParaRPr lang="en-US" sz="2200" b="0" strike="noStrike" spc="-1">
              <a:solidFill>
                <a:srgbClr val="000000"/>
              </a:solidFill>
              <a:latin typeface="Arial"/>
            </a:endParaRPr>
          </a:p>
        </p:txBody>
      </p:sp>
      <p:sp>
        <p:nvSpPr>
          <p:cNvPr id="13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通过角色扮演，员工可以更直观地了解售后服务流程，提高对流程的把握和应对能力。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角色扮演可以帮助员工更好地分工合作，提高团队协作能力。</a:t>
            </a:r>
            <a:endParaRPr lang="en-US" sz="15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知识分享会</a:t>
            </a:r>
            <a:endParaRPr lang="en-US" sz="3600" b="0" strike="noStrike" spc="-1">
              <a:solidFill>
                <a:schemeClr val="dk1"/>
              </a:solidFill>
              <a:latin typeface="Arial"/>
            </a:endParaRPr>
          </a:p>
        </p:txBody>
      </p:sp>
      <p:sp>
        <p:nvSpPr>
          <p:cNvPr id="13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经验分享</a:t>
            </a:r>
            <a:endParaRPr lang="en-US" sz="2000" b="0" strike="noStrike" spc="-1">
              <a:solidFill>
                <a:srgbClr val="000000"/>
              </a:solidFill>
              <a:latin typeface="Arial"/>
            </a:endParaRPr>
          </a:p>
        </p:txBody>
      </p:sp>
      <p:sp>
        <p:nvSpPr>
          <p:cNvPr id="13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由资深售后服务人员分享经验和技巧</a:t>
            </a:r>
            <a:endParaRPr lang="en-US" sz="3000" b="0" strike="noStrike" spc="-1">
              <a:solidFill>
                <a:srgbClr val="000000"/>
              </a:solidFill>
              <a:latin typeface="Arial"/>
            </a:endParaRPr>
          </a:p>
        </p:txBody>
      </p:sp>
      <p:sp>
        <p:nvSpPr>
          <p:cNvPr id="13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4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4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知识管理</a:t>
            </a:r>
            <a:endParaRPr lang="en-US" sz="2000" b="0" strike="noStrike" spc="-1">
              <a:solidFill>
                <a:srgbClr val="000000"/>
              </a:solidFill>
              <a:latin typeface="Arial"/>
            </a:endParaRPr>
          </a:p>
        </p:txBody>
      </p:sp>
      <p:sp>
        <p:nvSpPr>
          <p:cNvPr id="14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建立内部知识库</a:t>
            </a:r>
            <a:endParaRPr lang="en-US" sz="3000" b="0" strike="noStrike" spc="-1">
              <a:solidFill>
                <a:srgbClr val="000000"/>
              </a:solidFill>
              <a:latin typeface="Arial"/>
            </a:endParaRPr>
          </a:p>
        </p:txBody>
      </p:sp>
      <p:sp>
        <p:nvSpPr>
          <p:cNvPr id="145"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7"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参加行业培训展会</a:t>
            </a:r>
            <a:endParaRPr lang="en-US" sz="2200" b="0" strike="noStrike" spc="-1">
              <a:solidFill>
                <a:srgbClr val="000000"/>
              </a:solidFill>
              <a:latin typeface="Arial"/>
            </a:endParaRPr>
          </a:p>
        </p:txBody>
      </p:sp>
      <p:sp>
        <p:nvSpPr>
          <p:cNvPr id="148"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参加行业培训展会可以学习到最新的售后服务技术和趋势，保持竞争优势。</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通过与其他企业和专家的交流，可以拓展思路，提升团队的创新能力。</a:t>
            </a:r>
            <a:endParaRPr lang="en-US" sz="1500" b="0" strike="noStrike" spc="-1">
              <a:solidFill>
                <a:srgbClr val="000000"/>
              </a:solidFill>
              <a:latin typeface="Arial"/>
            </a:endParaRPr>
          </a:p>
        </p:txBody>
      </p:sp>
      <p:sp>
        <p:nvSpPr>
          <p:cNvPr id="14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0"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1"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4"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5"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外部培训资源整合</a:t>
            </a:r>
            <a:endParaRPr lang="en-US" sz="3600" b="0" strike="noStrike" spc="-1">
              <a:solidFill>
                <a:schemeClr val="dk1"/>
              </a:solidFill>
              <a:latin typeface="Arial"/>
            </a:endParaRPr>
          </a:p>
        </p:txBody>
      </p:sp>
      <p:sp>
        <p:nvSpPr>
          <p:cNvPr id="15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7"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寻找专业的培训机构合作</a:t>
            </a:r>
            <a:endParaRPr lang="en-US" sz="2200" b="0" strike="noStrike" spc="-1">
              <a:solidFill>
                <a:srgbClr val="000000"/>
              </a:solidFill>
              <a:latin typeface="Arial"/>
            </a:endParaRPr>
          </a:p>
        </p:txBody>
      </p:sp>
      <p:sp>
        <p:nvSpPr>
          <p:cNvPr id="158"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与专业培训机构合作，可以获取更专业的培训资源和指导，提高培训质量。</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培训机构的专家可以针对性地为员工提供培训指导，提高培训效果。</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提升售后服务绩效的专业培训策略</a:t>
            </a:r>
            <a:endParaRPr lang="en-US" sz="3600" b="0" strike="noStrike" spc="-1">
              <a:solidFill>
                <a:schemeClr val="dk1"/>
              </a:solidFill>
              <a:latin typeface="Arial"/>
            </a:endParaRPr>
          </a:p>
        </p:txBody>
      </p:sp>
      <p:sp>
        <p:nvSpPr>
          <p:cNvPr id="16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定制化培训计划</a:t>
            </a:r>
            <a:endParaRPr lang="en-US" sz="1500" b="0" strike="noStrike" spc="-1">
              <a:solidFill>
                <a:srgbClr val="000000"/>
              </a:solidFill>
              <a:latin typeface="Arial"/>
            </a:endParaRPr>
          </a:p>
        </p:txBody>
      </p:sp>
      <p:sp>
        <p:nvSpPr>
          <p:cNvPr id="16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个性化培训方案设计</a:t>
            </a:r>
            <a:endParaRPr lang="en-US" sz="2200" b="0" strike="noStrike" spc="-1">
              <a:solidFill>
                <a:srgbClr val="000000"/>
              </a:solidFill>
              <a:latin typeface="Arial"/>
            </a:endParaRPr>
          </a:p>
        </p:txBody>
      </p:sp>
      <p:sp>
        <p:nvSpPr>
          <p:cNvPr id="16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售后服务流程角色扮演</a:t>
            </a:r>
            <a:endParaRPr lang="en-US" sz="1500" b="0" strike="noStrike" spc="-1">
              <a:solidFill>
                <a:srgbClr val="000000"/>
              </a:solidFill>
              <a:latin typeface="Arial"/>
            </a:endParaRPr>
          </a:p>
        </p:txBody>
      </p:sp>
      <p:sp>
        <p:nvSpPr>
          <p:cNvPr id="16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实战演练</a:t>
            </a:r>
            <a:endParaRPr lang="en-US" sz="2200" b="0" strike="noStrike" spc="-1">
              <a:solidFill>
                <a:srgbClr val="000000"/>
              </a:solidFill>
              <a:latin typeface="Arial"/>
            </a:endParaRPr>
          </a:p>
        </p:txBody>
      </p:sp>
      <p:sp>
        <p:nvSpPr>
          <p:cNvPr id="16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资深售后服务人员经验分享</a:t>
            </a:r>
            <a:endParaRPr lang="en-US" sz="1500" b="0" strike="noStrike" spc="-1">
              <a:solidFill>
                <a:srgbClr val="000000"/>
              </a:solidFill>
              <a:latin typeface="Arial"/>
            </a:endParaRPr>
          </a:p>
        </p:txBody>
      </p:sp>
      <p:sp>
        <p:nvSpPr>
          <p:cNvPr id="16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知识分享会</a:t>
            </a:r>
            <a:endParaRPr lang="en-US" sz="2200" b="0" strike="noStrike" spc="-1">
              <a:solidFill>
                <a:srgbClr val="000000"/>
              </a:solidFill>
              <a:latin typeface="Arial"/>
            </a:endParaRPr>
          </a:p>
        </p:txBody>
      </p:sp>
      <p:sp>
        <p:nvSpPr>
          <p:cNvPr id="16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寻找专业培训机构合作</a:t>
            </a:r>
            <a:endParaRPr lang="en-US" sz="1500" b="0" strike="noStrike" spc="-1">
              <a:solidFill>
                <a:srgbClr val="000000"/>
              </a:solidFill>
              <a:latin typeface="Arial"/>
            </a:endParaRPr>
          </a:p>
        </p:txBody>
      </p:sp>
      <p:sp>
        <p:nvSpPr>
          <p:cNvPr id="16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外部培训资源整合</a:t>
            </a:r>
            <a:endParaRPr lang="en-US" sz="22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8"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结语</a:t>
            </a:r>
            <a:endParaRPr lang="en-US" sz="3600" b="0" strike="noStrike" spc="-1">
              <a:solidFill>
                <a:schemeClr val="dk1"/>
              </a:solidFill>
              <a:latin typeface="Arial"/>
            </a:endParaRPr>
          </a:p>
        </p:txBody>
      </p:sp>
      <p:sp>
        <p:nvSpPr>
          <p:cNvPr id="169"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通过专业的培训方案设计和实施，公司可以提升售后服务团队的绩效和专业能力，进而提高客户满意度和忠诚度。持续学习和提升是售后服务团队成长的关键，只有不断更新知识和技能，才能应对不断变化的市场和客户需求。</a:t>
            </a:r>
            <a:endParaRPr lang="en-US" sz="25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1"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第三章 培训成效评估</a:t>
            </a:r>
            <a:endParaRPr lang="en-US" sz="3600" b="0" strike="noStrike" spc="-1">
              <a:solidFill>
                <a:schemeClr val="dk1"/>
              </a:solidFill>
              <a:latin typeface="Arial"/>
            </a:endParaRPr>
          </a:p>
        </p:txBody>
      </p:sp>
      <p:sp>
        <p:nvSpPr>
          <p:cNvPr id="17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培训前的调研</a:t>
            </a:r>
            <a:endParaRPr lang="en-US" sz="3500" b="0" strike="noStrike" spc="-1">
              <a:solidFill>
                <a:srgbClr val="000000"/>
              </a:solidFill>
              <a:latin typeface="Arial"/>
            </a:endParaRPr>
          </a:p>
        </p:txBody>
      </p:sp>
      <p:sp>
        <p:nvSpPr>
          <p:cNvPr id="17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在培训前进行调研是确保培训成功的关键步骤。通过了解员工的基本技能水平和明确培训的目标和期望效果，可以有针对性地制定培训方案，提高培训的有效性和效率。</a:t>
            </a:r>
            <a:endParaRPr lang="en-US" sz="2500" b="0" strike="noStrike" spc="-1">
              <a:solidFill>
                <a:srgbClr val="000000"/>
              </a:solidFill>
              <a:latin typeface="Arial"/>
            </a:endParaRPr>
          </a:p>
        </p:txBody>
      </p:sp>
      <p:sp>
        <p:nvSpPr>
          <p:cNvPr id="17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培训前的调研</a:t>
            </a:r>
            <a:endParaRPr lang="en-US" sz="3600" b="0" strike="noStrike" spc="-1">
              <a:solidFill>
                <a:schemeClr val="dk1"/>
              </a:solidFill>
              <a:latin typeface="Arial"/>
            </a:endParaRPr>
          </a:p>
        </p:txBody>
      </p:sp>
      <p:sp>
        <p:nvSpPr>
          <p:cNvPr id="17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评估现有技能水平</a:t>
            </a:r>
            <a:endParaRPr lang="en-US" sz="1500" b="0" strike="noStrike" spc="-1">
              <a:solidFill>
                <a:srgbClr val="000000"/>
              </a:solidFill>
              <a:latin typeface="Arial"/>
            </a:endParaRPr>
          </a:p>
        </p:txBody>
      </p:sp>
      <p:sp>
        <p:nvSpPr>
          <p:cNvPr id="17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了解员工的基本技能水平</a:t>
            </a:r>
            <a:endParaRPr lang="en-US" sz="2200" b="0" strike="noStrike" spc="-1">
              <a:solidFill>
                <a:srgbClr val="000000"/>
              </a:solidFill>
              <a:latin typeface="Arial"/>
            </a:endParaRPr>
          </a:p>
        </p:txBody>
      </p:sp>
      <p:sp>
        <p:nvSpPr>
          <p:cNvPr id="18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设定培训目标</a:t>
            </a:r>
            <a:endParaRPr lang="en-US" sz="1500" b="0" strike="noStrike" spc="-1">
              <a:solidFill>
                <a:srgbClr val="000000"/>
              </a:solidFill>
              <a:latin typeface="Arial"/>
            </a:endParaRPr>
          </a:p>
        </p:txBody>
      </p:sp>
      <p:sp>
        <p:nvSpPr>
          <p:cNvPr id="18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明确培训的目标和期望效果</a:t>
            </a:r>
            <a:endParaRPr lang="en-US" sz="2200" b="0" strike="noStrike" spc="-1">
              <a:solidFill>
                <a:srgbClr val="000000"/>
              </a:solidFill>
              <a:latin typeface="Arial"/>
            </a:endParaRPr>
          </a:p>
        </p:txBody>
      </p:sp>
      <p:sp>
        <p:nvSpPr>
          <p:cNvPr id="18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培训中期评估</a:t>
            </a:r>
            <a:endParaRPr lang="en-US" sz="3600" b="0" strike="noStrike" spc="-1">
              <a:solidFill>
                <a:schemeClr val="dk1"/>
              </a:solidFill>
              <a:latin typeface="Arial"/>
            </a:endParaRPr>
          </a:p>
        </p:txBody>
      </p:sp>
      <p:sp>
        <p:nvSpPr>
          <p:cNvPr id="18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监控培训进展</a:t>
            </a:r>
            <a:endParaRPr lang="en-US" sz="2000" b="0" strike="noStrike" spc="-1">
              <a:solidFill>
                <a:srgbClr val="000000"/>
              </a:solidFill>
              <a:latin typeface="Arial"/>
            </a:endParaRPr>
          </a:p>
        </p:txBody>
      </p:sp>
      <p:sp>
        <p:nvSpPr>
          <p:cNvPr id="18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对培训效果进行跟踪和评估</a:t>
            </a:r>
            <a:endParaRPr lang="en-US" sz="3000" b="0" strike="noStrike" spc="-1">
              <a:solidFill>
                <a:srgbClr val="000000"/>
              </a:solidFill>
              <a:latin typeface="Arial"/>
            </a:endParaRPr>
          </a:p>
        </p:txBody>
      </p:sp>
      <p:sp>
        <p:nvSpPr>
          <p:cNvPr id="18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9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9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根据评估结果调整</a:t>
            </a:r>
            <a:endParaRPr lang="en-US" sz="2000" b="0" strike="noStrike" spc="-1">
              <a:solidFill>
                <a:srgbClr val="000000"/>
              </a:solidFill>
              <a:latin typeface="Arial"/>
            </a:endParaRPr>
          </a:p>
        </p:txBody>
      </p:sp>
      <p:sp>
        <p:nvSpPr>
          <p:cNvPr id="19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及时调整培训方案</a:t>
            </a:r>
            <a:endParaRPr lang="en-US" sz="3000" b="0" strike="noStrike" spc="-1">
              <a:solidFill>
                <a:srgbClr val="000000"/>
              </a:solidFill>
              <a:latin typeface="Arial"/>
            </a:endParaRPr>
          </a:p>
        </p:txBody>
      </p:sp>
      <p:sp>
        <p:nvSpPr>
          <p:cNvPr id="195"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https://d.book118.com/496220105012010104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124</Paragraphs>
  <Slides>20</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提升售后服务绩效的专业培训策略</vt:lpstr>
      <vt:lpstr>目录</vt:lpstr>
      <vt:lpstr>第1章 现状分析</vt:lpstr>
      <vt:lpstr>售后服务绩效的重要性</vt:lpstr>
      <vt:lpstr>当前售后服务存在的问题</vt:lpstr>
      <vt:lpstr>竞争对手的售后服务表现</vt:lpstr>
      <vt:lpstr>售后服务绩效的关键指标</vt:lpstr>
      <vt:lpstr>改进策略</vt:lpstr>
      <vt:lpstr>第2章 专业培训方案设计</vt:lpstr>
      <vt:lpstr> </vt:lpstr>
      <vt:lpstr>实战演练</vt:lpstr>
      <vt:lpstr>知识分享会</vt:lpstr>
      <vt:lpstr>外部培训资源整合</vt:lpstr>
      <vt:lpstr>提升售后服务绩效的专业培训策略</vt:lpstr>
      <vt:lpstr>结语</vt:lpstr>
      <vt:lpstr>第三章 培训成效评估</vt:lpstr>
      <vt:lpstr> </vt:lpstr>
      <vt:lpstr>培训前的调研</vt:lpstr>
      <vt:lpstr>培训中期评估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2024-09-29T14:33:37.798</cp:lastPrinted>
  <dcterms:created xsi:type="dcterms:W3CDTF">2024-09-29T06:33:37Z</dcterms:created>
  <dcterms:modified xsi:type="dcterms:W3CDTF">2024-09-29T06:33:39Z</dcterms:modified>
</cp:coreProperties>
</file>