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76C1DC-FBEE-48A9-9B8C-13E143B40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C4C59D-B698-4D71-AC14-D5446AD0E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06AA5B-DBEF-49B5-A8A3-96C560B25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39F445-ABE1-43F5-A7CD-E4976F21F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20DBDE-D046-43B3-82C4-CAF2312F7C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964E47-6BD0-464D-9393-61627952A1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8BCEA7-28B2-4329-AF22-146F162720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F81B6-BEBA-4981-84BB-2F48144D97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68E253-5997-4C4B-81EA-C6027491EC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F5C00-5D47-404E-B585-E46D19DA57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91930E-4BD0-48A8-AB97-082CE241E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945439" y="335116"/>
            <a:ext cx="10515600" cy="549275"/>
          </a:xfrm>
        </p:spPr>
        <p:txBody>
          <a:bodyPr>
            <a:normAutofit/>
          </a:bodyPr>
          <a:lstStyle>
            <a:lvl1pPr algn="l">
              <a:defRPr sz="2800" b="1">
                <a:solidFill>
                  <a:srgbClr val="4CA79E"/>
                </a:solidFill>
                <a:effectLst>
                  <a:glow rad="127000">
                    <a:schemeClr val="bg1"/>
                  </a:glow>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1">
            <a:lum/>
          </a:blip>
          <a:stretch>
            <a:fillRect t="-6000" b="-6000"/>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1_标题幻灯片">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a:p>
        </p:txBody>
      </p:sp>
      <p:sp>
        <p:nvSpPr>
          <p:cNvPr id="3" name="Subtitle 2"/>
          <p:cNvSpPr>
            <a:spLocks noGrp="1"/>
          </p:cNvSpPr>
          <p:nvPr>
            <p:ph type="subTitle" idx="1"/>
          </p:nvPr>
        </p:nvSpPr>
        <p:spPr>
          <a:xfrm>
            <a:off x="1524000" y="3602037"/>
            <a:ext cx="9144000" cy="16557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fld id="{0E2E7A0B-9A5F-49BE-8B61-9BF4870B3B65}"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AE528F2-20A7-4E7E-8117-5D26335A3D8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矩形 2"/>
          <p:cNvSpPr/>
          <p:nvPr userDrawn="1"/>
        </p:nvSpPr>
        <p:spPr>
          <a:xfrm>
            <a:off x="223837" y="200025"/>
            <a:ext cx="11744325" cy="6457950"/>
          </a:xfrm>
          <a:prstGeom prst="rect">
            <a:avLst/>
          </a:prstGeom>
          <a:noFill/>
          <a:ln>
            <a:solidFill>
              <a:srgbClr val="F1A89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endParaRPr lang="zh-CN" altLang="en-US"/>
          </a:p>
        </p:txBody>
      </p:sp>
      <p:pic>
        <p:nvPicPr>
          <p:cNvPr id="9" name="图片 8"/>
          <p:cNvPicPr>
            <a:picLocks noChangeAspect="1"/>
          </p:cNvPicPr>
          <p:nvPr userDrawn="1"/>
        </p:nvPicPr>
        <p:blipFill>
          <a:blip r:embed="rId1">
            <a:extLst>
              <a:ext uri="{28A0092B-C50C-407E-A947-70E740481C1C}">
                <a14:useLocalDpi xmlns:a14="http://schemas.microsoft.com/office/drawing/2010/main" val="0"/>
              </a:ext>
            </a:extLst>
          </a:blip>
          <a:srcRect l="16966" t="12500" r="64395" b="54375"/>
          <a:stretch>
            <a:fillRect/>
          </a:stretch>
        </p:blipFill>
        <p:spPr>
          <a:xfrm rot="12600000" flipV="1">
            <a:off x="-316932" y="1148328"/>
            <a:ext cx="1081539" cy="1426395"/>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6"/>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0"/>
            <a:r>
              <a:rPr lang="zh-CN" altLang="en-US"/>
              <a:t>第二级</a:t>
            </a:r>
            <a:endParaRPr lang="zh-CN" altLang="en-US"/>
          </a:p>
          <a:p>
            <a:pPr lvl="0"/>
            <a:r>
              <a:rPr lang="zh-CN" altLang="en-US"/>
              <a:t>第三级</a:t>
            </a:r>
            <a:endParaRPr lang="zh-CN" altLang="en-US"/>
          </a:p>
          <a:p>
            <a:pPr lvl="0"/>
            <a:r>
              <a:rPr lang="zh-CN" altLang="en-US"/>
              <a:t>第四级</a:t>
            </a:r>
            <a:endParaRPr lang="zh-CN" altLang="en-US"/>
          </a:p>
          <a:p>
            <a:pPr lvl="0"/>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algn="l"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t>2018/8/6</a:t>
            </a:r>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algn="ct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algn="r" rtl="0" fontAlgn="base">
              <a:spcBef>
                <a:spcPct val="0"/>
              </a:spcBef>
              <a:spcAft>
                <a:spcPct val="0"/>
              </a:spcAft>
              <a:defRPr sz="1200" kern="1200">
                <a:solidFill>
                  <a:schemeClr val="tx1">
                    <a:tint val="75000"/>
                  </a:schemeClr>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en-US" altLang="zh-CN"/>
              <a:t>‹#›</a:t>
            </a: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gif" /><Relationship Id="rId3" Type="http://schemas.openxmlformats.org/officeDocument/2006/relationships/tags" Target="../tags/tag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22024000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idx="4294967295"/>
          </p:nvPr>
        </p:nvSpPr>
        <p:spPr>
          <a:xfrm>
            <a:off x="3232150" y="1941830"/>
            <a:ext cx="7789545" cy="2387600"/>
          </a:xfrm>
        </p:spPr>
        <p:txBody>
          <a:bodyPr>
            <a:normAutofit/>
          </a:bodyPr>
          <a:lstStyle/>
          <a:p>
            <a:r>
              <a:rPr b="1">
                <a:sym typeface="+mn-ea"/>
              </a:rPr>
              <a:t>专题</a:t>
            </a:r>
            <a:r>
              <a:rPr lang="en-US" altLang="zh-CN" b="1">
                <a:sym typeface="+mn-ea"/>
              </a:rPr>
              <a:t>9</a:t>
            </a:r>
            <a:r>
              <a:rPr b="1">
                <a:sym typeface="+mn-ea"/>
              </a:rPr>
              <a:t>  </a:t>
            </a:r>
            <a:r>
              <a:rPr lang="zh-CN" b="1">
                <a:sym typeface="+mn-ea"/>
              </a:rPr>
              <a:t>说明文阅读</a:t>
            </a:r>
            <a:endParaRPr lang="zh-CN" b="1">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534035" y="1395095"/>
            <a:ext cx="11124565" cy="294640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60000"/>
              </a:lnSpc>
            </a:pPr>
            <a:r>
              <a:rPr lang="en-US" altLang="zh-CN" sz="3200">
                <a:latin typeface="黑体" panose="02010609060101010101" pitchFamily="49" charset="-122"/>
                <a:ea typeface="黑体" panose="02010609060101010101" pitchFamily="49" charset="-122"/>
              </a:rPr>
              <a:t>   </a:t>
            </a:r>
            <a:r>
              <a:rPr altLang="zh-CN" sz="2800">
                <a:latin typeface="黑体" panose="02010609060101010101" pitchFamily="49" charset="-122"/>
                <a:ea typeface="黑体" panose="02010609060101010101" pitchFamily="49" charset="-122"/>
              </a:rPr>
              <a:t>1.阅读新闻和说明性文章,能把握文章的基本观点，获取主要</a:t>
            </a:r>
            <a:endParaRPr altLang="zh-CN" sz="2800">
              <a:latin typeface="黑体" panose="02010609060101010101" pitchFamily="49" charset="-122"/>
              <a:ea typeface="黑体" panose="02010609060101010101" pitchFamily="49" charset="-122"/>
            </a:endParaRPr>
          </a:p>
          <a:p>
            <a:pPr>
              <a:lnSpc>
                <a:spcPct val="160000"/>
              </a:lnSpc>
            </a:pPr>
            <a:r>
              <a:rPr altLang="zh-CN" sz="2800">
                <a:latin typeface="黑体" panose="02010609060101010101" pitchFamily="49" charset="-122"/>
                <a:ea typeface="黑体" panose="02010609060101010101" pitchFamily="49" charset="-122"/>
              </a:rPr>
              <a:t>信息。</a:t>
            </a:r>
            <a:endParaRPr altLang="zh-CN" sz="2800">
              <a:latin typeface="黑体" panose="02010609060101010101" pitchFamily="49" charset="-122"/>
              <a:ea typeface="黑体" panose="02010609060101010101" pitchFamily="49" charset="-122"/>
            </a:endParaRPr>
          </a:p>
          <a:p>
            <a:pPr>
              <a:lnSpc>
                <a:spcPct val="160000"/>
              </a:lnSpc>
            </a:pPr>
            <a:r>
              <a:rPr lang="en-US" sz="2800">
                <a:latin typeface="黑体" panose="02010609060101010101" pitchFamily="49" charset="-122"/>
                <a:ea typeface="黑体" panose="02010609060101010101" pitchFamily="49" charset="-122"/>
              </a:rPr>
              <a:t>   </a:t>
            </a:r>
            <a:r>
              <a:rPr altLang="zh-CN" sz="2800">
                <a:latin typeface="黑体" panose="02010609060101010101" pitchFamily="49" charset="-122"/>
                <a:ea typeface="黑体" panose="02010609060101010101" pitchFamily="49" charset="-122"/>
              </a:rPr>
              <a:t>2.阅读科技作品，还应注意领会作品中所体现的科学精神和科</a:t>
            </a:r>
            <a:endParaRPr altLang="zh-CN" sz="2800">
              <a:latin typeface="黑体" panose="02010609060101010101" pitchFamily="49" charset="-122"/>
              <a:ea typeface="黑体" panose="02010609060101010101" pitchFamily="49" charset="-122"/>
            </a:endParaRPr>
          </a:p>
          <a:p>
            <a:pPr>
              <a:lnSpc>
                <a:spcPct val="160000"/>
              </a:lnSpc>
            </a:pPr>
            <a:r>
              <a:rPr altLang="zh-CN" sz="2800">
                <a:latin typeface="黑体" panose="02010609060101010101" pitchFamily="49" charset="-122"/>
                <a:ea typeface="黑体" panose="02010609060101010101" pitchFamily="49" charset="-122"/>
              </a:rPr>
              <a:t>学思想方法。</a:t>
            </a:r>
            <a:endParaRPr altLang="zh-CN" sz="2800">
              <a:latin typeface="黑体" panose="02010609060101010101" pitchFamily="49" charset="-122"/>
              <a:ea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课标要求</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534035" y="1490345"/>
            <a:ext cx="11124565" cy="474281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40000"/>
              </a:lnSpc>
            </a:pPr>
            <a:r>
              <a:rPr sz="2400">
                <a:latin typeface="黑体" panose="02010609060101010101" pitchFamily="49" charset="-122"/>
                <a:ea typeface="黑体" panose="02010609060101010101" pitchFamily="49" charset="-122"/>
                <a:cs typeface="黑体" panose="02010609060101010101" pitchFamily="49" charset="-122"/>
              </a:rPr>
              <a:t>1.题型不确定性</a:t>
            </a:r>
            <a:r>
              <a:rPr lang="zh-CN" sz="2400">
                <a:latin typeface="黑体" panose="02010609060101010101" pitchFamily="49" charset="-122"/>
                <a:ea typeface="黑体" panose="02010609060101010101" pitchFamily="49" charset="-122"/>
                <a:cs typeface="黑体" panose="02010609060101010101" pitchFamily="49" charset="-122"/>
              </a:rPr>
              <a:t>。</a:t>
            </a:r>
            <a:endParaRPr lang="zh-CN" sz="2400">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lang="zh-CN" sz="2400">
                <a:latin typeface="黑体" panose="02010609060101010101" pitchFamily="49" charset="-122"/>
                <a:ea typeface="黑体" panose="02010609060101010101" pitchFamily="49" charset="-122"/>
                <a:cs typeface="黑体" panose="02010609060101010101" pitchFamily="49" charset="-122"/>
              </a:rPr>
              <a:t> </a:t>
            </a:r>
            <a:r>
              <a:rPr lang="en-US" altLang="zh-CN" sz="2400">
                <a:latin typeface="黑体" panose="02010609060101010101" pitchFamily="49" charset="-122"/>
                <a:ea typeface="黑体" panose="02010609060101010101" pitchFamily="49" charset="-122"/>
                <a:cs typeface="黑体" panose="02010609060101010101" pitchFamily="49" charset="-122"/>
              </a:rPr>
              <a:t>   </a:t>
            </a:r>
            <a:r>
              <a:rPr sz="2400">
                <a:latin typeface="黑体" panose="02010609060101010101" pitchFamily="49" charset="-122"/>
                <a:ea typeface="黑体" panose="02010609060101010101" pitchFamily="49" charset="-122"/>
                <a:cs typeface="黑体" panose="02010609060101010101" pitchFamily="49" charset="-122"/>
              </a:rPr>
              <a:t>实用类文本阅读(说明文阅读)考查题型打破了近年来的固定模式，由2道选择题和1道非选择题(问答题)变为1道选择题和2道非选择题(填空题和问答</a:t>
            </a:r>
            <a:endParaRPr sz="2400">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latin typeface="黑体" panose="02010609060101010101" pitchFamily="49" charset="-122"/>
                <a:ea typeface="黑体" panose="02010609060101010101" pitchFamily="49" charset="-122"/>
                <a:cs typeface="黑体" panose="02010609060101010101" pitchFamily="49" charset="-122"/>
              </a:rPr>
              <a:t>题),分值则仍为1</a:t>
            </a:r>
            <a:r>
              <a:rPr lang="en-US" sz="2400">
                <a:latin typeface="黑体" panose="02010609060101010101" pitchFamily="49" charset="-122"/>
                <a:ea typeface="黑体" panose="02010609060101010101" pitchFamily="49" charset="-122"/>
                <a:cs typeface="黑体" panose="02010609060101010101" pitchFamily="49" charset="-122"/>
              </a:rPr>
              <a:t>2</a:t>
            </a:r>
            <a:r>
              <a:rPr sz="2400">
                <a:latin typeface="黑体" panose="02010609060101010101" pitchFamily="49" charset="-122"/>
                <a:ea typeface="黑体" panose="02010609060101010101" pitchFamily="49" charset="-122"/>
                <a:cs typeface="黑体" panose="02010609060101010101" pitchFamily="49" charset="-122"/>
              </a:rPr>
              <a:t>分不变。这个改变明确告诉了我们,题型的不确定性将成为常态。所以,在阅读备考中,要多见识、练习各种可能题型,以变应变。</a:t>
            </a:r>
            <a:endParaRPr sz="2400">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sz="2400">
                <a:latin typeface="黑体" panose="02010609060101010101" pitchFamily="49" charset="-122"/>
                <a:ea typeface="黑体" panose="02010609060101010101" pitchFamily="49" charset="-122"/>
                <a:cs typeface="黑体" panose="02010609060101010101" pitchFamily="49" charset="-122"/>
              </a:rPr>
              <a:t>2.说明文阅读选文适合初中考生的知识水平，文字浅显,内容易懂,专业术语不多。</a:t>
            </a:r>
            <a:r>
              <a:rPr lang="en-US" sz="2400">
                <a:latin typeface="黑体" panose="02010609060101010101" pitchFamily="49" charset="-122"/>
                <a:ea typeface="黑体" panose="02010609060101010101" pitchFamily="49" charset="-122"/>
                <a:cs typeface="黑体" panose="02010609060101010101" pitchFamily="49" charset="-122"/>
              </a:rPr>
              <a:t>   </a:t>
            </a:r>
            <a:endParaRPr lang="en-US" sz="2400">
              <a:latin typeface="黑体" panose="02010609060101010101" pitchFamily="49" charset="-122"/>
              <a:ea typeface="黑体" panose="02010609060101010101" pitchFamily="49" charset="-122"/>
              <a:cs typeface="黑体" panose="02010609060101010101" pitchFamily="49" charset="-122"/>
            </a:endParaRPr>
          </a:p>
          <a:p>
            <a:pPr>
              <a:lnSpc>
                <a:spcPct val="140000"/>
              </a:lnSpc>
            </a:pPr>
            <a:r>
              <a:rPr lang="en-US" sz="2400">
                <a:latin typeface="黑体" panose="02010609060101010101" pitchFamily="49" charset="-122"/>
                <a:ea typeface="黑体" panose="02010609060101010101" pitchFamily="49" charset="-122"/>
                <a:cs typeface="黑体" panose="02010609060101010101" pitchFamily="49" charset="-122"/>
              </a:rPr>
              <a:t>    </a:t>
            </a:r>
            <a:r>
              <a:rPr sz="2400">
                <a:latin typeface="黑体" panose="02010609060101010101" pitchFamily="49" charset="-122"/>
                <a:ea typeface="黑体" panose="02010609060101010101" pitchFamily="49" charset="-122"/>
                <a:cs typeface="黑体" panose="02010609060101010101" pitchFamily="49" charset="-122"/>
              </a:rPr>
              <a:t>选材基本是生活常识、最新时事热点、科技成果、自然生态、人类环境、民俗文化等方面的文章,考查以读懂、理解选文介绍的科学知识并能运用这些知识进行解释或探究一些问题为主。</a:t>
            </a:r>
            <a:endParaRPr sz="2400">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命题规律</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648970" y="1537970"/>
            <a:ext cx="11124565" cy="396938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80000"/>
              </a:lnSpc>
            </a:pPr>
            <a:r>
              <a:rPr sz="2000">
                <a:latin typeface="黑体" panose="02010609060101010101" pitchFamily="49" charset="-122"/>
                <a:ea typeface="黑体" panose="02010609060101010101" pitchFamily="49" charset="-122"/>
                <a:cs typeface="黑体" panose="02010609060101010101" pitchFamily="49" charset="-122"/>
              </a:rPr>
              <a:t>1.能把握说明对象及其特征，理清说明的顺序、结构。</a:t>
            </a:r>
            <a:endParaRPr sz="2000">
              <a:latin typeface="黑体" panose="02010609060101010101" pitchFamily="49" charset="-122"/>
              <a:ea typeface="黑体" panose="02010609060101010101" pitchFamily="49" charset="-122"/>
              <a:cs typeface="黑体" panose="02010609060101010101" pitchFamily="49" charset="-122"/>
            </a:endParaRPr>
          </a:p>
          <a:p>
            <a:pPr algn="l">
              <a:lnSpc>
                <a:spcPct val="180000"/>
              </a:lnSpc>
            </a:pPr>
            <a:r>
              <a:rPr sz="2000">
                <a:latin typeface="黑体" panose="02010609060101010101" pitchFamily="49" charset="-122"/>
                <a:ea typeface="黑体" panose="02010609060101010101" pitchFamily="49" charset="-122"/>
                <a:cs typeface="黑体" panose="02010609060101010101" pitchFamily="49" charset="-122"/>
              </a:rPr>
              <a:t>2.能辨析、理解说明方法及其作用。</a:t>
            </a:r>
            <a:endParaRPr sz="2000">
              <a:latin typeface="黑体" panose="02010609060101010101" pitchFamily="49" charset="-122"/>
              <a:ea typeface="黑体" panose="02010609060101010101" pitchFamily="49" charset="-122"/>
              <a:cs typeface="黑体" panose="02010609060101010101" pitchFamily="49" charset="-122"/>
            </a:endParaRPr>
          </a:p>
          <a:p>
            <a:pPr algn="l">
              <a:lnSpc>
                <a:spcPct val="180000"/>
              </a:lnSpc>
            </a:pPr>
            <a:r>
              <a:rPr sz="2000">
                <a:latin typeface="黑体" panose="02010609060101010101" pitchFamily="49" charset="-122"/>
                <a:ea typeface="黑体" panose="02010609060101010101" pitchFamily="49" charset="-122"/>
                <a:cs typeface="黑体" panose="02010609060101010101" pitchFamily="49" charset="-122"/>
              </a:rPr>
              <a:t>3.品析重点词语含义及其表达作用，体会分析说明文语言特点。</a:t>
            </a:r>
            <a:endParaRPr sz="2000">
              <a:latin typeface="黑体" panose="02010609060101010101" pitchFamily="49" charset="-122"/>
              <a:ea typeface="黑体" panose="02010609060101010101" pitchFamily="49" charset="-122"/>
              <a:cs typeface="黑体" panose="02010609060101010101" pitchFamily="49" charset="-122"/>
            </a:endParaRPr>
          </a:p>
          <a:p>
            <a:pPr algn="l">
              <a:lnSpc>
                <a:spcPct val="180000"/>
              </a:lnSpc>
            </a:pPr>
            <a:r>
              <a:rPr sz="2000">
                <a:latin typeface="黑体" panose="02010609060101010101" pitchFamily="49" charset="-122"/>
                <a:ea typeface="黑体" panose="02010609060101010101" pitchFamily="49" charset="-122"/>
                <a:cs typeface="黑体" panose="02010609060101010101" pitchFamily="49" charset="-122"/>
              </a:rPr>
              <a:t>4.归纳内容要点，概括文意、层意和段落。</a:t>
            </a:r>
            <a:endParaRPr sz="2000">
              <a:latin typeface="黑体" panose="02010609060101010101" pitchFamily="49" charset="-122"/>
              <a:ea typeface="黑体" panose="02010609060101010101" pitchFamily="49" charset="-122"/>
              <a:cs typeface="黑体" panose="02010609060101010101" pitchFamily="49" charset="-122"/>
            </a:endParaRPr>
          </a:p>
          <a:p>
            <a:pPr algn="l">
              <a:lnSpc>
                <a:spcPct val="180000"/>
              </a:lnSpc>
            </a:pPr>
            <a:r>
              <a:rPr sz="2000">
                <a:latin typeface="黑体" panose="02010609060101010101" pitchFamily="49" charset="-122"/>
                <a:ea typeface="黑体" panose="02010609060101010101" pitchFamily="49" charset="-122"/>
                <a:cs typeface="黑体" panose="02010609060101010101" pitchFamily="49" charset="-122"/>
              </a:rPr>
              <a:t>5.准确筛选、提取文中的信息并进行归纳概括。</a:t>
            </a:r>
            <a:endParaRPr sz="2000">
              <a:latin typeface="黑体" panose="02010609060101010101" pitchFamily="49" charset="-122"/>
              <a:ea typeface="黑体" panose="02010609060101010101" pitchFamily="49" charset="-122"/>
              <a:cs typeface="黑体" panose="02010609060101010101" pitchFamily="49" charset="-122"/>
            </a:endParaRPr>
          </a:p>
          <a:p>
            <a:pPr algn="l">
              <a:lnSpc>
                <a:spcPct val="180000"/>
              </a:lnSpc>
            </a:pPr>
            <a:r>
              <a:rPr sz="2000">
                <a:latin typeface="黑体" panose="02010609060101010101" pitchFamily="49" charset="-122"/>
                <a:ea typeface="黑体" panose="02010609060101010101" pitchFamily="49" charset="-122"/>
                <a:cs typeface="黑体" panose="02010609060101010101" pitchFamily="49" charset="-122"/>
              </a:rPr>
              <a:t>6.能在理解文段内容基础上，谈出有独到见解的感受和体会。</a:t>
            </a:r>
            <a:endParaRPr sz="2000">
              <a:latin typeface="黑体" panose="02010609060101010101" pitchFamily="49" charset="-122"/>
              <a:ea typeface="黑体" panose="02010609060101010101" pitchFamily="49" charset="-122"/>
              <a:cs typeface="黑体" panose="02010609060101010101" pitchFamily="49" charset="-122"/>
            </a:endParaRPr>
          </a:p>
          <a:p>
            <a:pPr algn="l">
              <a:lnSpc>
                <a:spcPct val="180000"/>
              </a:lnSpc>
            </a:pPr>
            <a:r>
              <a:rPr sz="2000">
                <a:latin typeface="黑体" panose="02010609060101010101" pitchFamily="49" charset="-122"/>
                <a:ea typeface="黑体" panose="02010609060101010101" pitchFamily="49" charset="-122"/>
                <a:cs typeface="黑体" panose="02010609060101010101" pitchFamily="49" charset="-122"/>
              </a:rPr>
              <a:t>7.能联系实际生活，根据文章内容进行推断和想象。</a:t>
            </a:r>
            <a:endParaRPr sz="2000">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复习要点</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106" name="图片 105"/>
          <p:cNvPicPr/>
          <p:nvPr/>
        </p:nvPicPr>
        <p:blipFill>
          <a:blip r:embed="rId2"/>
          <a:stretch>
            <a:fillRect/>
          </a:stretch>
        </p:blipFill>
        <p:spPr>
          <a:xfrm>
            <a:off x="7731125" y="4264025"/>
            <a:ext cx="3719195" cy="2106295"/>
          </a:xfrm>
          <a:prstGeom prst="rect">
            <a:avLst/>
          </a:prstGeom>
          <a:noFill/>
          <a:ln w="9525">
            <a:noFill/>
          </a:ln>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 name="文本框 3"/>
          <p:cNvSpPr txBox="1"/>
          <p:nvPr/>
        </p:nvSpPr>
        <p:spPr>
          <a:xfrm>
            <a:off x="714375" y="1426210"/>
            <a:ext cx="10379710" cy="4359275"/>
          </a:xfrm>
          <a:prstGeom prst="rect">
            <a:avLst/>
          </a:prstGeom>
          <a:noFill/>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r>
              <a:rPr lang="zh-CN" altLang="en-US" sz="2800" b="1">
                <a:solidFill>
                  <a:srgbClr val="FF0000"/>
                </a:solidFill>
                <a:latin typeface="微软雅黑" panose="020b0503020204020204" pitchFamily="34" charset="-122"/>
                <a:ea typeface="微软雅黑" panose="020b0503020204020204" pitchFamily="34" charset="-122"/>
              </a:rPr>
              <a:t>一、如何快速、准确判断说明对象，并概括其特征</a:t>
            </a:r>
            <a:endParaRPr lang="zh-CN" altLang="en-US" sz="2800" b="1">
              <a:solidFill>
                <a:srgbClr val="FF0000"/>
              </a:solidFill>
              <a:latin typeface="微软雅黑" panose="020b0503020204020204" pitchFamily="34" charset="-122"/>
              <a:ea typeface="微软雅黑" panose="020b0503020204020204" pitchFamily="34" charset="-122"/>
            </a:endParaRPr>
          </a:p>
          <a:p>
            <a:pPr algn="l">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1、明确说明对象：说明对象就是文章要说明的某个事物，要解释的某种现象，要阐述的某种道理。</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gn="l">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2、快速判定说明对象的方法：</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gn="l">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①看题目，不少题目本身就是本文的说明对象。如《中国石拱桥》、《看云识天气》等；</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gn="l">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②抓首括句和中心句。说明文往往运用这种句子来突出所要说明的事物和特征；</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gn="l">
              <a:lnSpc>
                <a:spcPct val="130000"/>
              </a:lnSpc>
            </a:pPr>
            <a:r>
              <a:rPr lang="zh-CN" altLang="en-US" sz="2400">
                <a:latin typeface="黑体" panose="02010609060101010101" pitchFamily="49" charset="-122"/>
                <a:ea typeface="黑体" panose="02010609060101010101" pitchFamily="49" charset="-122"/>
                <a:cs typeface="黑体" panose="02010609060101010101" pitchFamily="49" charset="-122"/>
              </a:rPr>
              <a:t>③根据文章内容概括。</a:t>
            </a:r>
            <a:endParaRPr lang="zh-CN" altLang="en-US" sz="2400">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631190" y="1355090"/>
            <a:ext cx="10709275" cy="444881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30000"/>
              </a:lnSpc>
            </a:pPr>
            <a:r>
              <a:rPr altLang="zh-CN" sz="2400">
                <a:latin typeface="黑体" panose="02010609060101010101" pitchFamily="49" charset="-122"/>
                <a:ea typeface="黑体" panose="02010609060101010101" pitchFamily="49" charset="-122"/>
                <a:cs typeface="黑体" panose="02010609060101010101" pitchFamily="49" charset="-122"/>
              </a:rPr>
              <a:t>3、概括说明对象特征的方法：</a:t>
            </a:r>
            <a:endParaRPr altLang="zh-CN" sz="2400">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lang="en-US" sz="2400">
                <a:latin typeface="黑体" panose="02010609060101010101" pitchFamily="49" charset="-122"/>
                <a:ea typeface="黑体" panose="02010609060101010101" pitchFamily="49" charset="-122"/>
                <a:cs typeface="黑体" panose="02010609060101010101" pitchFamily="49" charset="-122"/>
              </a:rPr>
              <a:t>   </a:t>
            </a:r>
            <a:r>
              <a:rPr altLang="zh-CN" sz="2400">
                <a:latin typeface="黑体" panose="02010609060101010101" pitchFamily="49" charset="-122"/>
                <a:ea typeface="黑体" panose="02010609060101010101" pitchFamily="49" charset="-122"/>
                <a:cs typeface="黑体" panose="02010609060101010101" pitchFamily="49" charset="-122"/>
              </a:rPr>
              <a:t>①从标题着眼。有的标题直接指出说明对象的特征；有的标题由生动形象的比喻、拟人的修辞手法说明事物的特征；有的标题在指出说明对象的同时也指出其特征；有的标题用设问句的形式，引导读者有针对性地把握说明对象的特征。</a:t>
            </a:r>
            <a:endParaRPr altLang="zh-CN" sz="2400">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lang="en-US" sz="2400">
                <a:latin typeface="黑体" panose="02010609060101010101" pitchFamily="49" charset="-122"/>
                <a:ea typeface="黑体" panose="02010609060101010101" pitchFamily="49" charset="-122"/>
                <a:cs typeface="黑体" panose="02010609060101010101" pitchFamily="49" charset="-122"/>
              </a:rPr>
              <a:t>   </a:t>
            </a:r>
            <a:r>
              <a:rPr altLang="zh-CN" sz="2400">
                <a:latin typeface="黑体" panose="02010609060101010101" pitchFamily="49" charset="-122"/>
                <a:ea typeface="黑体" panose="02010609060101010101" pitchFamily="49" charset="-122"/>
                <a:cs typeface="黑体" panose="02010609060101010101" pitchFamily="49" charset="-122"/>
              </a:rPr>
              <a:t>②从分析材料入手，注意抓文章中的关键句、中心句。如：《中国石拱桥》一文中“这种桥不但形式优美，而且结构坚固”和“我国的石拱桥有悠久的历史”两句，就点明了中国石拱桥等特点：形式优美、结构坚固、历史悠久。</a:t>
            </a:r>
            <a:endParaRPr altLang="zh-CN" sz="2400">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67995" y="1345565"/>
            <a:ext cx="10941050" cy="433641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70000"/>
              </a:lnSpc>
            </a:pPr>
            <a:r>
              <a:rPr lang="zh-CN" altLang="en-US" sz="2400">
                <a:latin typeface="黑体" panose="02010609060101010101" pitchFamily="49" charset="-122"/>
                <a:ea typeface="黑体" panose="02010609060101010101" pitchFamily="49" charset="-122"/>
                <a:cs typeface="黑体" panose="02010609060101010101" pitchFamily="49" charset="-122"/>
              </a:rPr>
              <a:t>③借助说明内容，概括说明对象的特征。</a:t>
            </a:r>
            <a:endParaRPr lang="zh-CN" altLang="en-US" sz="2400">
              <a:latin typeface="黑体" panose="02010609060101010101" pitchFamily="49" charset="-122"/>
              <a:ea typeface="黑体" panose="02010609060101010101" pitchFamily="49" charset="-122"/>
              <a:cs typeface="黑体" panose="02010609060101010101" pitchFamily="49" charset="-122"/>
            </a:endParaRPr>
          </a:p>
          <a:p>
            <a:pPr algn="l">
              <a:lnSpc>
                <a:spcPct val="140000"/>
              </a:lnSpc>
            </a:pPr>
            <a:r>
              <a:rPr lang="zh-CN" altLang="en-US" sz="2400">
                <a:latin typeface="黑体" panose="02010609060101010101" pitchFamily="49" charset="-122"/>
                <a:ea typeface="黑体" panose="02010609060101010101" pitchFamily="49" charset="-122"/>
                <a:cs typeface="黑体" panose="02010609060101010101" pitchFamily="49" charset="-122"/>
              </a:rPr>
              <a:t> </a:t>
            </a:r>
            <a:r>
              <a:rPr lang="en-US" altLang="zh-CN" sz="2400">
                <a:latin typeface="黑体" panose="02010609060101010101" pitchFamily="49" charset="-122"/>
                <a:ea typeface="黑体" panose="02010609060101010101" pitchFamily="49" charset="-122"/>
                <a:cs typeface="黑体" panose="02010609060101010101" pitchFamily="49" charset="-122"/>
              </a:rPr>
              <a:t>  </a:t>
            </a:r>
            <a:r>
              <a:rPr lang="en-US" altLang="zh-CN" sz="2400">
                <a:latin typeface="楷体" panose="02010609060101010101" charset="-122"/>
                <a:ea typeface="楷体" panose="02010609060101010101" charset="-122"/>
                <a:cs typeface="楷体" panose="02010609060101010101" charset="-122"/>
              </a:rPr>
              <a:t> </a:t>
            </a:r>
            <a:r>
              <a:rPr lang="zh-CN" altLang="en-US" sz="2400">
                <a:latin typeface="楷体" panose="02010609060101010101" charset="-122"/>
                <a:ea typeface="楷体" panose="02010609060101010101" charset="-122"/>
                <a:cs typeface="楷体" panose="02010609060101010101" charset="-122"/>
              </a:rPr>
              <a:t>如：“永定河发水时，来势很猛，以前两岸河堤常被冲毁，但是这座桥却极少出事，足见它的坚固。桥面用石板铺砌，两旁有石栏石柱。每个柱头上都雕刻着不同姿态的狮子。这些石刻狮子，有的母子相抱，有的交头接耳，有的像倾听水声，有的像注视行人，千态万状，惟妙惟肖。”这段文字没有关键句，但用了作比较的说明方法和形象生动的描写。例如：拿两岸的河堤常常被冲毁与这座桥从没出过事作比较，是为了说明卢沟桥“结构坚固”的特点；用排比、拟人的修辞手法描写柱头上石刻狮子的情态，是为了说明卢沟桥“形式优美”的特点。</a:t>
            </a:r>
            <a:endParaRPr lang="zh-CN" altLang="en-US" sz="2400">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95935" y="1166495"/>
            <a:ext cx="11200130" cy="441261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40000"/>
              </a:lnSpc>
            </a:pPr>
            <a:r>
              <a:rPr lang="zh-CN" altLang="en-US" sz="3200" b="1">
                <a:solidFill>
                  <a:srgbClr val="FF0000"/>
                </a:solidFill>
                <a:latin typeface="微软雅黑" panose="020b0503020204020204" pitchFamily="34" charset="-122"/>
                <a:ea typeface="微软雅黑" panose="020b0503020204020204" pitchFamily="34" charset="-122"/>
                <a:cs typeface="黑体" panose="02010609060101010101" pitchFamily="49" charset="-122"/>
              </a:rPr>
              <a:t>二、如何判断说明顺序</a:t>
            </a:r>
            <a:endParaRPr lang="zh-CN" altLang="en-US" sz="3200" b="1">
              <a:solidFill>
                <a:srgbClr val="FF0000"/>
              </a:solidFill>
              <a:latin typeface="微软雅黑" panose="020b0503020204020204" pitchFamily="34" charset="-122"/>
              <a:ea typeface="微软雅黑" panose="020b0503020204020204" pitchFamily="34" charset="-122"/>
              <a:cs typeface="黑体" panose="02010609060101010101" pitchFamily="49" charset="-122"/>
            </a:endParaRPr>
          </a:p>
          <a:p>
            <a:pPr algn="l">
              <a:lnSpc>
                <a:spcPct val="140000"/>
              </a:lnSpc>
            </a:pPr>
            <a:r>
              <a:rPr lang="en-US" altLang="zh-CN"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lang="zh-CN" altLang="en-US"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要想准确把握说明顺序很简单，只要明确各种说明顺序适合哪类说明文就能很容易判断出来。常见说明顺序有：时间顺序、空间顺序、逻辑顺序。</a:t>
            </a:r>
            <a:endParaRPr lang="zh-CN" altLang="en-US"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50000"/>
              </a:lnSpc>
            </a:pPr>
            <a:r>
              <a:rPr lang="en-US" altLang="zh-CN" sz="20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lang="en-US" altLang="zh-CN" sz="24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时间顺序：凡是事物的发展变化都离不开时间，如说明生产技术、产品制作、工作方法、历史发展、文字演变、人物成长、动植物生长等等，都应以时间为序；</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50000"/>
              </a:lnSpc>
            </a:pPr>
            <a:r>
              <a:rPr lang="en-US" altLang="zh-CN" sz="24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空间顺序：按照事物空间存在形式，由内到外、由下到上、由前到后、由远到近等依次进行说明，一般适用于说明某一静态实体（如建筑物）、事物的形状、构造特征等；如《故宫博物院》、《核舟记》都运用的是空间顺序。</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8" presetClass="entr" presetSubtype="16" dur="2000"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diamond(in)">
                                      <p:cBhvr>
                                        <p:cTn id="29" dur="20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95935" y="1288415"/>
            <a:ext cx="11200130" cy="456946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30000"/>
              </a:lnSpc>
            </a:pPr>
            <a:r>
              <a:rPr lang="en-US" altLang="zh-CN"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rPr>
              <a:t>    </a:t>
            </a:r>
            <a:r>
              <a:rPr lang="zh-CN" altLang="en-US"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rPr>
              <a:t>逻辑顺序：</a:t>
            </a:r>
            <a:endParaRPr lang="zh-CN" altLang="en-US"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endParaRPr>
          </a:p>
          <a:p>
            <a:pPr algn="l">
              <a:lnSpc>
                <a:spcPct val="130000"/>
              </a:lnSpc>
            </a:pPr>
            <a:r>
              <a:rPr lang="zh-CN" altLang="en-US"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rPr>
              <a:t> </a:t>
            </a:r>
            <a:r>
              <a:rPr lang="en-US" altLang="zh-CN"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rPr>
              <a:t>   </a:t>
            </a:r>
            <a:r>
              <a:rPr lang="zh-CN" altLang="en-US"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rPr>
              <a:t>按照事物内部联系或人们认识事物的过程来安排说明顺序，通常包括从概括到具体、从整体到局部、从现象到本质、从主要到次要、从原因到结果、从特点到用途、从简单到复杂。如《中国石拱桥》、《苏州园林》都是运用逻辑顺序。</a:t>
            </a:r>
            <a:endParaRPr lang="zh-CN" altLang="en-US"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endParaRPr>
          </a:p>
          <a:p>
            <a:pPr algn="l">
              <a:lnSpc>
                <a:spcPct val="130000"/>
              </a:lnSpc>
            </a:pPr>
            <a:r>
              <a:rPr lang="en-US" altLang="zh-CN"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rPr>
              <a:t>    </a:t>
            </a:r>
            <a:r>
              <a:rPr lang="zh-CN" altLang="en-US"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rPr>
              <a:t>事实上，时间顺序多用表时间变化的词语；空间顺序多用表方位的词语；逻辑顺序多用表逻辑层次的关联词等。阅读中如果注意这些标志性的词语，也能很快判断出说明顺序。</a:t>
            </a:r>
            <a:endParaRPr lang="zh-CN" altLang="en-US" sz="2800">
              <a:solidFill>
                <a:schemeClr val="tx1">
                  <a:lumMod val="95000"/>
                  <a:lumOff val="5000"/>
                </a:schemeClr>
              </a:solidFill>
              <a:latin typeface="楷体" panose="02010609060101010101" charset="-122"/>
              <a:ea typeface="楷体" panose="02010609060101010101" charset="-122"/>
              <a:cs typeface="黑体" panose="02010609060101010101" pitchFamily="49" charset="-122"/>
            </a:endParaRPr>
          </a:p>
        </p:txBody>
      </p:sp>
      <p:pic>
        <p:nvPicPr>
          <p:cNvPr id="107" name="图片 106"/>
          <p:cNvPicPr/>
          <p:nvPr>
            <p:custDataLst>
              <p:tags r:id="rId3"/>
            </p:custDataLst>
          </p:nvPr>
        </p:nvPicPr>
        <p:blipFill>
          <a:blip r:embed="rId2"/>
          <a:stretch>
            <a:fillRect/>
          </a:stretch>
        </p:blipFill>
        <p:spPr>
          <a:xfrm>
            <a:off x="8843645" y="5097780"/>
            <a:ext cx="2150110" cy="1486535"/>
          </a:xfrm>
          <a:prstGeom prst="rect">
            <a:avLst/>
          </a:prstGeom>
          <a:noFill/>
          <a:ln w="9525">
            <a:noFill/>
          </a:ln>
        </p:spPr>
      </p:pic>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95935" y="1315085"/>
            <a:ext cx="11200130" cy="444182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40000"/>
              </a:lnSpc>
            </a:pPr>
            <a:r>
              <a:rPr lang="zh-CN" altLang="en-US" sz="3200" b="1">
                <a:solidFill>
                  <a:srgbClr val="FF0000"/>
                </a:solidFill>
                <a:latin typeface="微软雅黑" panose="020b0503020204020204" pitchFamily="34" charset="-122"/>
                <a:ea typeface="微软雅黑" panose="020b0503020204020204" pitchFamily="34" charset="-122"/>
                <a:cs typeface="黑体" panose="02010609060101010101" pitchFamily="49" charset="-122"/>
              </a:rPr>
              <a:t>三、如何判定说明方法，并分析其作用</a:t>
            </a:r>
            <a:endParaRPr lang="zh-CN" altLang="en-US" sz="3200" b="1">
              <a:solidFill>
                <a:srgbClr val="FF0000"/>
              </a:solidFill>
              <a:latin typeface="微软雅黑" panose="020b0503020204020204" pitchFamily="34" charset="-122"/>
              <a:ea typeface="微软雅黑" panose="020b0503020204020204" pitchFamily="34" charset="-122"/>
              <a:cs typeface="黑体" panose="02010609060101010101" pitchFamily="49" charset="-122"/>
            </a:endParaRPr>
          </a:p>
          <a:p>
            <a:pPr algn="l">
              <a:lnSpc>
                <a:spcPct val="170000"/>
              </a:lnSpc>
            </a:pPr>
            <a:r>
              <a:rPr lang="zh-CN" altLang="en-US"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1、想要快速准确的判定说明方法，只要熟练掌握各种说明方法在文章中存在的形式即可。</a:t>
            </a:r>
            <a:endParaRPr lang="zh-CN" altLang="en-US"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70000"/>
              </a:lnSpc>
            </a:pPr>
            <a:r>
              <a:rPr lang="zh-CN" altLang="en-US"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lang="en-US" altLang="zh-CN"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lang="zh-CN" altLang="en-US"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常用的说明方法有：</a:t>
            </a:r>
            <a:r>
              <a:rPr lang="zh-CN" altLang="en-US" sz="2800">
                <a:solidFill>
                  <a:srgbClr val="FF0000"/>
                </a:solidFill>
                <a:latin typeface="黑体" panose="02010609060101010101" pitchFamily="49" charset="-122"/>
                <a:ea typeface="黑体" panose="02010609060101010101" pitchFamily="49" charset="-122"/>
                <a:cs typeface="黑体" panose="02010609060101010101" pitchFamily="49" charset="-122"/>
              </a:rPr>
              <a:t>下定义、举例子、作比较、打比方、分类别、画图表、列数字、引用（引资料）。</a:t>
            </a:r>
            <a:r>
              <a:rPr lang="zh-CN" altLang="en-US"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判定说明方法较分析说明方法的作用容易的多，在这里就不多赘述。</a:t>
            </a:r>
            <a:endParaRPr lang="zh-CN" altLang="en-US" sz="28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8" name="New picture"/>
          <p:cNvPicPr/>
          <p:nvPr/>
        </p:nvPicPr>
        <p:blipFill>
          <a:blip r:embed="rId2"/>
          <a:stretch>
            <a:fillRect/>
          </a:stretch>
        </p:blipFill>
        <p:spPr>
          <a:xfrm>
            <a:off x="10668000" y="11087100"/>
            <a:ext cx="342900" cy="266700"/>
          </a:xfrm>
          <a:prstGeom prst="cube">
            <a:avLst/>
          </a:prstGeom>
        </p:spPr>
      </p:pic>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95935" y="1335405"/>
            <a:ext cx="11200130" cy="489267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20000"/>
              </a:lnSpc>
            </a:pPr>
            <a:r>
              <a:rPr lang="en-US" altLang="zh-CN" sz="2000" b="1">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       </a:t>
            </a:r>
            <a:r>
              <a:rPr lang="zh-CN" altLang="en-US" sz="2000" b="1">
                <a:solidFill>
                  <a:schemeClr val="tx1">
                    <a:lumMod val="95000"/>
                    <a:lumOff val="5000"/>
                  </a:schemeClr>
                </a:solidFill>
                <a:latin typeface="微软雅黑" panose="020b0503020204020204" pitchFamily="34" charset="-122"/>
                <a:ea typeface="微软雅黑" panose="020b0503020204020204" pitchFamily="34" charset="-122"/>
                <a:cs typeface="微软雅黑" panose="020b0503020204020204" pitchFamily="34" charset="-122"/>
              </a:rPr>
              <a:t>2、分析说明方法作用的答题模式。</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0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列数字</a:t>
            </a: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：本句使用了列数字的说明方法，科学、具体、准确地说明了…的…的…特征（或…事理）。</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0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举例子</a:t>
            </a: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：本句使用了举例子的说明方法，具体、有力地说明了…的…的…特征（或…事理）。</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下定义：本句使用了下定义的说明方法，科学准确地说明了…的含义。</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0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打比方</a:t>
            </a: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：本句使用了打比方的说明方法，把什么比作什么，生动形象地说明了…的…的…特征（或…事理）。</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0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分类别</a:t>
            </a: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：本句使用了分类别的说明方法，条理清晰地说明了…的…的…特征（或…事理）。</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0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作比较</a:t>
            </a: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：本句使用了作比较的说明方法，把什么和什么作比较（对比），突出（强调）了…的…的…特征（或…事理）。</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0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画图表</a:t>
            </a: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：本句使用了画图表的说明方法，直观形象地说明了…的…的…特征（或…事理）。</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0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000">
                <a:solidFill>
                  <a:srgbClr val="FF0000"/>
                </a:solidFill>
                <a:latin typeface="楷体" panose="02010609060101010101" charset="-122"/>
                <a:ea typeface="楷体" panose="02010609060101010101" charset="-122"/>
                <a:cs typeface="楷体" panose="02010609060101010101" charset="-122"/>
              </a:rPr>
              <a:t>引用（引资料）</a:t>
            </a:r>
            <a:r>
              <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rPr>
              <a:t>：本句使用了引用的说明方法，增强了说服力。注：引用这种说明方法如果用在文章的开头，还有引出说明对象的作用。</a:t>
            </a:r>
            <a:endParaRPr lang="zh-CN" altLang="en-US" sz="2000">
              <a:solidFill>
                <a:schemeClr val="tx1">
                  <a:lumMod val="95000"/>
                  <a:lumOff val="5000"/>
                </a:schemeClr>
              </a:solidFill>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8" presetClass="entr" presetSubtype="16" dur="2000"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diamond(in)">
                                      <p:cBhvr>
                                        <p:cTn id="29" dur="2000"/>
                                        <p:tgtEl>
                                          <p:spTgt spid="7">
                                            <p:txEl>
                                              <p:pRg st="3" end="3"/>
                                            </p:txEl>
                                          </p:spTgt>
                                        </p:tgtEl>
                                      </p:cBhvr>
                                    </p:animEffect>
                                  </p:child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8" presetClass="entr" presetSubtype="16" dur="2000" fill="hold" nodeType="click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diamond(in)">
                                      <p:cBhvr>
                                        <p:cTn id="34" dur="2000"/>
                                        <p:tgtEl>
                                          <p:spTgt spid="7">
                                            <p:txEl>
                                              <p:pRg st="4" end="4"/>
                                            </p:txEl>
                                          </p:spTgt>
                                        </p:tgtEl>
                                      </p:cBhvr>
                                    </p:animEffec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8" presetClass="entr" presetSubtype="16" dur="2000" fill="hold" nodeType="click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diamond(in)">
                                      <p:cBhvr>
                                        <p:cTn id="39" dur="2000"/>
                                        <p:tgtEl>
                                          <p:spTgt spid="7">
                                            <p:txEl>
                                              <p:pRg st="5" end="5"/>
                                            </p:txEl>
                                          </p:spTgt>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8" presetClass="entr" presetSubtype="16" dur="2000" fill="hold" nodeType="clickEffect">
                                  <p:stCondLst>
                                    <p:cond delay="0"/>
                                  </p:stCondLst>
                                  <p:childTnLst>
                                    <p:set>
                                      <p:cBhvr>
                                        <p:cTn id="43" dur="1" fill="hold">
                                          <p:stCondLst>
                                            <p:cond delay="0"/>
                                          </p:stCondLst>
                                        </p:cTn>
                                        <p:tgtEl>
                                          <p:spTgt spid="7">
                                            <p:txEl>
                                              <p:pRg st="6" end="6"/>
                                            </p:txEl>
                                          </p:spTgt>
                                        </p:tgtEl>
                                        <p:attrNameLst>
                                          <p:attrName>style.visibility</p:attrName>
                                        </p:attrNameLst>
                                      </p:cBhvr>
                                      <p:to>
                                        <p:strVal val="visible"/>
                                      </p:to>
                                    </p:set>
                                    <p:animEffect transition="in" filter="diamond(in)">
                                      <p:cBhvr>
                                        <p:cTn id="44" dur="2000"/>
                                        <p:tgtEl>
                                          <p:spTgt spid="7">
                                            <p:txEl>
                                              <p:pRg st="6" end="6"/>
                                            </p:txEl>
                                          </p:spTgt>
                                        </p:tgtEl>
                                      </p:cBhvr>
                                    </p:animEffect>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8" presetClass="entr" presetSubtype="16" dur="2000" fill="hold" nodeType="click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diamond(in)">
                                      <p:cBhvr>
                                        <p:cTn id="49" dur="2000"/>
                                        <p:tgtEl>
                                          <p:spTgt spid="7">
                                            <p:txEl>
                                              <p:pRg st="7" end="7"/>
                                            </p:txEl>
                                          </p:spTgt>
                                        </p:tgtEl>
                                      </p:cBhvr>
                                    </p:animEffect>
                                  </p:childTnLst>
                                </p:cTn>
                              </p:par>
                            </p:childTnLst>
                          </p:cTn>
                        </p:par>
                      </p:childTnLst>
                    </p:cTn>
                  </p:par>
                  <p:par>
                    <p:cTn id="50" fill="hold" nodeType="clickPar">
                      <p:stCondLst>
                        <p:cond delay="indefinite"/>
                        <p:cond evt="onBegin" delay="0">
                          <p:tn val="49"/>
                        </p:cond>
                      </p:stCondLst>
                      <p:childTnLst>
                        <p:par>
                          <p:cTn id="51" fill="hold">
                            <p:stCondLst>
                              <p:cond delay="0"/>
                            </p:stCondLst>
                            <p:childTnLst>
                              <p:par>
                                <p:cTn id="52" presetID="8" presetClass="entr" presetSubtype="16" dur="2000" fill="hold" nodeType="click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diamond(in)">
                                      <p:cBhvr>
                                        <p:cTn id="54" dur="20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95935" y="1166495"/>
            <a:ext cx="11200130" cy="499554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10000"/>
              </a:lnSpc>
            </a:pPr>
            <a:r>
              <a:rPr lang="zh-CN" altLang="en-US" sz="2800" b="1">
                <a:solidFill>
                  <a:srgbClr val="FF0000"/>
                </a:solidFill>
                <a:latin typeface="微软雅黑" panose="020b0503020204020204" pitchFamily="34" charset="-122"/>
                <a:ea typeface="微软雅黑" panose="020b0503020204020204" pitchFamily="34" charset="-122"/>
                <a:cs typeface="黑体" panose="02010609060101010101" pitchFamily="49" charset="-122"/>
              </a:rPr>
              <a:t>四、如何品析说明文语言的准确性</a:t>
            </a:r>
            <a:endParaRPr lang="zh-CN" altLang="en-US" sz="2800" b="1">
              <a:solidFill>
                <a:srgbClr val="FF0000"/>
              </a:solidFill>
              <a:latin typeface="微软雅黑" panose="020b0503020204020204" pitchFamily="34" charset="-122"/>
              <a:ea typeface="微软雅黑" panose="020b0503020204020204" pitchFamily="34" charset="-122"/>
              <a:cs typeface="黑体" panose="02010609060101010101" pitchFamily="49" charset="-122"/>
            </a:endParaRPr>
          </a:p>
          <a:p>
            <a:pPr algn="l">
              <a:lnSpc>
                <a:spcPct val="120000"/>
              </a:lnSpc>
            </a:pP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1、抓修饰、限制性词语，揣摩其准确性、严密性</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4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说明文语言的准确性往往体现在一些副词、连词、形容词、数量词以及限制性词和短语上，如“只有、全、最主要、最”等，这些词语从时间、范围、数量等方面起到修饰限制作用。</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2、抓模糊语言的运用，体会其准确性</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4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如“大约、可能、左右”等。</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3、考题形式</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4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①加点字有何作用？</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4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②加点字或词语能否换成另一个词？并说明理由。</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20000"/>
              </a:lnSpc>
            </a:pPr>
            <a:r>
              <a:rPr lang="en-US" altLang="zh-CN" sz="2400">
                <a:solidFill>
                  <a:schemeClr val="tx1">
                    <a:lumMod val="95000"/>
                    <a:lumOff val="5000"/>
                  </a:schemeClr>
                </a:solidFill>
                <a:latin typeface="楷体" panose="02010609060101010101" charset="-122"/>
                <a:ea typeface="楷体" panose="02010609060101010101" charset="-122"/>
                <a:cs typeface="楷体" panose="02010609060101010101" charset="-122"/>
              </a:rPr>
              <a:t>   </a:t>
            </a:r>
            <a:r>
              <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rPr>
              <a:t>③加点词（限制性）可否删去？为什么？</a:t>
            </a:r>
            <a:endParaRPr lang="zh-CN" altLang="en-US" sz="2400">
              <a:solidFill>
                <a:schemeClr val="tx1">
                  <a:lumMod val="95000"/>
                  <a:lumOff val="5000"/>
                </a:schemeClr>
              </a:solidFill>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8" presetClass="entr" presetSubtype="16" dur="2000"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diamond(in)">
                                      <p:cBhvr>
                                        <p:cTn id="29" dur="2000"/>
                                        <p:tgtEl>
                                          <p:spTgt spid="7">
                                            <p:txEl>
                                              <p:pRg st="3" end="3"/>
                                            </p:txEl>
                                          </p:spTgt>
                                        </p:tgtEl>
                                      </p:cBhvr>
                                    </p:animEffect>
                                  </p:child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8" presetClass="entr" presetSubtype="16" dur="2000" fill="hold" nodeType="click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diamond(in)">
                                      <p:cBhvr>
                                        <p:cTn id="34" dur="2000"/>
                                        <p:tgtEl>
                                          <p:spTgt spid="7">
                                            <p:txEl>
                                              <p:pRg st="4" end="4"/>
                                            </p:txEl>
                                          </p:spTgt>
                                        </p:tgtEl>
                                      </p:cBhvr>
                                    </p:animEffec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8" presetClass="entr" presetSubtype="16" dur="2000" fill="hold" nodeType="click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diamond(in)">
                                      <p:cBhvr>
                                        <p:cTn id="39" dur="2000"/>
                                        <p:tgtEl>
                                          <p:spTgt spid="7">
                                            <p:txEl>
                                              <p:pRg st="5" end="5"/>
                                            </p:txEl>
                                          </p:spTgt>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8" presetClass="entr" presetSubtype="16" dur="2000" fill="hold" nodeType="clickEffect">
                                  <p:stCondLst>
                                    <p:cond delay="0"/>
                                  </p:stCondLst>
                                  <p:childTnLst>
                                    <p:set>
                                      <p:cBhvr>
                                        <p:cTn id="43" dur="1" fill="hold">
                                          <p:stCondLst>
                                            <p:cond delay="0"/>
                                          </p:stCondLst>
                                        </p:cTn>
                                        <p:tgtEl>
                                          <p:spTgt spid="7">
                                            <p:txEl>
                                              <p:pRg st="6" end="6"/>
                                            </p:txEl>
                                          </p:spTgt>
                                        </p:tgtEl>
                                        <p:attrNameLst>
                                          <p:attrName>style.visibility</p:attrName>
                                        </p:attrNameLst>
                                      </p:cBhvr>
                                      <p:to>
                                        <p:strVal val="visible"/>
                                      </p:to>
                                    </p:set>
                                    <p:animEffect transition="in" filter="diamond(in)">
                                      <p:cBhvr>
                                        <p:cTn id="44" dur="2000"/>
                                        <p:tgtEl>
                                          <p:spTgt spid="7">
                                            <p:txEl>
                                              <p:pRg st="6" end="6"/>
                                            </p:txEl>
                                          </p:spTgt>
                                        </p:tgtEl>
                                      </p:cBhvr>
                                    </p:animEffect>
                                  </p:childTnLst>
                                </p:cTn>
                              </p:par>
                            </p:childTnLst>
                          </p:cTn>
                        </p:par>
                      </p:childTnLst>
                    </p:cTn>
                  </p:par>
                  <p:par>
                    <p:cTn id="45" fill="hold" nodeType="clickPar">
                      <p:stCondLst>
                        <p:cond delay="indefinite"/>
                        <p:cond evt="onBegin" delay="0">
                          <p:tn val="44"/>
                        </p:cond>
                      </p:stCondLst>
                      <p:childTnLst>
                        <p:par>
                          <p:cTn id="46" fill="hold">
                            <p:stCondLst>
                              <p:cond delay="0"/>
                            </p:stCondLst>
                            <p:childTnLst>
                              <p:par>
                                <p:cTn id="47" presetID="8" presetClass="entr" presetSubtype="16" dur="2000" fill="hold" nodeType="click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diamond(in)">
                                      <p:cBhvr>
                                        <p:cTn id="49" dur="2000"/>
                                        <p:tgtEl>
                                          <p:spTgt spid="7">
                                            <p:txEl>
                                              <p:pRg st="7" end="7"/>
                                            </p:txEl>
                                          </p:spTgt>
                                        </p:tgtEl>
                                      </p:cBhvr>
                                    </p:animEffect>
                                  </p:childTnLst>
                                </p:cTn>
                              </p:par>
                            </p:childTnLst>
                          </p:cTn>
                        </p:par>
                      </p:childTnLst>
                    </p:cTn>
                  </p:par>
                  <p:par>
                    <p:cTn id="50" fill="hold" nodeType="clickPar">
                      <p:stCondLst>
                        <p:cond delay="indefinite"/>
                        <p:cond evt="onBegin" delay="0">
                          <p:tn val="49"/>
                        </p:cond>
                      </p:stCondLst>
                      <p:childTnLst>
                        <p:par>
                          <p:cTn id="51" fill="hold">
                            <p:stCondLst>
                              <p:cond delay="0"/>
                            </p:stCondLst>
                            <p:childTnLst>
                              <p:par>
                                <p:cTn id="52" presetID="8" presetClass="entr" presetSubtype="16" dur="2000" fill="hold" nodeType="click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diamond(in)">
                                      <p:cBhvr>
                                        <p:cTn id="54" dur="20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495935" y="1315085"/>
            <a:ext cx="11200130" cy="448564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l">
              <a:lnSpc>
                <a:spcPct val="170000"/>
              </a:lnSpc>
            </a:pP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4、答题模式</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70000"/>
              </a:lnSpc>
            </a:pPr>
            <a:r>
              <a:rPr lang="en-US" altLang="zh-CN"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①准确（生动形象地）说明了……的……的……特征（或…事理）。</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70000"/>
              </a:lnSpc>
            </a:pPr>
            <a:r>
              <a:rPr lang="en-US" altLang="zh-CN"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②不可以换；原词的意思是…，所换之词的意思是…，换了后意思就变成了……；与实际不符。</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a:p>
            <a:pPr algn="l">
              <a:lnSpc>
                <a:spcPct val="170000"/>
              </a:lnSpc>
            </a:pPr>
            <a:r>
              <a:rPr lang="en-US" altLang="zh-CN"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   </a:t>
            </a:r>
            <a:r>
              <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rPr>
              <a:t>③不能删除；如“比较、几乎、相当”等词表程度；“大约、可能、左右”等表估计；“多、有余”等表数量；若删去，原来的意思就变成了……，与实际不符，太绝对了；体现了说明文语言的准确性和严密性。</a:t>
            </a:r>
            <a:endParaRPr lang="zh-CN" altLang="en-US" sz="2400">
              <a:solidFill>
                <a:schemeClr val="tx1">
                  <a:lumMod val="95000"/>
                  <a:lumOff val="5000"/>
                </a:schemeClr>
              </a:solidFill>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8" presetClass="entr" presetSubtype="16" dur="2000"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diamond(in)">
                                      <p:cBhvr>
                                        <p:cTn id="29" dur="20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368935" y="1405890"/>
            <a:ext cx="11200130" cy="356171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ctr">
              <a:lnSpc>
                <a:spcPct val="110000"/>
              </a:lnSpc>
            </a:pPr>
            <a:r>
              <a:rPr lang="zh-CN" altLang="en-US" sz="3200" b="1">
                <a:solidFill>
                  <a:srgbClr val="FF0000"/>
                </a:solidFill>
                <a:latin typeface="微软雅黑" panose="020b0503020204020204" pitchFamily="34" charset="-122"/>
                <a:ea typeface="微软雅黑" panose="020b0503020204020204" pitchFamily="34" charset="-122"/>
                <a:cs typeface="黑体" panose="02010609060101010101" pitchFamily="49" charset="-122"/>
              </a:rPr>
              <a:t>五、说明文结构</a:t>
            </a:r>
            <a:endParaRPr lang="zh-CN" altLang="en-US" sz="3200" b="1">
              <a:solidFill>
                <a:srgbClr val="FF0000"/>
              </a:solidFill>
              <a:latin typeface="微软雅黑" panose="020b0503020204020204" pitchFamily="34" charset="-122"/>
              <a:ea typeface="微软雅黑" panose="020b0503020204020204" pitchFamily="34" charset="-122"/>
              <a:cs typeface="黑体" panose="02010609060101010101" pitchFamily="49" charset="-122"/>
            </a:endParaRPr>
          </a:p>
          <a:p>
            <a:pPr algn="l">
              <a:lnSpc>
                <a:spcPct val="170000"/>
              </a:lnSpc>
            </a:pPr>
            <a:r>
              <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rPr>
              <a:t>（1）总分式：总→分，分→总，总→分→总。</a:t>
            </a:r>
            <a:endPar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70000"/>
              </a:lnSpc>
            </a:pPr>
            <a:r>
              <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rPr>
              <a:t>（2）并列式、递进式。</a:t>
            </a:r>
            <a:endPar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70000"/>
              </a:lnSpc>
            </a:pPr>
            <a:r>
              <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rPr>
              <a:t>（3）事物说明文多用总分式，其中“分”部分又常按并列方式安排。</a:t>
            </a:r>
            <a:endPar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endParaRPr>
          </a:p>
          <a:p>
            <a:pPr algn="l">
              <a:lnSpc>
                <a:spcPct val="170000"/>
              </a:lnSpc>
            </a:pPr>
            <a:r>
              <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rPr>
              <a:t>事理说明文多用递进式，一层一层剖析事理。</a:t>
            </a:r>
            <a:endParaRPr lang="zh-CN" altLang="en-US" sz="2800">
              <a:solidFill>
                <a:schemeClr val="tx1">
                  <a:lumMod val="95000"/>
                  <a:lumOff val="5000"/>
                </a:schemeClr>
              </a:solidFill>
              <a:latin typeface="楷体" panose="02010609060101010101" charset="-122"/>
              <a:ea typeface="楷体" panose="02010609060101010101" charset="-122"/>
              <a:cs typeface="楷体" panose="02010609060101010101" charset="-122"/>
            </a:endParaRPr>
          </a:p>
        </p:txBody>
      </p:sp>
      <p:sp>
        <p:nvSpPr>
          <p:cNvPr id="2" name="文本框 1"/>
          <p:cNvSpPr txBox="1"/>
          <p:nvPr/>
        </p:nvSpPr>
        <p:spPr>
          <a:xfrm>
            <a:off x="368935" y="398145"/>
            <a:ext cx="248221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答题技巧</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anim calcmode="lin" valueType="num">
                                      <p:cBhvr>
                                        <p:cTn id="8" dur="500" fill="hold"/>
                                        <p:tgtEl>
                                          <p:spTgt spid="7"/>
                                        </p:tgtEl>
                                        <p:attrNameLst>
                                          <p:attrName>ppt_x</p:attrName>
                                        </p:attrNameLst>
                                      </p:cBhvr>
                                      <p:tavLst>
                                        <p:tav tm="0">
                                          <p:val>
                                            <p:strVal val="#ppt_x"/>
                                          </p:val>
                                        </p:tav>
                                        <p:tav tm="100000">
                                          <p:val>
                                            <p:strVal val="#ppt_x"/>
                                          </p:val>
                                        </p:tav>
                                      </p:tavLst>
                                    </p:anim>
                                    <p:anim calcmode="lin" valueType="num">
                                      <p:cBhvr>
                                        <p:cTn id="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8" presetClass="entr" presetSubtype="16" dur="200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diamond(in)">
                                      <p:cBhvr>
                                        <p:cTn id="14" dur="2000"/>
                                        <p:tgtEl>
                                          <p:spTgt spid="7">
                                            <p:txEl>
                                              <p:pRg st="0" end="0"/>
                                            </p:txEl>
                                          </p:spTgt>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8" presetClass="entr" presetSubtype="16" dur="200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diamond(in)">
                                      <p:cBhvr>
                                        <p:cTn id="19" dur="2000"/>
                                        <p:tgtEl>
                                          <p:spTgt spid="7">
                                            <p:txEl>
                                              <p:pRg st="1" end="1"/>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8" presetClass="entr" presetSubtype="16" dur="2000" fill="hold" nodeType="click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diamond(in)">
                                      <p:cBhvr>
                                        <p:cTn id="24" dur="2000"/>
                                        <p:tgtEl>
                                          <p:spTgt spid="7">
                                            <p:txEl>
                                              <p:pRg st="2" end="2"/>
                                            </p:txEl>
                                          </p:spTgt>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8" presetClass="entr" presetSubtype="16" dur="2000"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diamond(in)">
                                      <p:cBhvr>
                                        <p:cTn id="29" dur="2000"/>
                                        <p:tgtEl>
                                          <p:spTgt spid="7">
                                            <p:txEl>
                                              <p:pRg st="3" end="3"/>
                                            </p:txEl>
                                          </p:spTgt>
                                        </p:tgtEl>
                                      </p:cBhvr>
                                    </p:animEffect>
                                  </p:child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8" presetClass="entr" presetSubtype="16" dur="2000" fill="hold" nodeType="click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diamond(in)">
                                      <p:cBhvr>
                                        <p:cTn id="34"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7" name="文本框 6"/>
          <p:cNvSpPr txBox="1"/>
          <p:nvPr/>
        </p:nvSpPr>
        <p:spPr>
          <a:xfrm>
            <a:off x="649258" y="1166536"/>
            <a:ext cx="10894241" cy="5323205"/>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nSpc>
                <a:spcPct val="100000"/>
              </a:lnSpc>
            </a:pPr>
            <a:r>
              <a:rPr sz="2000">
                <a:latin typeface="黑体" panose="02010609060101010101" pitchFamily="49" charset="-122"/>
                <a:ea typeface="黑体" panose="02010609060101010101" pitchFamily="49" charset="-122"/>
                <a:cs typeface="黑体" panose="02010609060101010101" pitchFamily="49" charset="-122"/>
              </a:rPr>
              <a:t>例【一】（2020·四川达州）</a:t>
            </a:r>
            <a:endParaRPr sz="2000">
              <a:latin typeface="黑体" panose="02010609060101010101" pitchFamily="49" charset="-122"/>
              <a:ea typeface="黑体" panose="02010609060101010101" pitchFamily="49" charset="-122"/>
              <a:cs typeface="黑体" panose="02010609060101010101" pitchFamily="49" charset="-122"/>
            </a:endParaRPr>
          </a:p>
          <a:p>
            <a:pPr algn="ctr">
              <a:lnSpc>
                <a:spcPct val="100000"/>
              </a:lnSpc>
            </a:pPr>
            <a:r>
              <a:rPr sz="2000">
                <a:latin typeface="楷体" panose="02010609060101010101" charset="-122"/>
                <a:ea typeface="楷体" panose="02010609060101010101" charset="-122"/>
                <a:cs typeface="楷体" panose="02010609060101010101" charset="-122"/>
              </a:rPr>
              <a:t>北斗卫星导航系统组网发射</a:t>
            </a:r>
            <a:endParaRPr sz="2000">
              <a:latin typeface="楷体" panose="02010609060101010101" charset="-122"/>
              <a:ea typeface="楷体" panose="02010609060101010101" charset="-122"/>
              <a:cs typeface="楷体" panose="02010609060101010101" charset="-122"/>
            </a:endParaRPr>
          </a:p>
          <a:p>
            <a:pPr algn="ctr">
              <a:lnSpc>
                <a:spcPct val="100000"/>
              </a:lnSpc>
            </a:pPr>
            <a:r>
              <a:rPr sz="2000">
                <a:latin typeface="楷体" panose="02010609060101010101" charset="-122"/>
                <a:ea typeface="楷体" panose="02010609060101010101" charset="-122"/>
                <a:cs typeface="楷体" panose="02010609060101010101" charset="-122"/>
              </a:rPr>
              <a:t>杨欣</a:t>
            </a:r>
            <a:endParaRPr sz="2000">
              <a:latin typeface="楷体" panose="02010609060101010101" charset="-122"/>
              <a:ea typeface="楷体" panose="02010609060101010101" charset="-122"/>
              <a:cs typeface="楷体" panose="02010609060101010101" charset="-122"/>
            </a:endParaRPr>
          </a:p>
          <a:p>
            <a:pPr>
              <a:lnSpc>
                <a:spcPct val="100000"/>
              </a:lnSpc>
            </a:pPr>
            <a:r>
              <a:rPr lang="en-US" sz="2000">
                <a:latin typeface="楷体" panose="02010609060101010101" charset="-122"/>
                <a:ea typeface="楷体" panose="02010609060101010101" charset="-122"/>
                <a:cs typeface="楷体" panose="02010609060101010101" charset="-122"/>
              </a:rPr>
              <a:t>    </a:t>
            </a:r>
            <a:r>
              <a:rPr sz="2000">
                <a:latin typeface="楷体" panose="02010609060101010101" charset="-122"/>
                <a:ea typeface="楷体" panose="02010609060101010101" charset="-122"/>
                <a:cs typeface="楷体" panose="02010609060101010101" charset="-122"/>
              </a:rPr>
              <a:t>①2019年4月20日22时41分，我国在西昌卫星发射中心用长征三号乙运载火箭，成功发射第四十四颗北斗导航卫星。此次发射是2019年度北斗导航卫星首次发射，拉开今年北斗高密度组网序幕。</a:t>
            </a:r>
            <a:endParaRPr sz="2000">
              <a:latin typeface="楷体" panose="02010609060101010101" charset="-122"/>
              <a:ea typeface="楷体" panose="02010609060101010101" charset="-122"/>
              <a:cs typeface="楷体" panose="02010609060101010101" charset="-122"/>
            </a:endParaRPr>
          </a:p>
          <a:p>
            <a:pPr>
              <a:lnSpc>
                <a:spcPct val="100000"/>
              </a:lnSpc>
            </a:pPr>
            <a:r>
              <a:rPr lang="en-US" sz="2000">
                <a:latin typeface="楷体" panose="02010609060101010101" charset="-122"/>
                <a:ea typeface="楷体" panose="02010609060101010101" charset="-122"/>
                <a:cs typeface="楷体" panose="02010609060101010101" charset="-122"/>
              </a:rPr>
              <a:t>    </a:t>
            </a:r>
            <a:r>
              <a:rPr sz="2000">
                <a:latin typeface="楷体" panose="02010609060101010101" charset="-122"/>
                <a:ea typeface="楷体" panose="02010609060101010101" charset="-122"/>
                <a:cs typeface="楷体" panose="02010609060101010101" charset="-122"/>
              </a:rPr>
              <a:t>②这颗卫星是北斗三号系统第二十颗组网卫星，也是北斗三号系统首颗倾斜地球同步轨道卫星，经过一系列在轨测试后，该卫星将与此前发射的18颗中圆地球轨道卫星和1颗地球同步轨道卫星进行组网，采用三种轨道卫星组成的混合星座设计是北斗系统独有、国际首创。</a:t>
            </a:r>
            <a:endParaRPr sz="2000">
              <a:latin typeface="楷体" panose="02010609060101010101" charset="-122"/>
              <a:ea typeface="楷体" panose="02010609060101010101" charset="-122"/>
              <a:cs typeface="楷体" panose="02010609060101010101" charset="-122"/>
            </a:endParaRPr>
          </a:p>
          <a:p>
            <a:pPr>
              <a:lnSpc>
                <a:spcPct val="100000"/>
              </a:lnSpc>
            </a:pPr>
            <a:r>
              <a:rPr lang="en-US" sz="2000">
                <a:latin typeface="楷体" panose="02010609060101010101" charset="-122"/>
                <a:ea typeface="楷体" panose="02010609060101010101" charset="-122"/>
                <a:cs typeface="楷体" panose="02010609060101010101" charset="-122"/>
              </a:rPr>
              <a:t>    </a:t>
            </a:r>
            <a:r>
              <a:rPr sz="2000">
                <a:latin typeface="楷体" panose="02010609060101010101" charset="-122"/>
                <a:ea typeface="楷体" panose="02010609060101010101" charset="-122"/>
                <a:cs typeface="楷体" panose="02010609060101010101" charset="-122"/>
              </a:rPr>
              <a:t>③此次发射的北斗导航卫星和配套运载火箭分别由中国空间技术研究院和中国运载火箭技术研究院研制。执行此次发射任务的西昌卫星发射中心始建于1970年，主要承担地球同步轨道卫星、月球探测卫星等中高轨和深空探测航天器发射任务。自1984年1月29日用长征三号运载火晋发射我国第一颗地球同步轨道卫星“东方红二号”以来，累计放飞“长征”系列逆载火箭129枚，将150余颗（个）卫星和航天器送入太空。目前北斗三号卫星已经发射了19颗，未来我国的北斗全球导航系统将达到35颗卫星。</a:t>
            </a:r>
            <a:endParaRPr sz="2000">
              <a:latin typeface="楷体" panose="02010609060101010101" charset="-122"/>
              <a:ea typeface="楷体" panose="02010609060101010101" charset="-122"/>
              <a:cs typeface="楷体" panose="02010609060101010101" charset="-122"/>
            </a:endParaRPr>
          </a:p>
          <a:p>
            <a:pPr>
              <a:lnSpc>
                <a:spcPct val="100000"/>
              </a:lnSpc>
            </a:pPr>
            <a:r>
              <a:rPr lang="en-US" sz="2000">
                <a:latin typeface="楷体" panose="02010609060101010101" charset="-122"/>
                <a:ea typeface="楷体" panose="02010609060101010101" charset="-122"/>
                <a:cs typeface="楷体" panose="02010609060101010101" charset="-122"/>
              </a:rPr>
              <a:t>    </a:t>
            </a:r>
            <a:r>
              <a:rPr sz="2000">
                <a:latin typeface="楷体" panose="02010609060101010101" charset="-122"/>
                <a:ea typeface="楷体" panose="02010609060101010101" charset="-122"/>
                <a:cs typeface="楷体" panose="02010609060101010101" charset="-122"/>
              </a:rPr>
              <a:t>④那么，为什么需要这么多的卫星来为我们提供导航服务呢？人造北斗星座在大空中是怎样运行的呢？</a:t>
            </a:r>
            <a:endParaRPr sz="2000">
              <a:latin typeface="楷体" panose="02010609060101010101" charset="-122"/>
              <a:ea typeface="楷体" panose="02010609060101010101" charset="-122"/>
              <a:cs typeface="楷体" panose="02010609060101010101" charset="-122"/>
            </a:endParaRPr>
          </a:p>
        </p:txBody>
      </p:sp>
      <p:sp>
        <p:nvSpPr>
          <p:cNvPr id="3" name="文本框 2"/>
          <p:cNvSpPr txBox="1"/>
          <p:nvPr/>
        </p:nvSpPr>
        <p:spPr>
          <a:xfrm>
            <a:off x="368935" y="398145"/>
            <a:ext cx="2463165" cy="768350"/>
          </a:xfrm>
          <a:prstGeom prst="rect">
            <a:avLst/>
          </a:prstGeom>
          <a:solidFill>
            <a:schemeClr val="bg2"/>
          </a:solidFill>
          <a:ln w="28575" cap="rnd" cmpd="sng">
            <a:solidFill>
              <a:schemeClr val="accent1">
                <a:shade val="50000"/>
              </a:schemeClr>
            </a:solidFill>
            <a:prstDash val="sysDot"/>
          </a:ln>
        </p:spPr>
        <p:txBody>
          <a:bodyPr wrap="square" rtlCol="0" anchor="t">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r>
              <a:rPr lang="zh-CN" altLang="en-US" sz="4400" b="1">
                <a:latin typeface="微软雅黑" panose="020b0503020204020204" pitchFamily="34" charset="-122"/>
                <a:ea typeface="微软雅黑" panose="020b0503020204020204" pitchFamily="34" charset="-122"/>
                <a:cs typeface="微软雅黑" panose="020b0503020204020204" pitchFamily="34" charset="-122"/>
              </a:rPr>
              <a:t>例题精讲</a:t>
            </a:r>
            <a:r>
              <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 </a:t>
            </a:r>
            <a:endParaRPr lang="zh-CN" altLang="en-US" sz="4400" b="1">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9" presetClass="entr" presetSubtype="0" dur="1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ppt_x</p:attrName>
                                        </p:attrNameLst>
                                      </p:cBhvr>
                                      <p:tavLst>
                                        <p:tav tm="0">
                                          <p:val>
                                            <p:strVal val="#ppt_x-.2"/>
                                          </p:val>
                                        </p:tav>
                                        <p:tav tm="100000">
                                          <p:val>
                                            <p:strVal val="#ppt_x"/>
                                          </p:val>
                                        </p:tav>
                                      </p:tavLst>
                                    </p:anim>
                                    <p:anim calcmode="lin" valueType="num">
                                      <p:cBhvr>
                                        <p:cTn id="8" dur="1000" fill="hold"/>
                                        <p:tgtEl>
                                          <p:spTgt spid="7"/>
                                        </p:tgtEl>
                                        <p:attrNameLst>
                                          <p:attrName>ppt_y</p:attrName>
                                        </p:attrNameLst>
                                      </p:cBhvr>
                                      <p:tavLst>
                                        <p:tav tm="0">
                                          <p:val>
                                            <p:strVal val="#ppt_y"/>
                                          </p:val>
                                        </p:tav>
                                        <p:tav tm="100000">
                                          <p:val>
                                            <p:strVal val="#ppt_y"/>
                                          </p:val>
                                        </p:tav>
                                      </p:tavLst>
                                    </p:anim>
                                    <p:animEffect transition="in" filter="wipe(right)" prLst="gradientSize: 0.1">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8" name="文本框 7"/>
          <p:cNvSpPr txBox="1"/>
          <p:nvPr/>
        </p:nvSpPr>
        <p:spPr>
          <a:xfrm>
            <a:off x="366951" y="676673"/>
            <a:ext cx="11119396" cy="563118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1pPr>
            <a:lvl2pPr marL="640080" indent="-18288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2pPr>
            <a:lvl3pPr marL="1282700" indent="-368300"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3pPr>
            <a:lvl4pPr marL="1925955" indent="-55435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4pPr>
            <a:lvl5pPr marL="2568575" indent="-739775" algn="l" rtl="0" fontAlgn="base">
              <a:spcBef>
                <a:spcPct val="0"/>
              </a:spcBef>
              <a:spcAft>
                <a:spcPct val="0"/>
              </a:spcAft>
              <a:defRPr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Calibri" panose="020f0502020204030204" pitchFamily="34" charset="0"/>
                <a:ea typeface="宋体" panose="02010600030101010101" pitchFamily="2" charset="-122"/>
                <a:cs typeface="+mn-cs"/>
              </a:defRPr>
            </a:lvl9pPr>
          </a:lstStyle>
          <a:p>
            <a:pPr algn="just">
              <a:lnSpc>
                <a:spcPct val="100000"/>
              </a:lnSpc>
            </a:pPr>
            <a:r>
              <a:rPr lang="en-US" sz="2400">
                <a:latin typeface="楷体" panose="02010609060101010101" charset="-122"/>
                <a:ea typeface="楷体" panose="02010609060101010101" charset="-122"/>
                <a:cs typeface="楷体" panose="02010609060101010101" charset="-122"/>
              </a:rPr>
              <a:t>    </a:t>
            </a:r>
            <a:r>
              <a:rPr sz="2400">
                <a:latin typeface="楷体" panose="02010609060101010101" charset="-122"/>
                <a:ea typeface="楷体" panose="02010609060101010101" charset="-122"/>
                <a:cs typeface="楷体" panose="02010609060101010101" charset="-122"/>
              </a:rPr>
              <a:t>⑤北斗三号导航系统计划将发射35颗卫星展开全球组网，而这35颗卫星又分为三个不同种类，工作在三种不同的轨道当中。其中包括GEO轨道，即地球静止轨道，第二个IGSO轨道是倾斜的地球同步轨道，还有MEO轨道，即中圆轨道。运行在不同轨道，卫星分工也就各有不同。中圆轨道卫星距离地面20000公里左右，此处运行的卫星可以游走全球。地球静止轨道和领斜地球同步航道高度在36000公里左右，这种高轨道一般是通信卫星使用的轨道。</a:t>
            </a:r>
            <a:endParaRPr sz="2400">
              <a:latin typeface="楷体" panose="02010609060101010101" charset="-122"/>
              <a:ea typeface="楷体" panose="02010609060101010101" charset="-122"/>
              <a:cs typeface="楷体" panose="02010609060101010101" charset="-122"/>
            </a:endParaRPr>
          </a:p>
          <a:p>
            <a:pPr algn="just">
              <a:lnSpc>
                <a:spcPct val="100000"/>
              </a:lnSpc>
            </a:pPr>
            <a:r>
              <a:rPr lang="en-US" sz="2400">
                <a:latin typeface="楷体" panose="02010609060101010101" charset="-122"/>
                <a:ea typeface="楷体" panose="02010609060101010101" charset="-122"/>
                <a:cs typeface="楷体" panose="02010609060101010101" charset="-122"/>
              </a:rPr>
              <a:t>    </a:t>
            </a:r>
            <a:r>
              <a:rPr sz="2400">
                <a:latin typeface="楷体" panose="02010609060101010101" charset="-122"/>
                <a:ea typeface="楷体" panose="02010609060101010101" charset="-122"/>
                <a:cs typeface="楷体" panose="02010609060101010101" charset="-122"/>
              </a:rPr>
              <a:t>⑥北斗系统可以扩大无线电测定功能，还可以实现星基增强功能。通过不同轨道上的卫星相互配合，北斗导航就像在太空中编制出一张大网，既能覆盖全球，又保证能提供更高精度的定位和导航服务。目前，北斗已经应用于交通运输、气象测报、电力调度、森林防火、应急搜救、通信系跳等多个领域，给社会带来极大的方便和经济价值。</a:t>
            </a:r>
            <a:r>
              <a:rPr sz="2400" u="sng">
                <a:latin typeface="楷体" panose="02010609060101010101" charset="-122"/>
                <a:ea typeface="楷体" panose="02010609060101010101" charset="-122"/>
                <a:cs typeface="楷体" panose="02010609060101010101" charset="-122"/>
              </a:rPr>
              <a:t>专家指出，从2012-2018年，我国卫星导航与位置服务产业的年增长一直保在20%左右，而北斗对产业的核心贡献率达80%。预计到2020年，我国卫星导航产业总体产值将到4000亿元。</a:t>
            </a:r>
            <a:endParaRPr sz="2400">
              <a:latin typeface="楷体" panose="02010609060101010101" charset="-122"/>
              <a:ea typeface="楷体" panose="02010609060101010101" charset="-122"/>
              <a:cs typeface="楷体" panose="02010609060101010101" charset="-122"/>
            </a:endParaRPr>
          </a:p>
          <a:p>
            <a:pPr algn="just">
              <a:lnSpc>
                <a:spcPct val="100000"/>
              </a:lnSpc>
            </a:pPr>
            <a:r>
              <a:rPr lang="en-US" sz="2400">
                <a:latin typeface="楷体" panose="02010609060101010101" charset="-122"/>
                <a:ea typeface="楷体" panose="02010609060101010101" charset="-122"/>
                <a:cs typeface="楷体" panose="02010609060101010101" charset="-122"/>
              </a:rPr>
              <a:t>    </a:t>
            </a:r>
            <a:r>
              <a:rPr sz="2400">
                <a:latin typeface="楷体" panose="02010609060101010101" charset="-122"/>
                <a:ea typeface="楷体" panose="02010609060101010101" charset="-122"/>
                <a:cs typeface="楷体" panose="02010609060101010101" charset="-122"/>
              </a:rPr>
              <a:t>⑦未来，万物互联，北斗导航系统应用市场巨大，其发展前景将一片光明。</a:t>
            </a:r>
            <a:endParaRPr sz="2400">
              <a:latin typeface="楷体" panose="02010609060101010101" charset="-122"/>
              <a:ea typeface="楷体" panose="02010609060101010101" charset="-122"/>
              <a:cs typeface="楷体" panose="02010609060101010101" charset="-122"/>
            </a:endParaRPr>
          </a:p>
          <a:p>
            <a:pPr algn="r">
              <a:lnSpc>
                <a:spcPct val="100000"/>
              </a:lnSpc>
            </a:pPr>
            <a:r>
              <a:rPr sz="2400">
                <a:latin typeface="楷体" panose="02010609060101010101" charset="-122"/>
                <a:ea typeface="楷体" panose="02010609060101010101" charset="-122"/>
                <a:cs typeface="楷体" panose="02010609060101010101" charset="-122"/>
              </a:rPr>
              <a:t>（选自“央视网”，有删改）</a:t>
            </a:r>
            <a:endParaRPr sz="2400">
              <a:latin typeface="楷体" panose="02010609060101010101" charset="-122"/>
              <a:ea typeface="楷体" panose="02010609060101010101" charset="-122"/>
              <a:cs typeface="楷体" panose="02010609060101010101"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https://d.book118.com/496220240004010043</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4500,&quot;width&quot;:4500}"/>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881">
      <a:dk1>
        <a:sysClr val="windowText" lastClr="000000"/>
      </a:dk1>
      <a:lt1>
        <a:sysClr val="window" lastClr="FFFFFF"/>
      </a:lt1>
      <a:dk2>
        <a:srgbClr val="4CA79E"/>
      </a:dk2>
      <a:lt2>
        <a:srgbClr val="F1666B"/>
      </a:lt2>
      <a:accent1>
        <a:srgbClr val="F1666B"/>
      </a:accent1>
      <a:accent2>
        <a:srgbClr val="4CA79E"/>
      </a:accent2>
      <a:accent3>
        <a:srgbClr val="F1666B"/>
      </a:accent3>
      <a:accent4>
        <a:srgbClr val="4CA79E"/>
      </a:accent4>
      <a:accent5>
        <a:srgbClr val="F1666B"/>
      </a:accent5>
      <a:accent6>
        <a:srgbClr val="4CA79E"/>
      </a:accent6>
      <a:hlink>
        <a:srgbClr val="0563C1"/>
      </a:hlink>
      <a:folHlink>
        <a:srgbClr val="954F72"/>
      </a:folHlink>
    </a:clrScheme>
    <a:fontScheme name="自定义 1">
      <a:majorFont>
        <a:latin typeface="Arial Black"/>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Arial Black</vt:lpstr>
      <vt:lpstr>微软雅黑</vt:lpstr>
      <vt:lpstr>宋体</vt:lpstr>
      <vt:lpstr>黑体</vt:lpstr>
      <vt:lpstr>楷体</vt:lpstr>
      <vt:lpstr>Office Theme</vt:lpstr>
      <vt:lpstr>专题9  说明文阅读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2024-09-10T18:41:52.074</cp:lastPrinted>
  <dcterms:created xsi:type="dcterms:W3CDTF">2024-09-10T10:41:52Z</dcterms:created>
  <dcterms:modified xsi:type="dcterms:W3CDTF">2024-09-10T10:41:53Z</dcterms:modified>
</cp:coreProperties>
</file>