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AOQNLO+MS-UIGothic"/>
      <p:regular r:id="rId18"/>
    </p:embeddedFont>
    <p:embeddedFont>
      <p:font typeface="UBLUMW+VICTNS+ArialMT"/>
      <p:regular r:id="rId19"/>
    </p:embeddedFont>
    <p:embeddedFont>
      <p:font typeface="DFVDQK+UTJJFB+MicrosoftYaHei"/>
      <p:regular r:id="rId20"/>
    </p:embeddedFont>
    <p:embeddedFont>
      <p:font typeface="JMMCAG+QLEGON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DB778-D93F-4667-90D8-362A875F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B7441-5C2A-44CE-948D-F1892A90F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13F39-493F-421D-AA43-FF7AA3358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0A3E1-9686-4CF3-9FBE-91F89228F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B2D86-5386-4CE1-82E2-345012442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300A6-B7BF-4871-878D-4CCFBACBD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3C2B17-88FD-4C63-B52A-8A78129CA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CDD74-B249-4536-A921-35679A203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BC7F7-F47B-4DCC-B163-6E1B8017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EE03B-D9D6-4659-9FAE-FEE7E3908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A71DB-B0DB-4A8C-9973-DB0994DBC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34022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3689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AOQNLO+MS-UIGothic"/>
                <a:cs typeface="AOQNLO+MS-UIGothic"/>
              </a:rPr>
              <a:t>大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5400">
                <a:solidFill>
                  <a:srgbClr val="000000"/>
                </a:solidFill>
                <a:latin typeface="AOQNLO+MS-UIGothic"/>
                <a:cs typeface="AOQNLO+MS-UIGothic"/>
              </a:rPr>
              <a:t>地税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5400">
                <a:solidFill>
                  <a:srgbClr val="000000"/>
                </a:solidFill>
                <a:latin typeface="AOQNLO+MS-UIGothic"/>
                <a:cs typeface="AOQNLO+MS-UIGothic"/>
              </a:rPr>
              <a:t>税服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5400">
                <a:solidFill>
                  <a:srgbClr val="000000"/>
                </a:solidFill>
                <a:latin typeface="AOQNLO+MS-UIGothic"/>
                <a:cs typeface="AOQNLO+MS-UIGothic"/>
              </a:rPr>
              <a:t>平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AOQNLO+MS-UIGothic"/>
                <a:cs typeface="AOQNLO+MS-UIGothic"/>
              </a:rPr>
              <a:t>台入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5400">
                <a:solidFill>
                  <a:srgbClr val="000000"/>
                </a:solidFill>
                <a:latin typeface="AOQNLO+MS-UIGothic"/>
                <a:cs typeface="AOQNLO+MS-UIGothic"/>
              </a:rPr>
              <a:t>指引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5400">
                <a:solidFill>
                  <a:srgbClr val="000000"/>
                </a:solidFill>
                <a:latin typeface="AOQNLO+MS-UIGothic"/>
                <a:cs typeface="AOQNLO+MS-UIGothic"/>
              </a:rPr>
              <a:t>税人学</a:t>
            </a:r>
          </a:p>
          <a:p>
            <a:pPr marL="2057400" marR="0">
              <a:lnSpc>
                <a:spcPts val="5400"/>
              </a:lnSpc>
              <a:spcBef>
                <a:spcPts val="232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AOQNLO+MS-UIGothic"/>
                <a:cs typeface="AOQNLO+MS-UIGothic"/>
              </a:rPr>
              <a:t>堂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AOQNLO+MS-UIGothic"/>
                <a:cs typeface="AOQNL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AOQNLO+MS-UIGothic"/>
                <a:cs typeface="AOQNLO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2349055"/>
            <a:ext cx="2795225" cy="12709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BLUMW+VICTNS+ArialMT"/>
                <a:cs typeface="UBLUMW+VICTN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平台概述与背景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BLUMW+VICTNS+ArialMT"/>
                <a:cs typeface="UBLUMW+VICTN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平台使用指南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33225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BLUMW+VICTNS+ArialMT"/>
                <a:cs typeface="UBLUMW+VICTN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税申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流程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详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00960" y="3808920"/>
            <a:ext cx="4089341" cy="17575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BLUMW+VICTNS+ArialMT"/>
                <a:cs typeface="UBLUMW+VICTN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税收政策解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与案例分析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BLUMW+VICTNS+ArialMT"/>
                <a:cs typeface="UBLUMW+VICTN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常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解答与技巧分享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BLUMW+VICTNS+ArialMT"/>
                <a:cs typeface="UBLUMW+VICTN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互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动环节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0000"/>
                </a:solidFill>
                <a:latin typeface="AOQNLO+MS-UIGothic"/>
                <a:cs typeface="AOQNLO+MS-UIGothic"/>
              </a:rPr>
              <a:t>回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495800" y="3692683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AOQNLO+MS-UIGothic"/>
                <a:cs typeface="AOQNLO+MS-UIGothic"/>
              </a:rPr>
              <a:t>平台概述与背景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大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连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地税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办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税服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平台的定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AOQNLO+MS-UIGothic"/>
                <a:cs typeface="AOQNLO+MS-UIGothic"/>
              </a:rPr>
              <a:t>定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地税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平台是集网上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税、咨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询辅导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税人学堂等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功能于一体的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合性服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平台。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AOQNLO+MS-UIGothic"/>
                <a:cs typeface="AOQNLO+MS-UIGothic"/>
              </a:rPr>
              <a:t>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提供涉税事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项办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理、涉税信息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、在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询辅导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等服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，旨在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税效率，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纳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税人学堂的意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与目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AOQNLO+MS-UIGothic"/>
                <a:cs typeface="AOQNLO+MS-UIGothic"/>
              </a:rPr>
              <a:t>意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税人学堂是提高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税人税法遵从度、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强纳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益保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的重要途径，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有助于构建和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的税收征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AOQNLO+MS-UIGothic"/>
                <a:cs typeface="AOQNLO+MS-UIGothic"/>
              </a:rPr>
              <a:t>目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OQNLO+MS-UIGothic"/>
                <a:cs typeface="AOQNLO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AOQNLO+MS-UIGothic"/>
                <a:cs typeface="AOQNLO+MS-UIGothic"/>
              </a:rPr>
              <a:t>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AOQNLO+MS-UIGothic"/>
                <a:cs typeface="AOQNLO+MS-UIGothic"/>
              </a:rPr>
              <a:t>、宣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AOQNLO+MS-UIGothic"/>
                <a:cs typeface="AOQNLO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辅导</a:t>
            </a:r>
            <a:r>
              <a:rPr sz="1350">
                <a:solidFill>
                  <a:srgbClr val="FFFFFF"/>
                </a:solidFill>
                <a:latin typeface="AOQNLO+MS-UIGothic"/>
                <a:cs typeface="AOQNLO+MS-UIGothic"/>
              </a:rPr>
              <a:t>等方式，帮助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FFFFFF"/>
                </a:solidFill>
                <a:latin typeface="AOQNLO+MS-UIGothic"/>
                <a:cs typeface="AOQNLO+MS-UIGothic"/>
              </a:rPr>
              <a:t>税人了解税收政策、掌握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FFFFFF"/>
                </a:solidFill>
                <a:latin typeface="AOQNLO+MS-UIGothic"/>
                <a:cs typeface="AOQNLO+MS-UIGothic"/>
              </a:rPr>
              <a:t>税技能，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OQNLO+MS-UIGothic"/>
                <a:cs typeface="AOQNLO+MS-UIGothic"/>
              </a:rPr>
              <a:t>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FFFFFF"/>
                </a:solidFill>
                <a:latin typeface="AOQNLO+MS-UIGothic"/>
                <a:cs typeface="AOQNLO+MS-UIGothic"/>
              </a:rPr>
              <a:t>税人的税法遵从度和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FFFFFF"/>
                </a:solidFill>
                <a:latin typeface="AOQNLO+MS-UIGothic"/>
                <a:cs typeface="AOQNLO+MS-UIGothic"/>
              </a:rPr>
              <a:t>税能力。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件内容与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构安排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AOQNLO+MS-UIGothic"/>
                <a:cs typeface="AOQNLO+MS-UIGothic"/>
              </a:rPr>
              <a:t>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件内容包括税收政策解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税流程指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实务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操作等，涵盖了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税人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日常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税所需的各个方面。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结</a:t>
            </a:r>
            <a:r>
              <a:rPr sz="2300" spc="25">
                <a:solidFill>
                  <a:srgbClr val="3490F4"/>
                </a:solidFill>
                <a:latin typeface="AOQNLO+MS-UIGothic"/>
                <a:cs typeface="AOQNLO+MS-UIGothic"/>
              </a:rPr>
              <a:t>构安排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件按照知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行划分，每个知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点都配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解和案例分析，方便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税人学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和掌握。同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提供了在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线测试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和模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操作等功能，帮助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税人巩固所学知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AOQNLO+MS-UIGothic"/>
                <a:cs typeface="AOQNLO+MS-UIGothic"/>
              </a:rPr>
              <a:t>平台使用指南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注册与登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录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操作流程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490F4"/>
                </a:solidFill>
                <a:latin typeface="AOQNLO+MS-UIGothic"/>
                <a:cs typeface="AOQNLO+MS-UIGothic"/>
              </a:rPr>
              <a:t>注册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入大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地税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税服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平台，点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DFVDQK+UTJJFB+MicrosoftYaHei"/>
                <a:cs typeface="DFVDQK+UTJJFB+MicrosoftYaHei"/>
              </a:rPr>
              <a:t>“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注册</a:t>
            </a:r>
            <a:r>
              <a:rPr sz="1500">
                <a:solidFill>
                  <a:srgbClr val="000000"/>
                </a:solidFill>
                <a:latin typeface="DFVDQK+UTJJFB+MicrosoftYaHei"/>
                <a:cs typeface="DFVDQK+UTJJFB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钮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，填写相关信息并提交，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等待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核通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490F4"/>
                </a:solidFill>
                <a:latin typeface="AOQNLO+MS-UIGothic"/>
                <a:cs typeface="AOQNLO+MS-UIGothic"/>
              </a:rPr>
              <a:t>登</a:t>
            </a:r>
            <a:r>
              <a:rPr sz="2000">
                <a:solidFill>
                  <a:srgbClr val="3490F4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943847"/>
            <a:ext cx="3431604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入注册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填写的用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名和密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，点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DFVDQK+UTJJFB+MicrosoftYaHei"/>
                <a:cs typeface="DFVDQK+UTJJFB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000000"/>
                </a:solidFill>
                <a:latin typeface="DFVDQK+UTJJFB+MicrosoftYaHei"/>
                <a:cs typeface="DFVDQK+UTJJFB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钮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入平台首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页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常用功能介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绍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与操作演示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AOQNLO+MS-UIGothic"/>
                <a:cs typeface="AOQNLO+MS-UIGothic"/>
              </a:rPr>
              <a:t>申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报纳</a:t>
            </a:r>
            <a:r>
              <a:rPr sz="1550">
                <a:solidFill>
                  <a:srgbClr val="3490F4"/>
                </a:solidFill>
                <a:latin typeface="AOQNLO+MS-UIGothic"/>
                <a:cs typeface="AOQNLO+MS-UIGothic"/>
              </a:rPr>
              <a:t>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AOQNLO+MS-UIGothic"/>
                <a:cs typeface="AOQNLO+MS-UIGothic"/>
              </a:rPr>
              <a:t>涉税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查询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包括增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税、企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所得税、个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人所得税等各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税种的申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缴纳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，以及税款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缴纳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查询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查询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或个人的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信息、税收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惠等涉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3490F4"/>
                </a:solidFill>
                <a:latin typeface="AOQNLO+MS-UIGothic"/>
                <a:cs typeface="AOQNLO+MS-UIGothic"/>
              </a:rPr>
              <a:t>票管理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AOQNLO+MS-UIGothic"/>
                <a:cs typeface="AOQNLO+MS-UIGothic"/>
              </a:rPr>
              <a:t>咨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询</a:t>
            </a:r>
            <a:r>
              <a:rPr sz="1550" spc="25">
                <a:solidFill>
                  <a:srgbClr val="3490F4"/>
                </a:solidFill>
                <a:latin typeface="AOQNLO+MS-UIGothic"/>
                <a:cs typeface="AOQNLO+MS-UIGothic"/>
              </a:rPr>
              <a:t>与帮助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票的申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、开具、作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等功能，支持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票和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纸质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票的管理。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提供在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客服、常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见问题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解答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等帮助功能，解决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税人遇到</a:t>
            </a:r>
          </a:p>
          <a:p>
            <a:pPr marL="17145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解答与注意事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解答：如果在使用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程中遇到任何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，可以通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平台的在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客服或常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解答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查询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和解决。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240" y="3518388"/>
            <a:ext cx="324361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VDQK+UTJJFB+MicrosoftYaHei"/>
                <a:cs typeface="DFVDQK+UTJJFB+MicrosoftYaHei"/>
              </a:rPr>
              <a:t>3. 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遵守税收法律法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，不得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偷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税、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逃税等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违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法行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95640" y="3532358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注意事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6500" y="5201773"/>
            <a:ext cx="2849279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VDQK+UTJJFB+MicrosoftYaHei"/>
                <a:cs typeface="DFVDQK+UTJJFB+MicrosoftYaHei"/>
              </a:rPr>
              <a:t>2. 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定期更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账户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安全。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3540" y="5201773"/>
            <a:ext cx="33098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VDQK+UTJJFB+MicrosoftYaHei"/>
                <a:cs typeface="DFVDQK+UTJJFB+MicrosoftYaHei"/>
              </a:rPr>
              <a:t>1. 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确保提供的信息真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有效，否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将承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担相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的法律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AOQNLO+MS-UIGothic"/>
                <a:cs typeface="AOQNLO+MS-UIGothic"/>
              </a:rPr>
              <a:t>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67200" y="3692683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3600">
                <a:solidFill>
                  <a:srgbClr val="000000"/>
                </a:solidFill>
                <a:latin typeface="AOQNLO+MS-UIGothic"/>
                <a:cs typeface="AOQNLO+MS-UIGothic"/>
              </a:rPr>
              <a:t>税申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3600">
                <a:solidFill>
                  <a:srgbClr val="000000"/>
                </a:solidFill>
                <a:latin typeface="AOQNLO+MS-UIGothic"/>
                <a:cs typeface="AOQNLO+MS-UIGothic"/>
              </a:rPr>
              <a:t>流程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详</a:t>
            </a:r>
            <a:r>
              <a:rPr sz="3600">
                <a:solidFill>
                  <a:srgbClr val="000000"/>
                </a:solidFill>
                <a:latin typeface="AOQNLO+MS-UIGothic"/>
                <a:cs typeface="AOQNLO+MS-UIGothic"/>
              </a:rPr>
              <a:t>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纳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税申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前的准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工作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AOQNLO+MS-UIGothic"/>
                <a:cs typeface="AOQNLO+MS-UIGothic"/>
              </a:rPr>
              <a:t>准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备</a:t>
            </a:r>
            <a:r>
              <a:rPr sz="2300" spc="23">
                <a:solidFill>
                  <a:srgbClr val="3490F4"/>
                </a:solidFill>
                <a:latin typeface="AOQNLO+MS-UIGothic"/>
                <a:cs typeface="AOQNLO+MS-UIGothic"/>
              </a:rPr>
              <a:t>相关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资</a:t>
            </a:r>
            <a:r>
              <a:rPr sz="2300">
                <a:solidFill>
                  <a:srgbClr val="3490F4"/>
                </a:solidFill>
                <a:latin typeface="AOQNLO+MS-UIGothic"/>
                <a:cs typeface="AOQNLO+MS-UIGothic"/>
              </a:rPr>
              <a:t>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收集并整理与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税申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相关的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料，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财务报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表、合同、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票等。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AOQNLO+MS-UIGothic"/>
                <a:cs typeface="AOQNLO+MS-UIGothic"/>
              </a:rPr>
              <a:t>确定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纳</a:t>
            </a:r>
            <a:r>
              <a:rPr sz="2300" spc="25">
                <a:solidFill>
                  <a:srgbClr val="3490F4"/>
                </a:solidFill>
                <a:latin typeface="AOQNLO+MS-UIGothic"/>
                <a:cs typeface="AOQNLO+MS-UIGothic"/>
              </a:rPr>
              <a:t>税人身份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税人的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型，了解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应缴纳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63114" y="3094728"/>
            <a:ext cx="1555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的税种和税率。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AOQNLO+MS-UIGothic"/>
                <a:cs typeface="AOQNLO+MS-UIGothic"/>
              </a:rPr>
              <a:t>了解申</a:t>
            </a:r>
            <a:r>
              <a:rPr sz="2300" spc="23">
                <a:solidFill>
                  <a:srgbClr val="3490F4"/>
                </a:solidFill>
                <a:latin typeface="SimSun"/>
                <a:cs typeface="SimSun"/>
              </a:rPr>
              <a:t>报</a:t>
            </a:r>
            <a:r>
              <a:rPr sz="2300" spc="25">
                <a:solidFill>
                  <a:srgbClr val="3490F4"/>
                </a:solidFill>
                <a:latin typeface="AOQNLO+MS-UIGothic"/>
                <a:cs typeface="AOQNLO+MS-UIGothic"/>
              </a:rPr>
              <a:t>期限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认纳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税申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的截止日期，确保按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完成申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纳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税申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3490F4"/>
                </a:solidFill>
                <a:latin typeface="AOQNLO+MS-UIGothic"/>
                <a:cs typeface="AOQNLO+MS-UIGothic"/>
              </a:rPr>
              <a:t>表的填写与提交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MMCAG+QLEGON+MicrosoftYaHei-Bold"/>
                <a:cs typeface="JMMCAG+QLEGO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MMCAG+QLEGON+MicrosoftYaHei-Bold"/>
                <a:cs typeface="JMMCAG+QLEGO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MMCAG+QLEGON+MicrosoftYaHei-Bold"/>
                <a:cs typeface="JMMCAG+QLEGO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AOQNLO+MS-UIGothic"/>
                <a:cs typeface="AOQNLO+MS-UIGothic"/>
              </a:rPr>
              <a:t>填写申</a:t>
            </a:r>
            <a:r>
              <a:rPr sz="2000" spc="23">
                <a:solidFill>
                  <a:srgbClr val="3490F4"/>
                </a:solidFill>
                <a:latin typeface="SimSun"/>
                <a:cs typeface="SimSun"/>
              </a:rPr>
              <a:t>报</a:t>
            </a:r>
            <a:r>
              <a:rPr sz="2000">
                <a:solidFill>
                  <a:srgbClr val="3490F4"/>
                </a:solidFill>
                <a:latin typeface="AOQNLO+MS-UIGothic"/>
                <a:cs typeface="AOQNLO+MS-UIGothic"/>
              </a:rPr>
              <a:t>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490F4"/>
                </a:solidFill>
                <a:latin typeface="SimSun"/>
                <a:cs typeface="SimSun"/>
              </a:rPr>
              <a:t>审</a:t>
            </a:r>
            <a:r>
              <a:rPr sz="2000" spc="25">
                <a:solidFill>
                  <a:srgbClr val="3490F4"/>
                </a:solidFill>
                <a:latin typeface="AOQNLO+MS-UIGothic"/>
                <a:cs typeface="AOQNLO+MS-UIGothic"/>
              </a:rPr>
              <a:t>核申</a:t>
            </a:r>
            <a:r>
              <a:rPr sz="2000" spc="23">
                <a:solidFill>
                  <a:srgbClr val="3490F4"/>
                </a:solidFill>
                <a:latin typeface="SimSun"/>
                <a:cs typeface="SimSun"/>
              </a:rPr>
              <a:t>报</a:t>
            </a:r>
            <a:r>
              <a:rPr sz="2000">
                <a:solidFill>
                  <a:srgbClr val="3490F4"/>
                </a:solidFill>
                <a:latin typeface="AOQNLO+MS-UIGothic"/>
                <a:cs typeface="AOQNLO+MS-UIGothic"/>
              </a:rPr>
              <a:t>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AOQNLO+MS-UIGothic"/>
                <a:cs typeface="AOQNLO+MS-UIGothic"/>
              </a:rPr>
              <a:t>提交申</a:t>
            </a:r>
            <a:r>
              <a:rPr sz="2000" spc="23">
                <a:solidFill>
                  <a:srgbClr val="3490F4"/>
                </a:solidFill>
                <a:latin typeface="SimSun"/>
                <a:cs typeface="SimSun"/>
              </a:rPr>
              <a:t>报</a:t>
            </a:r>
            <a:r>
              <a:rPr sz="2000">
                <a:solidFill>
                  <a:srgbClr val="3490F4"/>
                </a:solidFill>
                <a:latin typeface="AOQNLO+MS-UIGothic"/>
                <a:cs typeface="AOQNLO+MS-UIGothic"/>
              </a:rPr>
              <a:t>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根据相关税法和政策，准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确填写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税申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填写的申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行仔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核，确保数据的准确性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和完整性。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将填写好的申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表提交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相关部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或机构，完成申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AOQNLO+MS-UIGothic"/>
                <a:cs typeface="AOQNLO+MS-UIGothic"/>
              </a:rPr>
              <a:t>流程。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https://d.book118.com/496234022152010053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AOQNLO+MS-UIGothic</vt:lpstr>
      <vt:lpstr>SimSun</vt:lpstr>
      <vt:lpstr>UBLUMW+VICTNS+ArialMT</vt:lpstr>
      <vt:lpstr>Times New Roman</vt:lpstr>
      <vt:lpstr>DFVDQK+UTJJFB+MicrosoftYaHei</vt:lpstr>
      <vt:lpstr>JMMCAG+QLEGON+MicrosoftYaHei-Bold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2024-09-20T12:54:25.413</cp:lastPrinted>
  <dcterms:created xsi:type="dcterms:W3CDTF">2024-09-20T04:54:25Z</dcterms:created>
  <dcterms:modified xsi:type="dcterms:W3CDTF">2024-09-20T04:54:26Z</dcterms:modified>
</cp:coreProperties>
</file>