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33B9A-8628-4745-B93A-275E710A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5756C-3E8D-4BED-B3E7-4ACD4D8D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91B82-E406-4CC8-8663-20E05B57A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A6135-F8B6-46CF-95B6-3C821247B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C27CD-C848-40AD-B627-04B2AF6B5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DE450-86AA-4B04-89C9-C01BC4B09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5242F-CBF2-40C4-91B1-A7A55A01D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53295-5094-4C8C-9F5E-417BDC647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29A27-A954-4132-B405-83932062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73D86-8B8D-42F5-83EA-0290A94F8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78AB4-98A4-499A-B5A2-E4D1C3AC6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sldNum="0" hdr="0" ftr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5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3513413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234565"/>
            <a:ext cx="10515600" cy="1325563"/>
          </a:xfrm>
        </p:spPr>
        <p:txBody>
          <a:bodyPr/>
          <a:lstStyle/>
          <a:p>
            <a:r>
              <a:rPr lang="en-US" altLang="zh-CN"/>
              <a:t>                </a:t>
            </a:r>
            <a:r>
              <a:rPr lang="zh-CN" altLang="en-US"/>
              <a:t>初中英语语法—冠词课件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1266" name="Rectangle 2"/>
          <p:cNvSpPr/>
          <p:nvPr/>
        </p:nvSpPr>
        <p:spPr>
          <a:xfrm>
            <a:off x="1280160" y="2783523"/>
            <a:ext cx="7143750" cy="1106805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冠词</a:t>
            </a:r>
            <a:endParaRPr lang="zh-CN" altLang="en-US" sz="6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pic>
        <p:nvPicPr>
          <p:cNvPr id="6" name="图片 5" descr="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2350" y="563880"/>
            <a:ext cx="2661920" cy="266446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314450" y="3441700"/>
            <a:ext cx="315214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bg1"/>
                </a:solidFill>
                <a:latin typeface="Comic Sans MS" panose="030f0702030302020204" charset="0"/>
              </a:rPr>
              <a:t>an apple on the tree</a:t>
            </a:r>
            <a:endParaRPr lang="en-US" altLang="zh-CN" sz="2000" b="1">
              <a:solidFill>
                <a:schemeClr val="bg1"/>
              </a:solidFill>
              <a:latin typeface="Comic Sans MS" panose="030f070203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148705" y="3489960"/>
            <a:ext cx="315214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bg1"/>
                </a:solidFill>
                <a:latin typeface="Comic Sans MS" panose="030f0702030302020204" charset="0"/>
              </a:rPr>
              <a:t>the apple on the table</a:t>
            </a:r>
            <a:endParaRPr lang="en-US" altLang="zh-CN" sz="2000" b="1">
              <a:solidFill>
                <a:schemeClr val="bg1"/>
              </a:solidFill>
              <a:latin typeface="Comic Sans MS" panose="030f0702030302020204" charset="0"/>
            </a:endParaRPr>
          </a:p>
        </p:txBody>
      </p:sp>
      <p:pic>
        <p:nvPicPr>
          <p:cNvPr id="9" name="图片 8" descr="appl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8250" y="647065"/>
            <a:ext cx="2749550" cy="2626995"/>
          </a:xfrm>
          <a:prstGeom prst="rect">
            <a:avLst/>
          </a:prstGeom>
        </p:spPr>
      </p:pic>
      <p:pic>
        <p:nvPicPr>
          <p:cNvPr id="4" name="图片 3" descr="img_0341"/>
          <p:cNvPicPr>
            <a:picLocks noChangeAspect="1"/>
          </p:cNvPicPr>
          <p:nvPr/>
        </p:nvPicPr>
        <p:blipFill>
          <a:blip r:embed="rId5"/>
          <a:srcRect l="19995" t="79752" r="14791" b="6088"/>
          <a:stretch>
            <a:fillRect/>
          </a:stretch>
        </p:blipFill>
        <p:spPr>
          <a:xfrm>
            <a:off x="2594610" y="4192270"/>
            <a:ext cx="5478780" cy="1586230"/>
          </a:xfrm>
          <a:prstGeom prst="rect">
            <a:avLst/>
          </a:prstGeom>
        </p:spPr>
      </p:pic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1266" name="Rectangle 2"/>
          <p:cNvSpPr/>
          <p:nvPr/>
        </p:nvSpPr>
        <p:spPr>
          <a:xfrm>
            <a:off x="1524000" y="1457643"/>
            <a:ext cx="7143750" cy="1106805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什么是冠词？</a:t>
            </a:r>
            <a:endParaRPr lang="zh-CN" altLang="en-US" sz="66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Rectangle 2"/>
          <p:cNvSpPr/>
          <p:nvPr/>
        </p:nvSpPr>
        <p:spPr>
          <a:xfrm>
            <a:off x="1341120" y="3072765"/>
            <a:ext cx="781367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一、冠词的定义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algn="l"/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   冠词是虚词，本身不能单独使用，也没有词义，它用在名词前面，帮助指明名词的含义。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dur="1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4" grpId="5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38241" name="内容占位符 1"/>
          <p:cNvSpPr>
            <a:spLocks noGrp="1"/>
          </p:cNvSpPr>
          <p:nvPr/>
        </p:nvSpPr>
        <p:spPr>
          <a:xfrm>
            <a:off x="868680" y="914400"/>
            <a:ext cx="8382000" cy="50292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38242" name="Object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1405" y="603250"/>
            <a:ext cx="7825105" cy="56572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8243" name="TextBox 3"/>
          <p:cNvSpPr txBox="1"/>
          <p:nvPr/>
        </p:nvSpPr>
        <p:spPr>
          <a:xfrm>
            <a:off x="1336675" y="3048000"/>
            <a:ext cx="644525" cy="990600"/>
          </a:xfrm>
          <a:prstGeom prst="rect">
            <a:avLst/>
          </a:prstGeom>
          <a:noFill/>
          <a:ln w="9525">
            <a:noFill/>
          </a:ln>
        </p:spPr>
        <p:txBody>
          <a:bodyPr vert="eaVert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>
              <a:lnSpc>
                <a:spcPct val="15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冠</a:t>
            </a:r>
            <a:r>
              <a:rPr lang="en-US" altLang="zh-CN" sz="2000" b="1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    </a:t>
            </a:r>
            <a:r>
              <a:rPr lang="zh-CN" altLang="en-US" sz="2000" b="1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</a:rPr>
              <a:t>词</a:t>
            </a:r>
            <a:endParaRPr lang="zh-CN" altLang="en-US" sz="2000" b="1">
              <a:solidFill>
                <a:schemeClr val="bg1"/>
              </a:solidFill>
              <a:latin typeface="Verdan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8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45409" name="内容占位符 1"/>
          <p:cNvSpPr>
            <a:spLocks noGrp="1"/>
          </p:cNvSpPr>
          <p:nvPr/>
        </p:nvSpPr>
        <p:spPr>
          <a:xfrm>
            <a:off x="533400" y="426720"/>
            <a:ext cx="8382000" cy="171005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宋体" panose="02010600030101010101" pitchFamily="2" charset="-122"/>
              </a:rPr>
              <a:t>(</a:t>
            </a:r>
            <a:r>
              <a:rPr lang="zh-CN" altLang="en-US" sz="20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</a:t>
            </a:r>
            <a:r>
              <a:rPr lang="en-US" altLang="zh-CN" sz="2000" b="1">
                <a:solidFill>
                  <a:schemeClr val="bg1"/>
                </a:solidFill>
                <a:latin typeface="宋体" panose="02010600030101010101" pitchFamily="2" charset="-122"/>
              </a:rPr>
              <a:t>)</a:t>
            </a:r>
            <a:r>
              <a:rPr lang="zh-CN" altLang="en-US" sz="20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定冠词的用法</a:t>
            </a:r>
            <a:endParaRPr lang="zh-CN" altLang="en-US" sz="20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定冠词</a:t>
            </a:r>
            <a:r>
              <a:rPr lang="en-US" altLang="zh-CN" sz="2000" b="1">
                <a:solidFill>
                  <a:srgbClr val="FFFF00"/>
                </a:solidFill>
                <a:latin typeface="Times New Roman" panose="02020603050405020304" charset="0"/>
                <a:sym typeface="+mn-ea"/>
              </a:rPr>
              <a:t>the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与指示代词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this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that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同源，有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“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那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(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这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)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个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的意思，但较弱，可以和一个名词连用，来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表示某个或某些特定的人或东西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。</a:t>
            </a:r>
            <a:endParaRPr lang="zh-CN" altLang="en-US" sz="20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内容占位符 1"/>
          <p:cNvSpPr>
            <a:spLocks noGrp="1"/>
          </p:cNvSpPr>
          <p:nvPr/>
        </p:nvSpPr>
        <p:spPr>
          <a:xfrm>
            <a:off x="533400" y="1725930"/>
            <a:ext cx="8442960" cy="111442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1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．特指双方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都明白的人或物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Take the medicine.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把药吃了。</a:t>
            </a:r>
            <a:endParaRPr lang="zh-CN" altLang="en-US" sz="20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7" name="内容占位符 1"/>
          <p:cNvSpPr>
            <a:spLocks noGrp="1"/>
          </p:cNvSpPr>
          <p:nvPr/>
        </p:nvSpPr>
        <p:spPr>
          <a:xfrm>
            <a:off x="548640" y="2626995"/>
            <a:ext cx="8442960" cy="151257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2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．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上文提到过的人或物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He bought a house. I've been to the house.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他买了幢房子。我去过那幢房子。</a:t>
            </a:r>
            <a:endParaRPr lang="zh-CN" altLang="en-US" sz="20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" name="内容占位符 1"/>
          <p:cNvSpPr>
            <a:spLocks noGrp="1"/>
          </p:cNvSpPr>
          <p:nvPr/>
        </p:nvSpPr>
        <p:spPr>
          <a:xfrm>
            <a:off x="563880" y="3989070"/>
            <a:ext cx="8442960" cy="154241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3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．指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世上独一无二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的事物，如：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the sun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；或用于对两个人或事物比较时起特指作用的比较级前。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  <a:sym typeface="+mn-ea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He is the taller of the two boys.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两个男孩中他较高点。</a:t>
            </a:r>
            <a:endParaRPr lang="zh-CN" altLang="en-US" sz="20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54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45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09" grpId="1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49505" name="内容占位符 1"/>
          <p:cNvSpPr>
            <a:spLocks noGrp="1"/>
          </p:cNvSpPr>
          <p:nvPr/>
        </p:nvSpPr>
        <p:spPr>
          <a:xfrm>
            <a:off x="441960" y="1203960"/>
            <a:ext cx="8382000" cy="114363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4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．与单数名词连用表示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一类事物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，如：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dollar“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美元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；或与形容词或分词连用表示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一类人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，如：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rich“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富人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；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living“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生者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内容占位符 1"/>
          <p:cNvSpPr>
            <a:spLocks noGrp="1"/>
          </p:cNvSpPr>
          <p:nvPr/>
        </p:nvSpPr>
        <p:spPr>
          <a:xfrm>
            <a:off x="457200" y="2280920"/>
            <a:ext cx="8382000" cy="247459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5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．用在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序数词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和形容词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最高级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及形容词</a:t>
            </a:r>
            <a:r>
              <a:rPr lang="en-US" altLang="zh-CN" sz="2000" b="1">
                <a:solidFill>
                  <a:srgbClr val="FFFF00"/>
                </a:solidFill>
                <a:latin typeface="Times New Roman" panose="02020603050405020304" charset="0"/>
              </a:rPr>
              <a:t>only, very, same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等前面。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Where do you live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？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I live on the second floor.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你住在哪？我住在二层。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That's the very thing I've been looking for.</a:t>
            </a:r>
            <a:endParaRPr lang="en-US" altLang="zh-CN" sz="2000" b="1">
              <a:solidFill>
                <a:schemeClr val="bg1"/>
              </a:solidFill>
              <a:latin typeface="Times New Roman" panose="02020603050405020304" charset="0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那正是我要找的东西。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9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05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51553" name="内容占位符 1"/>
          <p:cNvSpPr>
            <a:spLocks noGrp="1"/>
          </p:cNvSpPr>
          <p:nvPr/>
        </p:nvSpPr>
        <p:spPr>
          <a:xfrm>
            <a:off x="304800" y="990600"/>
            <a:ext cx="8382000" cy="251968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6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．与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复数名词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连用，指整个群体。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They are the teachers of this school.(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指全体教师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)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他们是这所学校的全体老师。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They are teachers of this school.(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指部分教师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)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他们是这所学校的老师。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内容占位符 1"/>
          <p:cNvSpPr>
            <a:spLocks noGrp="1"/>
          </p:cNvSpPr>
          <p:nvPr/>
        </p:nvSpPr>
        <p:spPr>
          <a:xfrm>
            <a:off x="304800" y="3457575"/>
            <a:ext cx="8382000" cy="106870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7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．表示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所有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，相当于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物主代词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，用在表示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身体部位的名词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前。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She caught me by the arm.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她抓住了我的手臂。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51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53601" name="内容占位符 1"/>
          <p:cNvSpPr>
            <a:spLocks noGrp="1"/>
          </p:cNvSpPr>
          <p:nvPr/>
        </p:nvSpPr>
        <p:spPr>
          <a:xfrm>
            <a:off x="304800" y="883285"/>
            <a:ext cx="9006840" cy="151193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8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．用在某些由普通名词构成的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国家名称、机关团体、阶级等专有名词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前。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People’s Republic of China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中华人民共和国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United States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美国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内容占位符 1"/>
          <p:cNvSpPr>
            <a:spLocks noGrp="1"/>
          </p:cNvSpPr>
          <p:nvPr/>
        </p:nvSpPr>
        <p:spPr>
          <a:xfrm>
            <a:off x="289560" y="2445385"/>
            <a:ext cx="9006840" cy="106489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9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．用在表示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西洋乐器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的名词之前，但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中国乐器前不加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</a:rPr>
              <a:t>the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play the piano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弹钢琴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内容占位符 1"/>
          <p:cNvSpPr>
            <a:spLocks noGrp="1"/>
          </p:cNvSpPr>
          <p:nvPr/>
        </p:nvSpPr>
        <p:spPr>
          <a:xfrm>
            <a:off x="304800" y="3580765"/>
            <a:ext cx="9006840" cy="108458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10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．用在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姓氏的复数名词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之前，表示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“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一家人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或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“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夫妇二人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Greens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格林一家人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(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或格林夫妇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)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3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01" grpId="2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55649" name="内容占位符 1"/>
          <p:cNvSpPr>
            <a:spLocks noGrp="1"/>
          </p:cNvSpPr>
          <p:nvPr/>
        </p:nvSpPr>
        <p:spPr>
          <a:xfrm>
            <a:off x="304800" y="914400"/>
            <a:ext cx="8382000" cy="146558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11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．用在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惯用语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中。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in the morning/afternoon/evening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in the end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by the way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at the age of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at the moment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等。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内容占位符 1"/>
          <p:cNvSpPr>
            <a:spLocks noGrp="1"/>
          </p:cNvSpPr>
          <p:nvPr/>
        </p:nvSpPr>
        <p:spPr>
          <a:xfrm>
            <a:off x="304800" y="2316480"/>
            <a:ext cx="8382000" cy="114490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12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．用于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方向名词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或表示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江河、山脉、海峡等专有地理名称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前。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in the southeast of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at the back of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Red Sea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内容占位符 1"/>
          <p:cNvSpPr>
            <a:spLocks noGrp="1"/>
          </p:cNvSpPr>
          <p:nvPr/>
        </p:nvSpPr>
        <p:spPr>
          <a:xfrm>
            <a:off x="304800" y="3246120"/>
            <a:ext cx="8382000" cy="235331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13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．用在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逢十的复数名词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前，表示年代，也指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人的大约岁数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young girl is in the twenties.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这个年轻的女孩大约二十几岁。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war broke out in the forties.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这场战争发生在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40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年代。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5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49" grpId="5"/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57697" name="内容占位符 1"/>
          <p:cNvSpPr>
            <a:spLocks noGrp="1"/>
          </p:cNvSpPr>
          <p:nvPr/>
        </p:nvSpPr>
        <p:spPr>
          <a:xfrm>
            <a:off x="304800" y="914400"/>
            <a:ext cx="8382000" cy="59563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(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)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不定冠词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的用法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内容占位符 1"/>
          <p:cNvSpPr>
            <a:spLocks noGrp="1"/>
          </p:cNvSpPr>
          <p:nvPr/>
        </p:nvSpPr>
        <p:spPr>
          <a:xfrm>
            <a:off x="304800" y="1417320"/>
            <a:ext cx="8382000" cy="197294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1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．不定冠词用来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表示</a:t>
            </a:r>
            <a:r>
              <a:rPr lang="en-US" altLang="x-none" sz="2000" b="1">
                <a:solidFill>
                  <a:srgbClr val="FFFF00"/>
                </a:solidFill>
                <a:latin typeface="Times New Roman" panose="02020603050405020304" charset="0"/>
              </a:rPr>
              <a:t>“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一</a:t>
            </a:r>
            <a:r>
              <a:rPr lang="en-US" altLang="x-none" sz="2000" b="1">
                <a:solidFill>
                  <a:srgbClr val="FFFF00"/>
                </a:solidFill>
                <a:latin typeface="Times New Roman" panose="02020603050405020304" charset="0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这个数量，其意思和</a:t>
            </a:r>
            <a:r>
              <a:rPr lang="en-US" altLang="x-none" sz="2000" b="1">
                <a:solidFill>
                  <a:srgbClr val="FF0000"/>
                </a:solidFill>
                <a:latin typeface="Times New Roman" panose="02020603050405020304" charset="0"/>
              </a:rPr>
              <a:t>“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</a:rPr>
              <a:t>one”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差不多。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—What can I do for you, madam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？要点什么，女士？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—I want an orange skirt for my daughter.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我想为我女儿买条橘黄色的裙子。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内容占位符 1"/>
          <p:cNvSpPr>
            <a:spLocks noGrp="1"/>
          </p:cNvSpPr>
          <p:nvPr/>
        </p:nvSpPr>
        <p:spPr>
          <a:xfrm>
            <a:off x="304800" y="3383280"/>
            <a:ext cx="8382000" cy="204914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2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．泛指人或事物的某一类，尤其是作表语时要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用</a:t>
            </a:r>
            <a:r>
              <a:rPr lang="en-US" altLang="zh-CN" sz="2000" b="1">
                <a:solidFill>
                  <a:srgbClr val="FFFF00"/>
                </a:solidFill>
                <a:latin typeface="Times New Roman" panose="02020603050405020304" charset="0"/>
              </a:rPr>
              <a:t>a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＋单数名词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，而不用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＋单数名词。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 dog is an honest animal to human beings.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狗是对人类忠诚的动物。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7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7" grpId="0"/>
      <p:bldP spid="4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59745" name="内容占位符 1"/>
          <p:cNvSpPr>
            <a:spLocks noGrp="1"/>
          </p:cNvSpPr>
          <p:nvPr/>
        </p:nvSpPr>
        <p:spPr>
          <a:xfrm>
            <a:off x="304800" y="914400"/>
            <a:ext cx="9874885" cy="155702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3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．用于表示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时间、速度、价格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等意义的名词前，有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“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每一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之意，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相当于</a:t>
            </a:r>
            <a:r>
              <a:rPr lang="en-US" altLang="zh-CN" sz="2000" b="1">
                <a:solidFill>
                  <a:srgbClr val="FFFF00"/>
                </a:solidFill>
                <a:latin typeface="Times New Roman" panose="02020603050405020304" charset="0"/>
              </a:rPr>
              <a:t>every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—How much is the meat?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肉多少钱？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—It's eight </a:t>
            </a:r>
            <a:r>
              <a:rPr lang="en-US" altLang="zh-CN" sz="2000" b="1" i="1">
                <a:solidFill>
                  <a:schemeClr val="bg1"/>
                </a:solidFill>
                <a:latin typeface="Times New Roman" panose="02020603050405020304" charset="0"/>
              </a:rPr>
              <a:t>yuan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 a kilo.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每公斤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8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块钱。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内容占位符 1"/>
          <p:cNvSpPr>
            <a:spLocks noGrp="1"/>
          </p:cNvSpPr>
          <p:nvPr/>
        </p:nvSpPr>
        <p:spPr>
          <a:xfrm>
            <a:off x="304800" y="2255520"/>
            <a:ext cx="9874885" cy="106807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4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．泛指某人或某物。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 boy is looking at you.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一个男孩在看你。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内容占位符 1"/>
          <p:cNvSpPr>
            <a:spLocks noGrp="1"/>
          </p:cNvSpPr>
          <p:nvPr/>
        </p:nvSpPr>
        <p:spPr>
          <a:xfrm>
            <a:off x="304800" y="3169920"/>
            <a:ext cx="9874885" cy="114554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5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．用在某些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物质名词或抽象名词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前，表示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“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一份，一场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等。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Would you like a drink?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你想喝杯饮料吗？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7" name="内容占位符 1"/>
          <p:cNvSpPr>
            <a:spLocks noGrp="1"/>
          </p:cNvSpPr>
          <p:nvPr/>
        </p:nvSpPr>
        <p:spPr>
          <a:xfrm>
            <a:off x="304800" y="4038600"/>
            <a:ext cx="9874885" cy="97726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6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．用于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可视为一体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的两个名词前。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 knife and fork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一副刀叉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59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5" grpId="0"/>
      <p:bldP spid="4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61793" name="内容占位符 1"/>
          <p:cNvSpPr>
            <a:spLocks noGrp="1"/>
          </p:cNvSpPr>
          <p:nvPr/>
        </p:nvSpPr>
        <p:spPr>
          <a:xfrm>
            <a:off x="304800" y="914400"/>
            <a:ext cx="8641080" cy="152654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7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．用于某些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习语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中，如：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 little/few/bit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in a hurry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catch a cold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have a good time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have a rest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after a while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in a word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内容占位符 1"/>
          <p:cNvSpPr>
            <a:spLocks noGrp="1"/>
          </p:cNvSpPr>
          <p:nvPr/>
        </p:nvSpPr>
        <p:spPr>
          <a:xfrm>
            <a:off x="304800" y="2505075"/>
            <a:ext cx="8641080" cy="15271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8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．用于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</a:rPr>
              <a:t>固定结构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后，如：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quite/half/rather/many/such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＋</a:t>
            </a:r>
            <a:r>
              <a:rPr lang="en-US" altLang="zh-CN" sz="2000" b="1" err="1">
                <a:solidFill>
                  <a:schemeClr val="bg1"/>
                </a:solidFill>
                <a:latin typeface="Times New Roman" panose="02020603050405020304" charset="0"/>
              </a:rPr>
              <a:t>a(an)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＋名词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He's quite a famous artist. 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他是个很有名的艺术家。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1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图片 4" descr="u=3541549122,4142181307&amp;fm=27&amp;gp=0"/>
          <p:cNvPicPr>
            <a:picLocks noChangeAspect="1"/>
          </p:cNvPicPr>
          <p:nvPr/>
        </p:nvPicPr>
        <p:blipFill>
          <a:blip r:embed="rId2"/>
          <a:srcRect l="14853" t="8827" r="1071" b="10961"/>
          <a:stretch>
            <a:fillRect/>
          </a:stretch>
        </p:blipFill>
        <p:spPr>
          <a:xfrm>
            <a:off x="-77470" y="-90805"/>
            <a:ext cx="12347575" cy="7039610"/>
          </a:xfrm>
          <a:prstGeom prst="rect">
            <a:avLst/>
          </a:prstGeom>
        </p:spPr>
      </p:pic>
      <p:sp>
        <p:nvSpPr>
          <p:cNvPr id="169985" name="内容占位符 1"/>
          <p:cNvSpPr>
            <a:spLocks noGrp="1"/>
          </p:cNvSpPr>
          <p:nvPr/>
        </p:nvSpPr>
        <p:spPr>
          <a:xfrm>
            <a:off x="304800" y="274320"/>
            <a:ext cx="8382000" cy="59309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注意：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4" name="内容占位符 1"/>
          <p:cNvSpPr>
            <a:spLocks noGrp="1"/>
          </p:cNvSpPr>
          <p:nvPr/>
        </p:nvSpPr>
        <p:spPr>
          <a:xfrm>
            <a:off x="304800" y="670560"/>
            <a:ext cx="8382000" cy="6540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1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．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不定冠词</a:t>
            </a:r>
            <a:r>
              <a:rPr lang="en-US" altLang="zh-CN" sz="2000" b="1">
                <a:solidFill>
                  <a:srgbClr val="FFFF00"/>
                </a:solidFill>
                <a:latin typeface="Times New Roman" panose="02020603050405020304" charset="0"/>
              </a:rPr>
              <a:t>a/an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的区别</a:t>
            </a:r>
            <a:endParaRPr lang="zh-CN" altLang="en-US" sz="2000" b="1">
              <a:solidFill>
                <a:srgbClr val="FFFF00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6" name="内容占位符 1"/>
          <p:cNvSpPr>
            <a:spLocks noGrp="1"/>
          </p:cNvSpPr>
          <p:nvPr/>
        </p:nvSpPr>
        <p:spPr>
          <a:xfrm>
            <a:off x="304800" y="1143000"/>
            <a:ext cx="8382000" cy="331597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用在以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辅音音素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开头的单词前，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an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用在以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元音音素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开头的单词前，判断一个单词是元音开头还是辅音开头，要</a:t>
            </a:r>
            <a:r>
              <a:rPr lang="zh-CN" altLang="en-US" sz="2000" b="1">
                <a:solidFill>
                  <a:srgbClr val="FFFF00"/>
                </a:solidFill>
                <a:latin typeface="Times New Roman" panose="02020603050405020304" charset="0"/>
                <a:ea typeface="宋体" panose="02010600030101010101" pitchFamily="2" charset="-122"/>
              </a:rPr>
              <a:t>根据其读音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，而不是根据首字母。如：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an honest boy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 useful book 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There is an “f” in the word “five”. 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在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“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five”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中有字母</a:t>
            </a:r>
            <a:r>
              <a:rPr lang="en-US" altLang="x-none" sz="2000" b="1">
                <a:solidFill>
                  <a:schemeClr val="bg1"/>
                </a:solidFill>
                <a:latin typeface="Times New Roman" panose="02020603050405020304" charset="0"/>
              </a:rPr>
              <a:t>“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f”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我们可以这样来记忆：不见元音不加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</a:rPr>
              <a:t>an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</a:rPr>
              <a:t>，不看字母看发音。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7" name="内容占位符 1"/>
          <p:cNvSpPr>
            <a:spLocks noGrp="1"/>
          </p:cNvSpPr>
          <p:nvPr/>
        </p:nvSpPr>
        <p:spPr>
          <a:xfrm>
            <a:off x="304800" y="4328160"/>
            <a:ext cx="8382000" cy="152654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algn="l" defTabSz="9144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algn="l" defTabSz="914400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2.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以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  <a:sym typeface="+mn-ea"/>
              </a:rPr>
              <a:t>u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开头的单词，要注意区别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。如：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an umbrella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an unusual story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an unhappy boy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a university</a:t>
            </a:r>
            <a:r>
              <a:rPr lang="zh-CN" altLang="en-US" sz="2000" b="1">
                <a:solidFill>
                  <a:schemeClr val="bg1"/>
                </a:solidFill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，</a:t>
            </a:r>
            <a:r>
              <a:rPr lang="en-US" altLang="zh-CN" sz="2000" b="1">
                <a:solidFill>
                  <a:schemeClr val="bg1"/>
                </a:solidFill>
                <a:latin typeface="Times New Roman" panose="02020603050405020304" charset="0"/>
                <a:sym typeface="+mn-ea"/>
              </a:rPr>
              <a:t>a useful book</a:t>
            </a: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  <a:p>
            <a:pPr marL="0" lvl="0" indent="536575">
              <a:lnSpc>
                <a:spcPct val="150000"/>
              </a:lnSpc>
              <a:buNone/>
            </a:pPr>
            <a:endParaRPr lang="zh-CN" altLang="en-US" sz="2000" b="1">
              <a:solidFill>
                <a:schemeClr val="bg1"/>
              </a:soli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1">
              <a:rPr lang="zh-CN" altLang="en-US" smtClean="0"/>
              <a:t>2024/9/11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9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85" grpId="0"/>
      <p:bldP spid="4" grpId="0"/>
      <p:bldP spid="6" grpId="0"/>
      <p:bldP spid="7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https://d.book118.com/496235134132010043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Calibri Light</vt:lpstr>
      <vt:lpstr>宋体</vt:lpstr>
      <vt:lpstr>Comic Sans MS</vt:lpstr>
      <vt:lpstr>Verdana</vt:lpstr>
      <vt:lpstr>Times New Roman</vt:lpstr>
      <vt:lpstr>Office Theme</vt:lpstr>
      <vt:lpstr>                初中英语语法—冠词课件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2024-09-11T13:35:39.672</cp:lastPrinted>
  <dcterms:created xsi:type="dcterms:W3CDTF">2024-09-11T05:35:39Z</dcterms:created>
  <dcterms:modified xsi:type="dcterms:W3CDTF">2024-09-11T05:35:41Z</dcterms:modified>
</cp:coreProperties>
</file>