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E5C2EA1-63B6-4AE8-9B94-6160B01CF1B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55AB7F0-98D3-4914-9964-C70357F728A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DE96481-5FFA-47F6-B5B8-97D1CD76B08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767510B-2ABD-4429-912D-56580970671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68ED6BB-F4D7-4170-A131-AC509C37309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194AA8A-31CF-46E3-8E7A-C0B2FB40CF1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9A5729E-62BD-43F8-B3CB-919023E9CC0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7B54A6E-E2A3-4731-ABA0-82E714E6DB8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23FE06B-7C83-484A-B9FD-17F19423C44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2ABF724-370B-43C7-90E9-DEB6267FAAA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54D8F00-CA4B-4E65-AEB7-30588DBF3BC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t>1/14/2024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t>1/14/2024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1/14/2024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t>1/14/2024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t>1/14/2024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t>1/14/2024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1/14/2024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1/14/2024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1/14/2024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t>1/14/2024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t>1/14/2024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1/14/2024</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9624005520301005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5625811" y="1717202"/>
            <a:ext cx="6025042"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solidFill>
                <a:latin typeface="Microsoft Yahei"/>
                <a:ea typeface="Microsoft Yahei"/>
                <a:cs typeface="Microsoft Yahei"/>
              </a:rPr>
              <a:t>营销管理问题分析报告</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0" y="-50963"/>
            <a:ext cx="2181249" cy="695773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rot="5400000">
            <a:off x="-2669843" y="1842943"/>
            <a:ext cx="8139131" cy="387210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12300">
                <a:solidFill>
                  <a:srgbClr val="FFFFFF">
                    <a:alpha val="46000"/>
                  </a:srgbClr>
                </a:solidFill>
                <a:latin typeface="Microsoft Yahei"/>
                <a:ea typeface="Microsoft Yahei"/>
                <a:cs typeface="Microsoft Yahei"/>
              </a:rPr>
              <a:t>contents</a:t>
            </a:r>
          </a:p>
        </p:txBody>
      </p:sp>
      <p:sp>
        <p:nvSpPr>
          <p:cNvPr id="4" name="TextBox 4"/>
          <p:cNvSpPr txBox="1"/>
          <p:nvPr/>
        </p:nvSpPr>
        <p:spPr>
          <a:xfrm>
            <a:off x="2181249" y="2574463"/>
            <a:ext cx="362699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9225" b="1">
                <a:solidFill>
                  <a:schemeClr val="accent1"/>
                </a:solidFill>
                <a:latin typeface="Microsoft Yahei"/>
                <a:ea typeface="Microsoft Yahei"/>
                <a:cs typeface="Microsoft Yahei"/>
              </a:rPr>
              <a:t>目录</a:t>
            </a:r>
          </a:p>
        </p:txBody>
      </p:sp>
      <p:sp>
        <p:nvSpPr>
          <p:cNvPr id="5" name="TextBox 5"/>
          <p:cNvSpPr txBox="1"/>
          <p:nvPr/>
        </p:nvSpPr>
        <p:spPr>
          <a:xfrm>
            <a:off x="6376199" y="1111423"/>
            <a:ext cx="5391267" cy="4819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营销管理问题概述</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营销管理问题分析</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营销管理问题解决方案</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营销管理问题案例分析</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结论与建议</a:t>
            </a:r>
          </a:p>
        </p:txBody>
      </p:sp>
      <p:cxnSp>
        <p:nvCxnSpPr>
          <p:cNvPr id="6" name="Connector 6"/>
          <p:cNvCxnSpPr/>
          <p:nvPr/>
        </p:nvCxnSpPr>
        <p:spPr>
          <a:xfrm flipH="1">
            <a:off x="5999076" y="1410844"/>
            <a:ext cx="0" cy="4034118"/>
          </a:xfrm>
          <a:prstGeom prst="line">
            <a:avLst/>
          </a:prstGeom>
          <a:ln w="9525">
            <a:solidFill>
              <a:schemeClr val="accent1"/>
            </a:solidFill>
            <a:prstDash val="solid"/>
            <a:headEnd type="oval"/>
            <a:tailEnd type="oval"/>
          </a:ln>
        </p:spPr>
        <p:style>
          <a:lnRef idx="0">
            <a:schemeClr val="accent1"/>
          </a:lnRef>
          <a:fillRef idx="1">
            <a:schemeClr val="accent1"/>
          </a:fillRef>
          <a:effectRef idx="0">
            <a:schemeClr val="accent1"/>
          </a:effectRef>
          <a:fontRef idx="minor">
            <a:schemeClr val="lt1"/>
          </a:fontRef>
        </p:style>
      </p:cxn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solidFill>
                <a:latin typeface="Microsoft Yahei"/>
                <a:ea typeface="Microsoft Yahei"/>
                <a:cs typeface="Microsoft Yahei"/>
              </a:rPr>
              <a:t>引言</a:t>
            </a:r>
          </a:p>
        </p:txBody>
      </p:sp>
      <p:sp>
        <p:nvSpPr>
          <p:cNvPr id="3" name="AutoShape 3"/>
          <p:cNvSpPr/>
          <p:nvPr/>
        </p:nvSpPr>
        <p:spPr>
          <a:xfrm>
            <a:off x="530711" y="774551"/>
            <a:ext cx="493417" cy="493417"/>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0591670" y="5593080"/>
            <a:ext cx="689835" cy="689835"/>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57538" y="1814132"/>
            <a:ext cx="2276924" cy="3364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60000"/>
                    <a:lumOff val="40000"/>
                  </a:schemeClr>
                </a:solidFill>
                <a:latin typeface="Microsoft Yahei"/>
                <a:ea typeface="Microsoft Yahei"/>
                <a:cs typeface="Microsoft Yahei"/>
              </a:rPr>
              <a:t>CATALOGUE</a:t>
            </a:r>
          </a:p>
        </p:txBody>
      </p:sp>
      <p:sp>
        <p:nvSpPr>
          <p:cNvPr id="6" name="TextBox 6"/>
          <p:cNvSpPr txBox="1"/>
          <p:nvPr/>
        </p:nvSpPr>
        <p:spPr>
          <a:xfrm>
            <a:off x="2710445" y="331660"/>
            <a:ext cx="6771110" cy="14824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rgbClr val="FFFFFF"/>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当前市场竞争激烈</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随着经济全球化和市场经济的快速发展，企业面临着日益激烈的市场竞争。为了在竞争中脱颖而出，企业需要加强营销管理，提高市场占有率和品牌知名度。</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营销管理对企业的重要性</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营销管理是企业经营管理的重要组成部分，它涉及到市场研究、产品定位、品牌推广、销售渠道等多个方面。有效的营销管理能够促进企业销售业绩的提升，增强企业的核心竞争力。</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1875" r="21875"/>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背景介绍</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solidFill>
                <a:latin typeface="Microsoft Yahei"/>
                <a:ea typeface="Microsoft Yahei"/>
                <a:cs typeface="Microsoft Yahei"/>
              </a:rPr>
              <a:t>本报告旨在分析企业在营销管理中存在的问题，并提出相应的解决方案和建议，以帮助企业提高营销管理水平，提升市场竞争力。</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solidFill>
                <a:latin typeface="Microsoft Yahei"/>
                <a:ea typeface="Microsoft Yahei"/>
                <a:cs typeface="Microsoft Yahei"/>
              </a:rPr>
              <a:t>目的</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schemeClr>
                </a:solidFill>
                <a:latin typeface="Microsoft Yahei"/>
                <a:ea typeface="Microsoft Yahei"/>
                <a:cs typeface="Microsoft Yahei"/>
              </a:rPr>
              <a:t>通过深入分析营销管理问题，本报告将为企业提供有价值的参考意见，有助于企业优化营销策略，实现可持续发展。同时，本报告还可以为相关学者和研究人员提供有益的学术参考。</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solidFill>
                <a:latin typeface="Microsoft Yahei"/>
                <a:ea typeface="Microsoft Yahei"/>
                <a:cs typeface="Microsoft Yahei"/>
              </a:rPr>
              <a:t>意义</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目的和意义</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solidFill>
                <a:latin typeface="Microsoft Yahei"/>
                <a:ea typeface="Microsoft Yahei"/>
                <a:cs typeface="Microsoft Yahei"/>
              </a:rPr>
              <a:t>营销管理问题概述</a:t>
            </a:r>
          </a:p>
        </p:txBody>
      </p:sp>
      <p:sp>
        <p:nvSpPr>
          <p:cNvPr id="3" name="AutoShape 3"/>
          <p:cNvSpPr/>
          <p:nvPr/>
        </p:nvSpPr>
        <p:spPr>
          <a:xfrm>
            <a:off x="530711" y="774551"/>
            <a:ext cx="493417" cy="493417"/>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0591670" y="5593080"/>
            <a:ext cx="689835" cy="689835"/>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57538" y="1814132"/>
            <a:ext cx="2276924" cy="3364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60000"/>
                    <a:lumOff val="40000"/>
                  </a:schemeClr>
                </a:solidFill>
                <a:latin typeface="Microsoft Yahei"/>
                <a:ea typeface="Microsoft Yahei"/>
                <a:cs typeface="Microsoft Yahei"/>
              </a:rPr>
              <a:t>CATALOGUE</a:t>
            </a:r>
          </a:p>
        </p:txBody>
      </p:sp>
      <p:sp>
        <p:nvSpPr>
          <p:cNvPr id="6" name="TextBox 6"/>
          <p:cNvSpPr txBox="1"/>
          <p:nvPr/>
        </p:nvSpPr>
        <p:spPr>
          <a:xfrm>
            <a:off x="2710445" y="331660"/>
            <a:ext cx="6771110" cy="14824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rgbClr val="FFFFFF"/>
                </a:solidFill>
                <a:latin typeface="Microsoft Yahei"/>
                <a:ea typeface="Microsoft Yahei"/>
                <a:cs typeface="Microsoft Yahei"/>
              </a:rPr>
              <a:t>02</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cxnSp>
        <p:nvCxnSpPr>
          <p:cNvPr id="2" name="Connector 2"/>
          <p:cNvCxnSpPr/>
          <p:nvPr/>
        </p:nvCxnSpPr>
        <p:spPr>
          <a:xfrm flipH="1">
            <a:off x="1209188" y="1082466"/>
            <a:ext cx="0" cy="5775534"/>
          </a:xfrm>
          <a:prstGeom prst="line">
            <a:avLst/>
          </a:prstGeom>
          <a:ln w="19050">
            <a:solidFill>
              <a:schemeClr val="accent1"/>
            </a:solidFill>
            <a:prstDash val="solid"/>
            <a:headEnd type="oval"/>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873196" y="1332346"/>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88282" y="1447432"/>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52036" y="1308906"/>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1919801" y="147390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152036" y="306732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5400000">
            <a:off x="1919801" y="323232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2152036" y="482574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5400000">
            <a:off x="1919801" y="4990741"/>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2373184" y="1262276"/>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solidFill>
                <a:latin typeface="Microsoft Yahei"/>
                <a:ea typeface="Microsoft Yahei"/>
                <a:cs typeface="Microsoft Yahei"/>
              </a:rPr>
              <a:t>营销管理问题定义</a:t>
            </a:r>
          </a:p>
        </p:txBody>
      </p:sp>
      <p:sp>
        <p:nvSpPr>
          <p:cNvPr id="12" name="TextBox 12"/>
          <p:cNvSpPr txBox="1"/>
          <p:nvPr/>
        </p:nvSpPr>
        <p:spPr>
          <a:xfrm>
            <a:off x="2272823" y="2048316"/>
            <a:ext cx="8972550"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营销管理问题是指在营销过程中出现的不利于实现营销目标的各种因素和困难。</a:t>
            </a:r>
          </a:p>
        </p:txBody>
      </p:sp>
      <p:sp>
        <p:nvSpPr>
          <p:cNvPr id="13" name="TextBox 13"/>
          <p:cNvSpPr txBox="1"/>
          <p:nvPr/>
        </p:nvSpPr>
        <p:spPr>
          <a:xfrm>
            <a:off x="2393609" y="3024192"/>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solidFill>
                <a:latin typeface="Microsoft Yahei"/>
                <a:ea typeface="Microsoft Yahei"/>
                <a:cs typeface="Microsoft Yahei"/>
              </a:rPr>
              <a:t>营销管理问题分类</a:t>
            </a:r>
          </a:p>
        </p:txBody>
      </p:sp>
      <p:sp>
        <p:nvSpPr>
          <p:cNvPr id="14" name="TextBox 14"/>
          <p:cNvSpPr txBox="1"/>
          <p:nvPr/>
        </p:nvSpPr>
        <p:spPr>
          <a:xfrm>
            <a:off x="2272823" y="3785029"/>
            <a:ext cx="8943975"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根据问题的性质和影响程度，营销管理问题可以分为战略性问题和执行性问题。战略性问题主要涉及营销战略的制定和调整，而执行性问题则更多地关注营销计划的实施和操作层面。</a:t>
            </a:r>
          </a:p>
        </p:txBody>
      </p:sp>
      <p:sp>
        <p:nvSpPr>
          <p:cNvPr id="15" name="TextBox 15"/>
          <p:cNvSpPr txBox="1"/>
          <p:nvPr/>
        </p:nvSpPr>
        <p:spPr>
          <a:xfrm>
            <a:off x="2430185" y="4789171"/>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solidFill>
                <a:latin typeface="Microsoft Yahei"/>
                <a:ea typeface="Microsoft Yahei"/>
                <a:cs typeface="Microsoft Yahei"/>
              </a:rPr>
              <a:t>营销管理问题影响</a:t>
            </a:r>
          </a:p>
        </p:txBody>
      </p:sp>
      <p:sp>
        <p:nvSpPr>
          <p:cNvPr id="16" name="TextBox 16"/>
          <p:cNvSpPr txBox="1"/>
          <p:nvPr/>
        </p:nvSpPr>
        <p:spPr>
          <a:xfrm>
            <a:off x="2291111" y="5543449"/>
            <a:ext cx="8915400" cy="962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营销管理问题可能对企业的营销效果产生负面影响，导致销售业绩下滑、市场份额减少、品牌形象受损等。长期累积的问题还可能对企业的生存和发展造成威胁。</a:t>
            </a:r>
          </a:p>
        </p:txBody>
      </p:sp>
      <p:sp>
        <p:nvSpPr>
          <p:cNvPr id="17" name="AutoShape 17"/>
          <p:cNvSpPr/>
          <p:nvPr/>
        </p:nvSpPr>
        <p:spPr>
          <a:xfrm>
            <a:off x="873196" y="306732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88282" y="318241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873196" y="482574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88282" y="494083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问题定义</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问题识别</a:t>
            </a:r>
          </a:p>
        </p:txBody>
      </p:sp>
      <p:sp>
        <p:nvSpPr>
          <p:cNvPr id="38" name="TextBox 38"/>
          <p:cNvSpPr txBox="1"/>
          <p:nvPr/>
        </p:nvSpPr>
        <p:spPr>
          <a:xfrm>
            <a:off x="7809821" y="1388973"/>
            <a:ext cx="2987778"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问题识别方法</a:t>
            </a:r>
          </a:p>
        </p:txBody>
      </p:sp>
      <p:sp>
        <p:nvSpPr>
          <p:cNvPr id="39" name="TextBox 39"/>
          <p:cNvSpPr txBox="1"/>
          <p:nvPr/>
        </p:nvSpPr>
        <p:spPr>
          <a:xfrm>
            <a:off x="7809821" y="1823726"/>
            <a:ext cx="3286271" cy="187509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问题识别是解决营销管理问题的第一步，可以采用定性和定量两种方法。定性方法包括市场调研、消费者访谈等，定量方法则包括数据分析、市场测试等。</a:t>
            </a:r>
          </a:p>
        </p:txBody>
      </p:sp>
      <p:sp>
        <p:nvSpPr>
          <p:cNvPr id="40" name="TextBox 40"/>
          <p:cNvSpPr txBox="1"/>
          <p:nvPr/>
        </p:nvSpPr>
        <p:spPr>
          <a:xfrm>
            <a:off x="7809821" y="3814445"/>
            <a:ext cx="2987778"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问题识别步骤</a:t>
            </a:r>
          </a:p>
        </p:txBody>
      </p:sp>
      <p:sp>
        <p:nvSpPr>
          <p:cNvPr id="41" name="TextBox 41"/>
          <p:cNvSpPr txBox="1"/>
          <p:nvPr/>
        </p:nvSpPr>
        <p:spPr>
          <a:xfrm>
            <a:off x="7809821" y="4249198"/>
            <a:ext cx="3286271" cy="187509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首先，需要收集相关信息，了解市场状况和竞争态势；其次，通过对比分析，找出与预期目标的差距；最后，针对差距进行深入分析，确定问题的性质和来源。</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问题解决原则</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在解决营销管理问题时，需要遵循针对性、系统性和创新性原则。针对性原则要求针对具体问题采取有效措施；系统性原则要求综合考虑各种因素，制定全面解决方案；创新性原则要求采取新颖、独特的策略和手段。</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问题解决流程</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问题解决流程包括明确问题、制定解决方案、实施解决方案和评估效果四个步骤。明确问题是解决问题的前提，制定解决方案是解决问题的关键，实施解决方案是解决问题的过程，评估效果是检验解决方案有效性的手段。</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问题解决</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solidFill>
                <a:latin typeface="Microsoft Yahei"/>
                <a:ea typeface="Microsoft Yahei"/>
                <a:cs typeface="Microsoft Yahei"/>
              </a:rPr>
              <a:t>营销管理问题分析</a:t>
            </a:r>
          </a:p>
        </p:txBody>
      </p:sp>
      <p:sp>
        <p:nvSpPr>
          <p:cNvPr id="3" name="AutoShape 3"/>
          <p:cNvSpPr/>
          <p:nvPr/>
        </p:nvSpPr>
        <p:spPr>
          <a:xfrm>
            <a:off x="530711" y="774551"/>
            <a:ext cx="493417" cy="493417"/>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0591670" y="5593080"/>
            <a:ext cx="689835" cy="689835"/>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57538" y="1814132"/>
            <a:ext cx="2276924" cy="3364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60000"/>
                    <a:lumOff val="40000"/>
                  </a:schemeClr>
                </a:solidFill>
                <a:latin typeface="Microsoft Yahei"/>
                <a:ea typeface="Microsoft Yahei"/>
                <a:cs typeface="Microsoft Yahei"/>
              </a:rPr>
              <a:t>CATALOGUE</a:t>
            </a:r>
          </a:p>
        </p:txBody>
      </p:sp>
      <p:sp>
        <p:nvSpPr>
          <p:cNvPr id="6" name="TextBox 6"/>
          <p:cNvSpPr txBox="1"/>
          <p:nvPr/>
        </p:nvSpPr>
        <p:spPr>
          <a:xfrm>
            <a:off x="2710445" y="331660"/>
            <a:ext cx="6771110" cy="14824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rgbClr val="FFFFFF"/>
                </a:solidFill>
                <a:latin typeface="Microsoft Yahei"/>
                <a:ea typeface="Microsoft Yahei"/>
                <a:cs typeface="Microsoft Yahei"/>
              </a:rPr>
              <a:t>03</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a:effectLst/>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18426" b="18426"/>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7901" b="7901"/>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18426" b="18426"/>
          <a:stretch>
            <a:fillRect/>
          </a:stretch>
        </p:blipFill>
        <p:spPr>
          <a:xfrm>
            <a:off x="7771733" y="3721608"/>
            <a:ext cx="3394942" cy="2143864"/>
          </a:xfrm>
          <a:prstGeom prst="rect">
            <a:avLst/>
          </a:prstGeom>
        </p:spPr>
      </p:pic>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问题产生的原因</a:t>
            </a:r>
          </a:p>
        </p:txBody>
      </p:sp>
      <p:sp>
        <p:nvSpPr>
          <p:cNvPr id="29" name="TextBox 29"/>
          <p:cNvSpPr txBox="1"/>
          <p:nvPr/>
        </p:nvSpPr>
        <p:spPr>
          <a:xfrm>
            <a:off x="981837" y="1604867"/>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市场环境变化</a:t>
            </a:r>
          </a:p>
        </p:txBody>
      </p:sp>
      <p:sp>
        <p:nvSpPr>
          <p:cNvPr id="30" name="TextBox 30"/>
          <p:cNvSpPr txBox="1"/>
          <p:nvPr/>
        </p:nvSpPr>
        <p:spPr>
          <a:xfrm>
            <a:off x="1090562" y="2039620"/>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随着消费者需求、竞争对手策略和科技发展的变化，企业可能未能及时调整营销策略，导致营销问题产生。</a:t>
            </a:r>
          </a:p>
        </p:txBody>
      </p:sp>
      <p:sp>
        <p:nvSpPr>
          <p:cNvPr id="31" name="TextBox 31"/>
          <p:cNvSpPr txBox="1"/>
          <p:nvPr/>
        </p:nvSpPr>
        <p:spPr>
          <a:xfrm>
            <a:off x="4376833" y="3748751"/>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内部管理问题</a:t>
            </a:r>
          </a:p>
        </p:txBody>
      </p:sp>
      <p:sp>
        <p:nvSpPr>
          <p:cNvPr id="32" name="TextBox 32"/>
          <p:cNvSpPr txBox="1"/>
          <p:nvPr/>
        </p:nvSpPr>
        <p:spPr>
          <a:xfrm>
            <a:off x="4485558" y="4183504"/>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营销团队的沟通、协作不畅，或者管理层对市场趋势的判断失误，也可能引发营销问题。</a:t>
            </a:r>
          </a:p>
        </p:txBody>
      </p:sp>
      <p:sp>
        <p:nvSpPr>
          <p:cNvPr id="33" name="TextBox 33"/>
          <p:cNvSpPr txBox="1"/>
          <p:nvPr/>
        </p:nvSpPr>
        <p:spPr>
          <a:xfrm>
            <a:off x="7771733" y="1604867"/>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资源分配不当</a:t>
            </a:r>
          </a:p>
        </p:txBody>
      </p:sp>
      <p:sp>
        <p:nvSpPr>
          <p:cNvPr id="34" name="TextBox 34"/>
          <p:cNvSpPr txBox="1"/>
          <p:nvPr/>
        </p:nvSpPr>
        <p:spPr>
          <a:xfrm>
            <a:off x="7880459" y="2039620"/>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企业在资源分配上可能存在偏差，如过多投入传统媒体而忽视数字媒体，导致营销效果不佳。</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a:effectLst/>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营销问题可能导致产品或服务在市场上的知名度、美誉度下降，进而影响销售业绩。</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销售业绩下滑</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21208" r="21208"/>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品牌形象受损</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625" r="16625"/>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客户忠诚度降低</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0500" r="10500"/>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错误的营销策略可能给消费者留下负面印象，损害品牌形象。</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客户对产品或服务的满意度降低，可能导致客户流失，影响企业长期发展。</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01</a:t>
            </a:r>
          </a:p>
        </p:txBody>
      </p:sp>
      <p:sp>
        <p:nvSpPr>
          <p:cNvPr id="26" name="AutoShape 2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TextBox 4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问题的影响因素</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https://d.book118.com/496240055203010050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64</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2024-09-16T04:21:46.818</cp:lastPrinted>
  <dcterms:created xsi:type="dcterms:W3CDTF">2024-09-15T20:21:46Z</dcterms:created>
  <dcterms:modified xsi:type="dcterms:W3CDTF">2024-09-15T20:21:48Z</dcterms:modified>
</cp:coreProperties>
</file>