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5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28B8F-221C-49BA-AD5C-603A0D889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C51E-B55C-4837-ACAF-17385F68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971AC-DDDB-4F30-A2BD-3A729D4E5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7B44D-1A30-4509-A415-39D4B5DF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E7038-3E9C-477C-9559-8700F209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C3DFF-D785-46ED-B06E-5F889CBB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8594D-04E9-4A00-B731-F472BB4C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9E9B1-E6EE-46AF-8716-AEEAEA282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14FA5-B144-4B17-8D0A-F81A9DD3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E8D5C-B479-46E2-B168-532A36383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72C56-879F-4056-9B43-0B8B21A8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576" r:id="rId2"/>
    <p:sldLayoutId id="2147517577" r:id="rId3"/>
    <p:sldLayoutId id="2147517578" r:id="rId4"/>
    <p:sldLayoutId id="2147517579" r:id="rId5"/>
    <p:sldLayoutId id="2147517580" r:id="rId6"/>
    <p:sldLayoutId id="2147517581" r:id="rId7"/>
    <p:sldLayoutId id="2147517582" r:id="rId8"/>
    <p:sldLayoutId id="2147517583" r:id="rId9"/>
    <p:sldLayoutId id="2147517584" r:id="rId10"/>
    <p:sldLayoutId id="21475175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31" Type="http://schemas.openxmlformats.org/officeDocument/2006/relationships/tags" Target="../tags/tag199.xml" /><Relationship Id="rId32" Type="http://schemas.openxmlformats.org/officeDocument/2006/relationships/tags" Target="../tags/tag200.xml" /><Relationship Id="rId33" Type="http://schemas.openxmlformats.org/officeDocument/2006/relationships/tags" Target="../tags/tag201.xml" /><Relationship Id="rId34" Type="http://schemas.openxmlformats.org/officeDocument/2006/relationships/tags" Target="../tags/tag202.xml" /><Relationship Id="rId35" Type="http://schemas.openxmlformats.org/officeDocument/2006/relationships/tags" Target="../tags/tag203.xml" /><Relationship Id="rId36" Type="http://schemas.openxmlformats.org/officeDocument/2006/relationships/tags" Target="../tags/tag204.xml" /><Relationship Id="rId37" Type="http://schemas.openxmlformats.org/officeDocument/2006/relationships/tags" Target="../tags/tag205.xml" /><Relationship Id="rId38" Type="http://schemas.openxmlformats.org/officeDocument/2006/relationships/tags" Target="../tags/tag206.xml" /><Relationship Id="rId39" Type="http://schemas.openxmlformats.org/officeDocument/2006/relationships/tags" Target="../tags/tag207.xml" /><Relationship Id="rId4" Type="http://schemas.openxmlformats.org/officeDocument/2006/relationships/tags" Target="../tags/tag172.xml" /><Relationship Id="rId40" Type="http://schemas.openxmlformats.org/officeDocument/2006/relationships/tags" Target="../tags/tag208.xml" /><Relationship Id="rId41" Type="http://schemas.openxmlformats.org/officeDocument/2006/relationships/tags" Target="../tags/tag209.xml" /><Relationship Id="rId42" Type="http://schemas.openxmlformats.org/officeDocument/2006/relationships/tags" Target="../tags/tag210.xml" /><Relationship Id="rId43" Type="http://schemas.openxmlformats.org/officeDocument/2006/relationships/tags" Target="../tags/tag211.xml" /><Relationship Id="rId44" Type="http://schemas.openxmlformats.org/officeDocument/2006/relationships/tags" Target="../tags/tag212.xml" /><Relationship Id="rId45" Type="http://schemas.openxmlformats.org/officeDocument/2006/relationships/tags" Target="../tags/tag213.xml" /><Relationship Id="rId46" Type="http://schemas.openxmlformats.org/officeDocument/2006/relationships/tags" Target="../tags/tag214.xml" /><Relationship Id="rId47" Type="http://schemas.openxmlformats.org/officeDocument/2006/relationships/tags" Target="../tags/tag215.xml" /><Relationship Id="rId48" Type="http://schemas.openxmlformats.org/officeDocument/2006/relationships/tags" Target="../tags/tag216.xml" /><Relationship Id="rId49" Type="http://schemas.openxmlformats.org/officeDocument/2006/relationships/tags" Target="../tags/tag217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031432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教育学生表达自己以预防校园欺凌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9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教育学生表达自己的重要性</a:t>
            </a:r>
            <a:endParaRPr lang="zh-CN" altLang="en-US" sz="19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教育学生表达自己的方法</a:t>
            </a:r>
            <a:endParaRPr lang="zh-CN" altLang="en-US" sz="19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教育学生表达自己在预防校园欺凌中的作用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教育学生表达自己在预防校园欺凌中的实践案例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教育学生表达自己的重要性</a:t>
            </a:r>
            <a:endParaRPr lang="zh-CN" altLang="en-US"/>
          </a:p>
        </p:txBody>
      </p:sp>
      <p:sp>
        <p:nvSpPr>
          <p:cNvPr id="10488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表达自己有助于增强自信</a:t>
            </a:r>
            <a:endParaRPr lang="zh-CN" altLang="en-US"/>
          </a:p>
        </p:txBody>
      </p:sp>
      <p:sp>
        <p:nvSpPr>
          <p:cNvPr id="10489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增强自信心：通过表达自己的想法和感受，可以提高自信心，减少自卑感。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建立良好的人际关系：通过表达自己的想法和感受，可以建立良好的人际关系，减少孤独感和被排斥感。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预防校园欺凌：通过表达自己的想法和感受，可以预防校园欺凌，减少被欺凌的风险。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提高沟通能力：通过表达自己的想法和感受，可以提高沟通能力，更好地与他人交流。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表达自己有助于建立良好的人际关系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沟通是建立人际关系的基础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表达自己的想法和感受，有助于他人了解自己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良好的人际关系有助于预防校园欺凌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学会表达，增强自信心，提高人际交往能力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表达自己有助于预防校园欺凌</a:t>
            </a:r>
            <a:endParaRPr lang="zh-CN" altLang="en-US"/>
          </a:p>
        </p:txBody>
      </p:sp>
      <p:sp>
        <p:nvSpPr>
          <p:cNvPr id="1049036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预防校园欺凌：让学生学会表达自己的不满和反抗，避免成为欺凌的受害者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6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增强解决问题的能力：引导学生学会表达自己的困扰和需求，寻求帮助和解决问题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建立良好的人际关系：鼓励学生表达自己的想法和感受，促进同学间的理解和沟通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8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提高自我意识：帮助学生了解自己的情感和需求，增强自信心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教育学生表达自己的方法</a:t>
            </a:r>
            <a:endParaRPr lang="zh-CN" altLang="en-US"/>
          </a:p>
        </p:txBody>
      </p:sp>
      <p:sp>
        <p:nvSpPr>
          <p:cNvPr id="10490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鼓励学生勇于表达自己的想法和感受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积极反馈：对学生的表达给予积极的反馈和肯定，增强自信心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建立信任：让学生感到安全和被理解，愿意表达自己的想法和感受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提供机会：鼓励学生参与课堂讨论、小组合作等活动，锻炼表达能力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教育引导：教导学生如何正确表达自己的想法和感受，避免伤害他人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教会学生如何有效地表达自己的意见和需求</a:t>
            </a:r>
            <a:endParaRPr lang="zh-CN" altLang="en-US"/>
          </a:p>
        </p:txBody>
      </p:sp>
      <p:sp>
        <p:nvSpPr>
          <p:cNvPr id="1049222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8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鼓励学生积极参与课堂讨论，表达自己的观点和想法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0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8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教导学生如何清晰地表达自己的需求和期望，避免误解和冲突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2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8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引导学生学会倾听他人的意见和需求，尊重他人的观点和感受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0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52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58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教育学生如何应对他人的不同意见和需求，学会妥协和合作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0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引导学生学会倾听他人意见并尊重他人观点</a:t>
            </a:r>
            <a:endParaRPr lang="zh-CN" altLang="en-US"/>
          </a:p>
        </p:txBody>
      </p:sp>
      <p:sp>
        <p:nvSpPr>
          <p:cNvPr id="1049296" name="矩形: 圆角"/>
          <p:cNvSpPr/>
          <p:nvPr>
            <p:custDataLst>
              <p:tags r:id="rId2"/>
            </p:custDataLst>
          </p:nvPr>
        </p:nvSpPr>
        <p:spPr>
          <a:xfrm>
            <a:off x="1524000" y="1739531"/>
            <a:ext cx="4658558" cy="1100189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直角三角形"/>
          <p:cNvSpPr/>
          <p:nvPr>
            <p:custDataLst>
              <p:tags r:id="rId3"/>
            </p:custDataLst>
          </p:nvPr>
        </p:nvSpPr>
        <p:spPr>
          <a:xfrm>
            <a:off x="2407347" y="1635104"/>
            <a:ext cx="107846" cy="106707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: 圆角"/>
          <p:cNvSpPr/>
          <p:nvPr>
            <p:custDataLst>
              <p:tags r:id="rId4"/>
            </p:custDataLst>
          </p:nvPr>
        </p:nvSpPr>
        <p:spPr>
          <a:xfrm>
            <a:off x="1828720" y="1627686"/>
            <a:ext cx="595012" cy="724710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装饰3"/>
          <p:cNvSpPr/>
          <p:nvPr>
            <p:custDataLst>
              <p:tags r:id="rId5"/>
            </p:custDataLst>
          </p:nvPr>
        </p:nvSpPr>
        <p:spPr>
          <a:xfrm>
            <a:off x="5738157" y="2675947"/>
            <a:ext cx="456510" cy="17119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装饰2"/>
          <p:cNvSpPr/>
          <p:nvPr>
            <p:custDataLst>
              <p:tags r:id="rId6"/>
            </p:custDataLst>
          </p:nvPr>
        </p:nvSpPr>
        <p:spPr>
          <a:xfrm>
            <a:off x="6023476" y="2390628"/>
            <a:ext cx="171191" cy="456510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装饰1"/>
          <p:cNvSpPr/>
          <p:nvPr>
            <p:custDataLst>
              <p:tags r:id="rId7"/>
            </p:custDataLst>
          </p:nvPr>
        </p:nvSpPr>
        <p:spPr>
          <a:xfrm>
            <a:off x="5697071" y="2356960"/>
            <a:ext cx="493601" cy="493601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18"/>
          <p:cNvSpPr txBox="1"/>
          <p:nvPr>
            <p:custDataLst>
              <p:tags r:id="rId8"/>
            </p:custDataLst>
          </p:nvPr>
        </p:nvSpPr>
        <p:spPr>
          <a:xfrm>
            <a:off x="1882360" y="1875913"/>
            <a:ext cx="487895" cy="429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10" name="文本框 22"/>
          <p:cNvSpPr txBox="1"/>
          <p:nvPr>
            <p:custDataLst>
              <p:tags r:id="rId9"/>
            </p:custDataLst>
          </p:nvPr>
        </p:nvSpPr>
        <p:spPr>
          <a:xfrm>
            <a:off x="2657857" y="1875913"/>
            <a:ext cx="2949625" cy="9050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教育学生倾听他人意见的重要性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12" name="矩形: 圆角"/>
          <p:cNvSpPr/>
          <p:nvPr>
            <p:custDataLst>
              <p:tags r:id="rId10"/>
            </p:custDataLst>
          </p:nvPr>
        </p:nvSpPr>
        <p:spPr>
          <a:xfrm>
            <a:off x="6695116" y="3315631"/>
            <a:ext cx="4658558" cy="109993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直角三角形"/>
          <p:cNvSpPr/>
          <p:nvPr>
            <p:custDataLst>
              <p:tags r:id="rId11"/>
            </p:custDataLst>
          </p:nvPr>
        </p:nvSpPr>
        <p:spPr>
          <a:xfrm>
            <a:off x="10324370" y="3209493"/>
            <a:ext cx="107847" cy="106709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: 圆角"/>
          <p:cNvSpPr/>
          <p:nvPr>
            <p:custDataLst>
              <p:tags r:id="rId12"/>
            </p:custDataLst>
          </p:nvPr>
        </p:nvSpPr>
        <p:spPr>
          <a:xfrm>
            <a:off x="10415672" y="3202074"/>
            <a:ext cx="595013" cy="724710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装饰12"/>
          <p:cNvSpPr/>
          <p:nvPr>
            <p:custDataLst>
              <p:tags r:id="rId13"/>
            </p:custDataLst>
          </p:nvPr>
        </p:nvSpPr>
        <p:spPr>
          <a:xfrm>
            <a:off x="6692834" y="3303077"/>
            <a:ext cx="171191" cy="456510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装饰11"/>
          <p:cNvSpPr/>
          <p:nvPr>
            <p:custDataLst>
              <p:tags r:id="rId14"/>
            </p:custDataLst>
          </p:nvPr>
        </p:nvSpPr>
        <p:spPr>
          <a:xfrm>
            <a:off x="6692834" y="3303077"/>
            <a:ext cx="456510" cy="171191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装饰10"/>
          <p:cNvSpPr/>
          <p:nvPr>
            <p:custDataLst>
              <p:tags r:id="rId15"/>
            </p:custDataLst>
          </p:nvPr>
        </p:nvSpPr>
        <p:spPr>
          <a:xfrm>
            <a:off x="6689410" y="3307072"/>
            <a:ext cx="493601" cy="493601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12"/>
          <p:cNvSpPr txBox="1"/>
          <p:nvPr>
            <p:custDataLst>
              <p:tags r:id="rId16"/>
            </p:custDataLst>
          </p:nvPr>
        </p:nvSpPr>
        <p:spPr>
          <a:xfrm>
            <a:off x="10469312" y="3452584"/>
            <a:ext cx="487895" cy="429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26" name="矩形: 圆角"/>
          <p:cNvSpPr/>
          <p:nvPr>
            <p:custDataLst>
              <p:tags r:id="rId17"/>
            </p:custDataLst>
          </p:nvPr>
        </p:nvSpPr>
        <p:spPr>
          <a:xfrm>
            <a:off x="6695116" y="1760644"/>
            <a:ext cx="4658558" cy="1100189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直角三角形"/>
          <p:cNvSpPr/>
          <p:nvPr>
            <p:custDataLst>
              <p:tags r:id="rId18"/>
            </p:custDataLst>
          </p:nvPr>
        </p:nvSpPr>
        <p:spPr>
          <a:xfrm>
            <a:off x="10324941" y="1656218"/>
            <a:ext cx="107847" cy="106709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: 圆角"/>
          <p:cNvSpPr/>
          <p:nvPr>
            <p:custDataLst>
              <p:tags r:id="rId19"/>
            </p:custDataLst>
          </p:nvPr>
        </p:nvSpPr>
        <p:spPr>
          <a:xfrm>
            <a:off x="10416243" y="1648799"/>
            <a:ext cx="595013" cy="724710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装饰6"/>
          <p:cNvSpPr/>
          <p:nvPr>
            <p:custDataLst>
              <p:tags r:id="rId20"/>
            </p:custDataLst>
          </p:nvPr>
        </p:nvSpPr>
        <p:spPr>
          <a:xfrm>
            <a:off x="6689410" y="2695348"/>
            <a:ext cx="456510" cy="17119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装饰5"/>
          <p:cNvSpPr/>
          <p:nvPr>
            <p:custDataLst>
              <p:tags r:id="rId21"/>
            </p:custDataLst>
          </p:nvPr>
        </p:nvSpPr>
        <p:spPr>
          <a:xfrm>
            <a:off x="6689410" y="2410030"/>
            <a:ext cx="171191" cy="456510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装饰4"/>
          <p:cNvSpPr/>
          <p:nvPr>
            <p:custDataLst>
              <p:tags r:id="rId22"/>
            </p:custDataLst>
          </p:nvPr>
        </p:nvSpPr>
        <p:spPr>
          <a:xfrm>
            <a:off x="6693404" y="2376362"/>
            <a:ext cx="493601" cy="493601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12"/>
          <p:cNvSpPr txBox="1"/>
          <p:nvPr>
            <p:custDataLst>
              <p:tags r:id="rId23"/>
            </p:custDataLst>
          </p:nvPr>
        </p:nvSpPr>
        <p:spPr>
          <a:xfrm>
            <a:off x="10469883" y="1901592"/>
            <a:ext cx="487895" cy="429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40" name="矩形: 圆角"/>
          <p:cNvSpPr/>
          <p:nvPr>
            <p:custDataLst>
              <p:tags r:id="rId24"/>
            </p:custDataLst>
          </p:nvPr>
        </p:nvSpPr>
        <p:spPr>
          <a:xfrm>
            <a:off x="1524000" y="3315061"/>
            <a:ext cx="4658558" cy="109993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直角三角形"/>
          <p:cNvSpPr/>
          <p:nvPr>
            <p:custDataLst>
              <p:tags r:id="rId25"/>
            </p:custDataLst>
          </p:nvPr>
        </p:nvSpPr>
        <p:spPr>
          <a:xfrm>
            <a:off x="2407347" y="3209493"/>
            <a:ext cx="107846" cy="106707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: 圆角"/>
          <p:cNvSpPr/>
          <p:nvPr>
            <p:custDataLst>
              <p:tags r:id="rId26"/>
            </p:custDataLst>
          </p:nvPr>
        </p:nvSpPr>
        <p:spPr>
          <a:xfrm>
            <a:off x="1828720" y="3202074"/>
            <a:ext cx="595012" cy="724710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9"/>
          <p:cNvSpPr txBox="1"/>
          <p:nvPr>
            <p:custDataLst>
              <p:tags r:id="rId27"/>
            </p:custDataLst>
          </p:nvPr>
        </p:nvSpPr>
        <p:spPr>
          <a:xfrm>
            <a:off x="1882360" y="3450302"/>
            <a:ext cx="487895" cy="429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48" name="装饰9"/>
          <p:cNvSpPr/>
          <p:nvPr>
            <p:custDataLst>
              <p:tags r:id="rId28"/>
            </p:custDataLst>
          </p:nvPr>
        </p:nvSpPr>
        <p:spPr>
          <a:xfrm>
            <a:off x="6018911" y="3303077"/>
            <a:ext cx="171191" cy="456510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装饰8"/>
          <p:cNvSpPr/>
          <p:nvPr>
            <p:custDataLst>
              <p:tags r:id="rId29"/>
            </p:custDataLst>
          </p:nvPr>
        </p:nvSpPr>
        <p:spPr>
          <a:xfrm>
            <a:off x="5699925" y="3307072"/>
            <a:ext cx="493601" cy="493601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装饰7"/>
          <p:cNvSpPr/>
          <p:nvPr>
            <p:custDataLst>
              <p:tags r:id="rId30"/>
            </p:custDataLst>
          </p:nvPr>
        </p:nvSpPr>
        <p:spPr>
          <a:xfrm>
            <a:off x="5733592" y="3303077"/>
            <a:ext cx="456510" cy="171191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2"/>
          <p:cNvSpPr txBox="1"/>
          <p:nvPr>
            <p:custDataLst>
              <p:tags r:id="rId31"/>
            </p:custDataLst>
          </p:nvPr>
        </p:nvSpPr>
        <p:spPr>
          <a:xfrm>
            <a:off x="7326241" y="1875913"/>
            <a:ext cx="2949625" cy="9050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引导学生学会倾听他人意见的方法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6" name="文本框 43"/>
          <p:cNvSpPr txBox="1"/>
          <p:nvPr>
            <p:custDataLst>
              <p:tags r:id="rId32"/>
            </p:custDataLst>
          </p:nvPr>
        </p:nvSpPr>
        <p:spPr>
          <a:xfrm>
            <a:off x="2656145" y="3412069"/>
            <a:ext cx="2949625" cy="9050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教育学生尊重他人观点的重要性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8" name="文本框 44"/>
          <p:cNvSpPr txBox="1"/>
          <p:nvPr>
            <p:custDataLst>
              <p:tags r:id="rId33"/>
            </p:custDataLst>
          </p:nvPr>
        </p:nvSpPr>
        <p:spPr>
          <a:xfrm>
            <a:off x="7324529" y="3412069"/>
            <a:ext cx="2949625" cy="9050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引导学生尊重他人观点的方法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0" name="矩形: 圆角"/>
          <p:cNvSpPr/>
          <p:nvPr>
            <p:custDataLst>
              <p:tags r:id="rId34"/>
            </p:custDataLst>
          </p:nvPr>
        </p:nvSpPr>
        <p:spPr>
          <a:xfrm>
            <a:off x="1524000" y="4784452"/>
            <a:ext cx="4658558" cy="1100189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直角三角形"/>
          <p:cNvSpPr/>
          <p:nvPr>
            <p:custDataLst>
              <p:tags r:id="rId35"/>
            </p:custDataLst>
          </p:nvPr>
        </p:nvSpPr>
        <p:spPr>
          <a:xfrm>
            <a:off x="2407347" y="4680025"/>
            <a:ext cx="107846" cy="106707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: 圆角"/>
          <p:cNvSpPr/>
          <p:nvPr>
            <p:custDataLst>
              <p:tags r:id="rId36"/>
            </p:custDataLst>
          </p:nvPr>
        </p:nvSpPr>
        <p:spPr>
          <a:xfrm>
            <a:off x="1828720" y="4672607"/>
            <a:ext cx="595012" cy="724710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装饰3"/>
          <p:cNvSpPr/>
          <p:nvPr>
            <p:custDataLst>
              <p:tags r:id="rId37"/>
            </p:custDataLst>
          </p:nvPr>
        </p:nvSpPr>
        <p:spPr>
          <a:xfrm>
            <a:off x="5738157" y="5720868"/>
            <a:ext cx="456510" cy="17119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装饰2"/>
          <p:cNvSpPr/>
          <p:nvPr>
            <p:custDataLst>
              <p:tags r:id="rId38"/>
            </p:custDataLst>
          </p:nvPr>
        </p:nvSpPr>
        <p:spPr>
          <a:xfrm>
            <a:off x="6023476" y="5435549"/>
            <a:ext cx="171191" cy="456510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装饰1"/>
          <p:cNvSpPr/>
          <p:nvPr>
            <p:custDataLst>
              <p:tags r:id="rId39"/>
            </p:custDataLst>
          </p:nvPr>
        </p:nvSpPr>
        <p:spPr>
          <a:xfrm>
            <a:off x="5697071" y="5401882"/>
            <a:ext cx="493601" cy="493601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62"/>
          <p:cNvSpPr txBox="1"/>
          <p:nvPr>
            <p:custDataLst>
              <p:tags r:id="rId40"/>
            </p:custDataLst>
          </p:nvPr>
        </p:nvSpPr>
        <p:spPr>
          <a:xfrm>
            <a:off x="1882360" y="4920834"/>
            <a:ext cx="487895" cy="429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74" name="文本框 63"/>
          <p:cNvSpPr txBox="1"/>
          <p:nvPr>
            <p:custDataLst>
              <p:tags r:id="rId41"/>
            </p:custDataLst>
          </p:nvPr>
        </p:nvSpPr>
        <p:spPr>
          <a:xfrm>
            <a:off x="2657857" y="4920834"/>
            <a:ext cx="2949625" cy="9050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教育学生如何表达自己的观点，并尊重他人的观点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6" name="矩形: 圆角"/>
          <p:cNvSpPr/>
          <p:nvPr>
            <p:custDataLst>
              <p:tags r:id="rId42"/>
            </p:custDataLst>
          </p:nvPr>
        </p:nvSpPr>
        <p:spPr>
          <a:xfrm>
            <a:off x="6695116" y="4805566"/>
            <a:ext cx="4658558" cy="1100189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直角三角形"/>
          <p:cNvSpPr/>
          <p:nvPr>
            <p:custDataLst>
              <p:tags r:id="rId43"/>
            </p:custDataLst>
          </p:nvPr>
        </p:nvSpPr>
        <p:spPr>
          <a:xfrm>
            <a:off x="10324941" y="4701139"/>
            <a:ext cx="107847" cy="106709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: 圆角"/>
          <p:cNvSpPr/>
          <p:nvPr>
            <p:custDataLst>
              <p:tags r:id="rId44"/>
            </p:custDataLst>
          </p:nvPr>
        </p:nvSpPr>
        <p:spPr>
          <a:xfrm>
            <a:off x="10416243" y="4693721"/>
            <a:ext cx="595013" cy="724710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装饰6"/>
          <p:cNvSpPr/>
          <p:nvPr>
            <p:custDataLst>
              <p:tags r:id="rId45"/>
            </p:custDataLst>
          </p:nvPr>
        </p:nvSpPr>
        <p:spPr>
          <a:xfrm>
            <a:off x="6689410" y="5740270"/>
            <a:ext cx="456510" cy="17119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装饰5"/>
          <p:cNvSpPr/>
          <p:nvPr>
            <p:custDataLst>
              <p:tags r:id="rId46"/>
            </p:custDataLst>
          </p:nvPr>
        </p:nvSpPr>
        <p:spPr>
          <a:xfrm>
            <a:off x="6689410" y="5454951"/>
            <a:ext cx="171191" cy="456510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装饰4"/>
          <p:cNvSpPr/>
          <p:nvPr>
            <p:custDataLst>
              <p:tags r:id="rId47"/>
            </p:custDataLst>
          </p:nvPr>
        </p:nvSpPr>
        <p:spPr>
          <a:xfrm>
            <a:off x="6693404" y="5421283"/>
            <a:ext cx="493601" cy="493601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2"/>
          <p:cNvSpPr txBox="1"/>
          <p:nvPr>
            <p:custDataLst>
              <p:tags r:id="rId48"/>
            </p:custDataLst>
          </p:nvPr>
        </p:nvSpPr>
        <p:spPr>
          <a:xfrm>
            <a:off x="10469883" y="4946513"/>
            <a:ext cx="487895" cy="429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90" name="文本框 72"/>
          <p:cNvSpPr txBox="1"/>
          <p:nvPr>
            <p:custDataLst>
              <p:tags r:id="rId49"/>
            </p:custDataLst>
          </p:nvPr>
        </p:nvSpPr>
        <p:spPr>
          <a:xfrm>
            <a:off x="7326241" y="4920834"/>
            <a:ext cx="2949625" cy="9050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教育学生如何与他人进行有效的沟通和交流，以预防校园欺凌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https://d.book118.com/497003143201006035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教育学生表达自己以预防校园欺凌</vt:lpstr>
      <vt:lpstr>目录</vt:lpstr>
      <vt:lpstr>添加章节标题</vt:lpstr>
      <vt:lpstr>教育学生表达自己的重要性</vt:lpstr>
      <vt:lpstr>PowerPoint Presentation</vt:lpstr>
      <vt:lpstr>表达自己有助于增强自信</vt:lpstr>
      <vt:lpstr>表达自己有助于建立良好的人际关系</vt:lpstr>
      <vt:lpstr>表达自己有助于预防校园欺凌</vt:lpstr>
      <vt:lpstr>教育学生表达自己的方法</vt:lpstr>
      <vt:lpstr>PowerPoint Presentation</vt:lpstr>
      <vt:lpstr>鼓励学生勇于表达自己的想法和感受</vt:lpstr>
      <vt:lpstr>教会学生如何有效地表达自己的意见和需求</vt:lpstr>
      <vt:lpstr>引导学生学会倾听他人意见并尊重他人观点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2024-09-10T16:08:13.053</cp:lastPrinted>
  <dcterms:created xsi:type="dcterms:W3CDTF">2024-09-10T08:08:13Z</dcterms:created>
  <dcterms:modified xsi:type="dcterms:W3CDTF">2024-09-10T08:08:15Z</dcterms:modified>
</cp:coreProperties>
</file>