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EVQVAU+MS-UIGothic"/>
      <p:regular r:id="rId16"/>
    </p:embeddedFont>
    <p:embeddedFont>
      <p:font typeface="FMGTNJ+NRRTUE+ArialMT"/>
      <p:regular r:id="rId17"/>
    </p:embeddedFont>
    <p:embeddedFont>
      <p:font typeface="BCCWMW+QQFNLH+MicrosoftYaHei-Bold"/>
      <p:regular r:id="rId18"/>
    </p:embeddedFont>
    <p:embeddedFont>
      <p:font typeface="ULVCDM+QKTFMM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887CC-FE2C-4263-9ECC-4E8DAA24D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8E6E2-3613-4A5C-A3AD-336FF0E38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9E437-BB8F-4B98-A62A-8D0E92AB7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F68DD-B7B1-45F9-BAA9-2E2C31368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C2ED1E-A92A-4495-9F0A-C4658EFB0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6F91A8-FE3E-4A6F-89A8-65A57C2DA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39FB2F-C7C5-4705-B0CD-E0B0A83B2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59551-4268-4747-B05F-DC250579E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F240A-3AB9-4FAA-AE27-6D0A6A466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E6B9F-2309-4E3D-939A-E40CEC22D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770C9-493E-4853-A21E-54E91C452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2116512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EVQVAU+MS-UIGothic"/>
                <a:cs typeface="EVQVAU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18776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MGTNJ+NRRTUE+ArialMT"/>
                <a:cs typeface="FMGTNJ+NRRTUE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颅脑</a:t>
            </a:r>
            <a:r>
              <a:rPr sz="2400">
                <a:solidFill>
                  <a:srgbClr val="FFFFFF"/>
                </a:solidFill>
                <a:latin typeface="EVQVAU+MS-UIGothic"/>
                <a:cs typeface="EVQVAU+MS-UIGothic"/>
              </a:rPr>
              <a:t>外科疾病概述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75764" y="2747835"/>
            <a:ext cx="4439861" cy="24636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MGTNJ+NRRTUE+ArialMT"/>
                <a:cs typeface="FMGTNJ+NRRTUE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颅脑</a:t>
            </a:r>
            <a:r>
              <a:rPr sz="2400">
                <a:solidFill>
                  <a:srgbClr val="FFFFFF"/>
                </a:solidFill>
                <a:latin typeface="EVQVAU+MS-UIGothic"/>
                <a:cs typeface="EVQVAU+MS-UIGothic"/>
              </a:rPr>
              <a:t>外科疾病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EVQVAU+MS-UIGothic"/>
                <a:cs typeface="EVQVAU+MS-UIGothic"/>
              </a:rPr>
              <a:t>理要点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MGTNJ+NRRTUE+ArialMT"/>
                <a:cs typeface="FMGTNJ+NRRTUE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颅脑</a:t>
            </a:r>
            <a:r>
              <a:rPr sz="2400">
                <a:solidFill>
                  <a:srgbClr val="FFFFFF"/>
                </a:solidFill>
                <a:latin typeface="EVQVAU+MS-UIGothic"/>
                <a:cs typeface="EVQVAU+MS-UIGothic"/>
              </a:rPr>
              <a:t>外科疾病案例分析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MGTNJ+NRRTUE+ArialMT"/>
                <a:cs typeface="FMGTNJ+NRRTUE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颅脑</a:t>
            </a:r>
            <a:r>
              <a:rPr sz="2400">
                <a:solidFill>
                  <a:srgbClr val="FFFFFF"/>
                </a:solidFill>
                <a:latin typeface="EVQVAU+MS-UIGothic"/>
                <a:cs typeface="EVQVAU+MS-UIGothic"/>
              </a:rPr>
              <a:t>外科疾病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EVQVAU+MS-UIGothic"/>
                <a:cs typeface="EVQVAU+MS-UIGothic"/>
              </a:rPr>
              <a:t>理技能大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赛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MGTNJ+NRRTUE+ArialMT"/>
                <a:cs typeface="FMGTNJ+NRRTUE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颅脑</a:t>
            </a:r>
            <a:r>
              <a:rPr sz="2400">
                <a:solidFill>
                  <a:srgbClr val="FFFFFF"/>
                </a:solidFill>
                <a:latin typeface="EVQVAU+MS-UIGothic"/>
                <a:cs typeface="EVQVAU+MS-UIGothic"/>
              </a:rPr>
              <a:t>外科疾病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EVQVAU+MS-UIGothic"/>
                <a:cs typeface="EVQVAU+MS-UIGothic"/>
              </a:rPr>
              <a:t>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EVQVAU+MS-UIGothic"/>
                <a:cs typeface="EVQVAU+MS-UIGothic"/>
              </a:rPr>
              <a:t>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颅脑</a:t>
            </a:r>
            <a:r>
              <a:rPr sz="3000">
                <a:solidFill>
                  <a:srgbClr val="8C8C8C"/>
                </a:solidFill>
                <a:latin typeface="EVQVAU+MS-UIGothic"/>
                <a:cs typeface="EVQVAU+MS-UIGothic"/>
              </a:rPr>
              <a:t>外科疾病定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BCCWMW+QQFNLH+MicrosoftYaHei-Bold"/>
                <a:cs typeface="BCCWMW+QQFNL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颅脑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外科疾病是指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生在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颅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骨内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脑组织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的各种疾病，包括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颅脑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颅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瘤、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血管疾病等。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BCCWMW+QQFNLH+MicrosoftYaHei-Bold"/>
                <a:cs typeface="BCCWMW+QQFNLH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颅脑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外科疾病的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病机制和病因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多种多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，涉及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境、生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等多个因素。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颅脑</a:t>
            </a:r>
            <a:r>
              <a:rPr sz="3000">
                <a:solidFill>
                  <a:srgbClr val="8C8C8C"/>
                </a:solidFill>
                <a:latin typeface="EVQVAU+MS-UIGothic"/>
                <a:cs typeface="EVQVAU+MS-UIGothic"/>
              </a:rPr>
              <a:t>外科疾病分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根据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病部位，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颅脑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外科疾病可分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颅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瘤、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血管疾病、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根据疾病性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，可分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良性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瘤和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恶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瘤，出血性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血管疾病和缺血性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血管疾病等。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颅脑</a:t>
            </a:r>
            <a:r>
              <a:rPr sz="3000">
                <a:solidFill>
                  <a:srgbClr val="8C8C8C"/>
                </a:solidFill>
                <a:latin typeface="EVQVAU+MS-UIGothic"/>
                <a:cs typeface="EVQVAU+MS-UIGothic"/>
              </a:rPr>
              <a:t>外科疾病症状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颅脑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外科疾病的症状因疾病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型和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病部位而异，常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的症状包括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痛、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心、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呕吐、意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障碍、肢体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瘫痪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不同年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段的患者症状也有所不同，例如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婴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幼儿患者可能表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闹</a:t>
            </a: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、食欲不振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64678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VQVAU+MS-UIGothic"/>
                <a:cs typeface="EVQVAU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8C8C8C"/>
                </a:solidFill>
                <a:latin typeface="EVQVAU+MS-UIGothic"/>
                <a:cs typeface="EVQVAU+MS-UIGothic"/>
              </a:rPr>
              <a:t>前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8C8C8C"/>
                </a:solidFill>
                <a:latin typeface="EVQVAU+MS-UIGothic"/>
                <a:cs typeface="EVQVAU+MS-UIGothic"/>
              </a:rPr>
              <a:t>理要点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FFFF"/>
                </a:solidFill>
                <a:latin typeface="EVQVAU+MS-UIGothic"/>
                <a:cs typeface="EVQVAU+MS-UIGothic"/>
              </a:rPr>
              <a:t>估患者情况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VQVAU+MS-UIGothic"/>
                <a:cs typeface="EVQVAU+MS-UIGothic"/>
              </a:rPr>
              <a:t>心理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FFFFFF"/>
                </a:solidFill>
                <a:latin typeface="EVQVAU+MS-UIGothic"/>
                <a:cs typeface="EVQVAU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FFF"/>
                </a:solidFill>
                <a:latin typeface="EVQVAU+MS-UIGothic"/>
                <a:cs typeface="EVQVAU+MS-UIGothic"/>
              </a:rPr>
              <a:t>前准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VQVAU+MS-UIGothic"/>
                <a:cs typeface="EVQVAU+MS-UIGothic"/>
              </a:rPr>
              <a:t>健康教育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关注患者的心理状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予适当的心理疏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支持，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解患者的焦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和恐惧。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1209" y="4839708"/>
            <a:ext cx="22626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了解患者的病史、病情、</a:t>
            </a:r>
          </a:p>
          <a:p>
            <a:pPr marL="952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方案等，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患者提</a:t>
            </a:r>
          </a:p>
          <a:p>
            <a:pPr marL="952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供个性化的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划。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406515" y="4839708"/>
            <a:ext cx="2445766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助医生完成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，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行必要的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前准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，如禁食、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皮等。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向患者及家属介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理的相关知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，提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7665" y="55255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高患者的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EVQVAU+MS-UIGothic"/>
                <a:cs typeface="EVQVAU+MS-UIGothic"/>
              </a:rPr>
              <a:t>知度和配合度。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8C8C8C"/>
                </a:solidFill>
                <a:latin typeface="EVQVAU+MS-UIGothic"/>
                <a:cs typeface="EVQVAU+MS-UIGothic"/>
              </a:rPr>
              <a:t>中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8C8C8C"/>
                </a:solidFill>
                <a:latin typeface="EVQVAU+MS-UIGothic"/>
                <a:cs typeface="EVQVAU+MS-UIGothic"/>
              </a:rPr>
              <a:t>理要点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LVCDM+QKTFMM+MicrosoftYaHei"/>
                <a:cs typeface="ULVCDM+QKTFMM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LVCDM+QKTFMM+MicrosoftYaHei"/>
                <a:cs typeface="ULVCDM+QKTFMM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LVCDM+QKTFMM+MicrosoftYaHei"/>
                <a:cs typeface="ULVCDM+QKTFMM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LVCDM+QKTFMM+MicrosoftYaHei"/>
                <a:cs typeface="ULVCDM+QKTFMM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监测</a:t>
            </a:r>
            <a:r>
              <a:rPr sz="1550" spc="25">
                <a:solidFill>
                  <a:srgbClr val="8C8C8C"/>
                </a:solidFill>
                <a:latin typeface="EVQVAU+MS-UIGothic"/>
                <a:cs typeface="EVQVAU+MS-UIGothic"/>
              </a:rPr>
              <a:t>生命体征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协</a:t>
            </a:r>
            <a:r>
              <a:rPr sz="1550" spc="25">
                <a:solidFill>
                  <a:srgbClr val="8C8C8C"/>
                </a:solidFill>
                <a:latin typeface="EVQVAU+MS-UIGothic"/>
                <a:cs typeface="EVQVAU+MS-UIGothic"/>
              </a:rPr>
              <a:t>助医生操作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应对</a:t>
            </a:r>
            <a:r>
              <a:rPr sz="1550" spc="25">
                <a:solidFill>
                  <a:srgbClr val="8C8C8C"/>
                </a:solidFill>
                <a:latin typeface="EVQVAU+MS-UIGothic"/>
                <a:cs typeface="EVQVAU+MS-UIGothic"/>
              </a:rPr>
              <a:t>突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8C8C8C"/>
                </a:solidFill>
                <a:latin typeface="EVQVAU+MS-UIGothic"/>
                <a:cs typeface="EVQVAU+MS-UIGothic"/>
              </a:rPr>
              <a:t>情况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记录护</a:t>
            </a:r>
            <a:r>
              <a:rPr sz="1550" spc="25">
                <a:solidFill>
                  <a:srgbClr val="8C8C8C"/>
                </a:solidFill>
                <a:latin typeface="EVQVAU+MS-UIGothic"/>
                <a:cs typeface="EVQVAU+MS-UIGothic"/>
              </a:rPr>
              <a:t>理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过</a:t>
            </a:r>
            <a:r>
              <a:rPr sz="1550">
                <a:solidFill>
                  <a:srgbClr val="8C8C8C"/>
                </a:solidFill>
                <a:latin typeface="EVQVAU+MS-UIGothic"/>
                <a:cs typeface="EVQVAU+MS-UIGothic"/>
              </a:rPr>
              <a:t>程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6176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在手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术过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程中密切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患者的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生命体征，确保手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术顺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利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行。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根据手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需要，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助医生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理操作，如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液、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血等。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在手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术过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程中，如遇突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情况，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迅速采取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措施，确保患</a:t>
            </a:r>
          </a:p>
          <a:p>
            <a:pPr marL="8572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者安全。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详细记录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术过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程中的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理操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作和患者的生命体征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8C8C8C"/>
                </a:solidFill>
                <a:latin typeface="EVQVAU+MS-UIGothic"/>
                <a:cs typeface="EVQVAU+MS-UIGothic"/>
              </a:rPr>
              <a:t>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8C8C8C"/>
                </a:solidFill>
                <a:latin typeface="EVQVAU+MS-UIGothic"/>
                <a:cs typeface="EVQVAU+MS-UIGothic"/>
              </a:rPr>
              <a:t>理要点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监测</a:t>
            </a:r>
            <a:r>
              <a:rPr sz="1550" spc="25">
                <a:solidFill>
                  <a:srgbClr val="8C8C8C"/>
                </a:solidFill>
                <a:latin typeface="EVQVAU+MS-UIGothic"/>
                <a:cs typeface="EVQVAU+MS-UIGothic"/>
              </a:rPr>
              <a:t>病情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8C8C8C"/>
                </a:solidFill>
                <a:latin typeface="EVQVAU+MS-UIGothic"/>
                <a:cs typeface="EVQVAU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EVQVAU+MS-UIGothic"/>
                <a:cs typeface="EVQVAU+MS-UIGothic"/>
              </a:rPr>
              <a:t>康复指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后密切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患者的生命体征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和病情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化，及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理</a:t>
            </a:r>
          </a:p>
          <a:p>
            <a:pPr marL="17145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根据患者的具体情况，指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患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63659" y="2846558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行康复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训练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，促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进术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后恢复。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EVQVAU+MS-UIGothic"/>
                <a:cs typeface="EVQVAU+MS-UIGothic"/>
              </a:rPr>
              <a:t>疼痛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8C8C8C"/>
                </a:solidFill>
                <a:latin typeface="EVQVAU+MS-UIGothic"/>
                <a:cs typeface="EVQVAU+MS-UIGothic"/>
              </a:rPr>
              <a:t>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07144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营</a:t>
            </a:r>
            <a:r>
              <a:rPr sz="1550" spc="25">
                <a:solidFill>
                  <a:srgbClr val="8C8C8C"/>
                </a:solidFill>
                <a:latin typeface="EVQVAU+MS-UIGothic"/>
                <a:cs typeface="EVQVAU+MS-UIGothic"/>
              </a:rPr>
              <a:t>养与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饮</a:t>
            </a:r>
            <a:r>
              <a:rPr sz="1550" spc="25">
                <a:solidFill>
                  <a:srgbClr val="8C8C8C"/>
                </a:solidFill>
                <a:latin typeface="EVQVAU+MS-UIGothic"/>
                <a:cs typeface="EVQVAU+MS-UIGothic"/>
              </a:rPr>
              <a:t>食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8C8C8C"/>
                </a:solidFill>
                <a:latin typeface="EVQVAU+MS-UIGothic"/>
                <a:cs typeface="EVQVAU+MS-UIGothic"/>
              </a:rPr>
              <a:t>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估患者的疼痛情况，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予适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根据患者的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养需求和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食偏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032000" y="5431008"/>
            <a:ext cx="2496941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当的疼痛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理措施，如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物治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、心理疏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好，制定个性化的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划，</a:t>
            </a:r>
          </a:p>
          <a:p>
            <a:pPr marL="8572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保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患者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7F7F7"/>
                </a:solidFill>
                <a:latin typeface="EVQVAU+MS-UIGothic"/>
                <a:cs typeface="EVQVAU+MS-UIGothic"/>
              </a:rPr>
              <a:t>养充足。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https://d.book118.com/497021165126006045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EVQVAU+MS-UIGothic</vt:lpstr>
      <vt:lpstr>SimSun</vt:lpstr>
      <vt:lpstr>FMGTNJ+NRRTUE+ArialMT</vt:lpstr>
      <vt:lpstr>Times New Roman</vt:lpstr>
      <vt:lpstr>BCCWMW+QQFNLH+MicrosoftYaHei-Bold</vt:lpstr>
      <vt:lpstr>ULVCDM+QKTFMM+MicrosoftYaHei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2024-09-20T13:01:39.597</cp:lastPrinted>
  <dcterms:created xsi:type="dcterms:W3CDTF">2024-09-20T05:01:39Z</dcterms:created>
  <dcterms:modified xsi:type="dcterms:W3CDTF">2024-09-20T05:01:40Z</dcterms:modified>
</cp:coreProperties>
</file>