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7" r:id="rId19"/>
    <p:sldId id="309" r:id="rId20"/>
  </p:sldIdLst>
  <p:sldSz cx="12192000" cy="6858000"/>
  <p:notesSz cx="6858000" cy="9144000"/>
  <p:custDataLst>
    <p:tags r:id="rId21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8.xml" /><Relationship Id="rId21" Type="http://schemas.openxmlformats.org/officeDocument/2006/relationships/tags" Target="tags/tag1.xml" /><Relationship Id="rId22" Type="http://schemas.openxmlformats.org/officeDocument/2006/relationships/presProps" Target="presProps.xml" /><Relationship Id="rId23" Type="http://schemas.openxmlformats.org/officeDocument/2006/relationships/viewProps" Target="viewProps.xml" /><Relationship Id="rId24" Type="http://schemas.openxmlformats.org/officeDocument/2006/relationships/theme" Target="theme/theme1.xml" /><Relationship Id="rId25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B21366E-4050-4E9D-A9DC-0437FEE2E47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8472EB9-FA2A-403F-BB88-D9C8D01DD96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3312E1C-3122-4DBE-B8D7-CFA52BC35B9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400467D-ACD6-4844-B8F0-50DD4F237C3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22C29E4-4ECE-454A-AA60-BBF5A37D589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10CA8A6-AF56-4CF5-BB2E-9B545FDD72C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373FAD2-68ED-4EBC-BB11-74E2A6FB648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6AADB63-800D-4D07-A6A8-F8E53B65410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80272F4-52F0-4CF1-B2D3-EFB7F72027C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2438022-4D06-4C16-B117-CF53481FC7B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0E708FF-71AC-40F9-8B6F-87047326438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png" /><Relationship Id="rId4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2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9702616402600602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9297988" y="3463925"/>
            <a:ext cx="3041650" cy="3565525"/>
          </a:xfrm>
          <a:prstGeom prst="line">
            <a:avLst/>
          </a:prstGeom>
          <a:ln w="2540">
            <a:solidFill>
              <a:schemeClr val="lt1"/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>
            <a:off x="10520363" y="-190500"/>
            <a:ext cx="885825" cy="1038225"/>
          </a:xfrm>
          <a:prstGeom prst="line">
            <a:avLst/>
          </a:prstGeom>
          <a:ln w="2540">
            <a:solidFill>
              <a:schemeClr val="lt1"/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sp>
        <p:nvSpPr>
          <p:cNvPr id="4" name="TextBox 4"/>
          <p:cNvSpPr txBox="1"/>
          <p:nvPr/>
        </p:nvSpPr>
        <p:spPr>
          <a:xfrm>
            <a:off x="3702710" y="1308257"/>
            <a:ext cx="4881433" cy="1420727"/>
          </a:xfrm>
          <a:prstGeom prst="rect">
            <a:avLst/>
          </a:prstGeom>
        </p:spPr>
        <p:txBody>
          <a:bodyPr vert="horz" wrap="square" lIns="91440" tIns="45720" rIns="91440" bIns="45720" rtlCol="0" anchor="b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05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特色中医馆商业计划书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704397" y="3288030"/>
            <a:ext cx="2783205" cy="4343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704397" y="3754755"/>
            <a:ext cx="2783205" cy="4343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2024-01-02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2700000">
            <a:off x="-425346" y="-2696323"/>
            <a:ext cx="4457492" cy="4457492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021821" y="612775"/>
            <a:ext cx="1563158" cy="76993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4400" b="1">
                <a:solidFill>
                  <a:srgbClr val="FFFEFE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 录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10615613" y="1795463"/>
            <a:ext cx="1339850" cy="338137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788641" y="930592"/>
            <a:ext cx="5050155" cy="49968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项目概述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市场分析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商业模式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营销策略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运营管理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财务预测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风险评估与对策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投资分析</a:t>
            </a:r>
          </a:p>
        </p:txBody>
      </p:sp>
      <p:sp>
        <p:nvSpPr>
          <p:cNvPr id="6" name="AutoShape 6"/>
          <p:cNvSpPr/>
          <p:nvPr/>
        </p:nvSpPr>
        <p:spPr>
          <a:xfrm rot="2700000">
            <a:off x="1152099" y="3867101"/>
            <a:ext cx="1030027" cy="1030027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 rot="2700000">
            <a:off x="2095422" y="2929440"/>
            <a:ext cx="600059" cy="600059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3133474" y="2900242"/>
            <a:ext cx="1832478" cy="963855"/>
            <a:chOff x="3133474" y="2900242"/>
            <a:chExt cx="1832478" cy="963855"/>
          </a:xfrm>
        </p:grpSpPr>
        <p:sp>
          <p:nvSpPr>
            <p:cNvPr id="3" name="TextBox 3"/>
            <p:cNvSpPr txBox="1"/>
            <p:nvPr/>
          </p:nvSpPr>
          <p:spPr>
            <a:xfrm>
              <a:off x="3133474" y="2900242"/>
              <a:ext cx="1832478" cy="96385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3000" b="1">
                  <a:solidFill>
                    <a:srgbClr val="FFFEF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5162849" y="2700179"/>
            <a:ext cx="6534938" cy="701040"/>
          </a:xfrm>
          <a:prstGeom prst="rect">
            <a:avLst/>
          </a:prstGeom>
        </p:spPr>
        <p:txBody>
          <a:bodyPr vert="horz" wrap="square" lIns="91440" tIns="45720" rIns="91440" bIns="45720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218874" y="1354848"/>
            <a:ext cx="4394883" cy="1340950"/>
            <a:chOff x="1218874" y="1354848"/>
            <a:chExt cx="4394883" cy="1340950"/>
          </a:xfrm>
        </p:grpSpPr>
        <p:sp>
          <p:nvSpPr>
            <p:cNvPr id="3" name="AutoShape 3"/>
            <p:cNvSpPr/>
            <p:nvPr/>
          </p:nvSpPr>
          <p:spPr>
            <a:xfrm>
              <a:off x="1218874" y="1354848"/>
              <a:ext cx="638766" cy="63876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TextBox 4"/>
            <p:cNvSpPr txBox="1"/>
            <p:nvPr/>
          </p:nvSpPr>
          <p:spPr>
            <a:xfrm>
              <a:off x="1218874" y="1993615"/>
              <a:ext cx="439488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随着人们健康意识的提高，中医养生逐渐受到青睐，市场需求不断增长。</a:t>
              </a:r>
            </a:p>
          </p:txBody>
        </p:sp>
        <p:sp>
          <p:nvSpPr>
            <p:cNvPr id="5" name="Freeform 5"/>
            <p:cNvSpPr/>
            <p:nvPr/>
          </p:nvSpPr>
          <p:spPr>
            <a:xfrm>
              <a:off x="1303561" y="1482500"/>
              <a:ext cx="469392" cy="383462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1218874" y="3134853"/>
            <a:ext cx="4394883" cy="1304934"/>
            <a:chOff x="1218874" y="3134853"/>
            <a:chExt cx="4394883" cy="1304934"/>
          </a:xfrm>
        </p:grpSpPr>
        <p:sp>
          <p:nvSpPr>
            <p:cNvPr id="7" name="AutoShape 7"/>
            <p:cNvSpPr/>
            <p:nvPr/>
          </p:nvSpPr>
          <p:spPr>
            <a:xfrm>
              <a:off x="1218874" y="3134853"/>
              <a:ext cx="638766" cy="63876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1358514" y="3274494"/>
              <a:ext cx="359485" cy="359485"/>
            </a:xfrm>
            <a:custGeom>
              <a:rect l="l" t="t" r="r" b="b"/>
              <a:pathLst>
                <a:path w="304800" h="304800">
                  <a:moveTo>
                    <a:pt x="106680" y="259080"/>
                  </a:moveTo>
                  <a:lnTo>
                    <a:pt x="30480" y="259080"/>
                  </a:lnTo>
                  <a:cubicBezTo>
                    <a:pt x="13649" y="259080"/>
                    <a:pt x="0" y="245431"/>
                    <a:pt x="0" y="228600"/>
                  </a:cubicBezTo>
                  <a:lnTo>
                    <a:pt x="0" y="228600"/>
                  </a:lnTo>
                  <a:lnTo>
                    <a:pt x="0" y="30480"/>
                  </a:lnTo>
                  <a:cubicBezTo>
                    <a:pt x="0" y="13716"/>
                    <a:pt x="13716" y="0"/>
                    <a:pt x="30480" y="0"/>
                  </a:cubicBezTo>
                  <a:lnTo>
                    <a:pt x="274320" y="0"/>
                  </a:lnTo>
                  <a:cubicBezTo>
                    <a:pt x="291151" y="0"/>
                    <a:pt x="304800" y="13649"/>
                    <a:pt x="304800" y="30480"/>
                  </a:cubicBezTo>
                  <a:lnTo>
                    <a:pt x="304800" y="30480"/>
                  </a:lnTo>
                  <a:lnTo>
                    <a:pt x="304800" y="228600"/>
                  </a:lnTo>
                  <a:cubicBezTo>
                    <a:pt x="304800" y="245431"/>
                    <a:pt x="291151" y="259080"/>
                    <a:pt x="274320" y="259080"/>
                  </a:cubicBezTo>
                  <a:lnTo>
                    <a:pt x="274320" y="259080"/>
                  </a:lnTo>
                  <a:lnTo>
                    <a:pt x="198120" y="259080"/>
                  </a:lnTo>
                  <a:lnTo>
                    <a:pt x="259080" y="289560"/>
                  </a:lnTo>
                  <a:lnTo>
                    <a:pt x="259080" y="304800"/>
                  </a:lnTo>
                  <a:lnTo>
                    <a:pt x="45720" y="304800"/>
                  </a:lnTo>
                  <a:lnTo>
                    <a:pt x="45720" y="289560"/>
                  </a:lnTo>
                  <a:lnTo>
                    <a:pt x="106680" y="259080"/>
                  </a:lnTo>
                  <a:close/>
                  <a:moveTo>
                    <a:pt x="30480" y="30480"/>
                  </a:moveTo>
                  <a:lnTo>
                    <a:pt x="30480" y="198120"/>
                  </a:lnTo>
                  <a:lnTo>
                    <a:pt x="274320" y="198120"/>
                  </a:lnTo>
                  <a:lnTo>
                    <a:pt x="274320" y="30480"/>
                  </a:lnTo>
                  <a:lnTo>
                    <a:pt x="30480" y="3048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TextBox 9"/>
            <p:cNvSpPr txBox="1"/>
            <p:nvPr/>
          </p:nvSpPr>
          <p:spPr>
            <a:xfrm>
              <a:off x="1218874" y="3737604"/>
              <a:ext cx="439488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目前市场上中医馆数量众多，但服务质量参差不齐，缺乏专业化和特色化。</a:t>
              </a:r>
            </a:p>
          </p:txBody>
        </p:sp>
      </p:grpSp>
      <p:grpSp>
        <p:nvGrpSpPr>
          <p:cNvPr id="10" name="Group 10"/>
          <p:cNvGrpSpPr/>
          <p:nvPr/>
        </p:nvGrpSpPr>
        <p:grpSpPr>
          <a:xfrm>
            <a:off x="1218874" y="4878843"/>
            <a:ext cx="4394883" cy="1316184"/>
            <a:chOff x="1218874" y="4878843"/>
            <a:chExt cx="4394883" cy="1316184"/>
          </a:xfrm>
        </p:grpSpPr>
        <p:sp>
          <p:nvSpPr>
            <p:cNvPr id="11" name="AutoShape 11"/>
            <p:cNvSpPr/>
            <p:nvPr/>
          </p:nvSpPr>
          <p:spPr>
            <a:xfrm>
              <a:off x="1218874" y="4878843"/>
              <a:ext cx="638766" cy="63876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1372678" y="5037742"/>
              <a:ext cx="331158" cy="320969"/>
            </a:xfrm>
            <a:custGeom>
              <a:rect l="l" t="t" r="r" b="b"/>
              <a:pathLst>
                <a:path w="304800" h="304800">
                  <a:moveTo>
                    <a:pt x="0" y="91440"/>
                  </a:moveTo>
                  <a:lnTo>
                    <a:pt x="152400" y="0"/>
                  </a:lnTo>
                  <a:lnTo>
                    <a:pt x="304800" y="91440"/>
                  </a:lnTo>
                  <a:lnTo>
                    <a:pt x="304800" y="121920"/>
                  </a:lnTo>
                  <a:lnTo>
                    <a:pt x="0" y="121920"/>
                  </a:lnTo>
                  <a:lnTo>
                    <a:pt x="0" y="91440"/>
                  </a:lnTo>
                  <a:close/>
                  <a:moveTo>
                    <a:pt x="0" y="274320"/>
                  </a:moveTo>
                  <a:lnTo>
                    <a:pt x="304800" y="274320"/>
                  </a:lnTo>
                  <a:lnTo>
                    <a:pt x="304800" y="304800"/>
                  </a:lnTo>
                  <a:lnTo>
                    <a:pt x="0" y="304800"/>
                  </a:lnTo>
                  <a:lnTo>
                    <a:pt x="0" y="274320"/>
                  </a:lnTo>
                  <a:close/>
                  <a:moveTo>
                    <a:pt x="30480" y="243840"/>
                  </a:moveTo>
                  <a:lnTo>
                    <a:pt x="274320" y="243840"/>
                  </a:lnTo>
                  <a:lnTo>
                    <a:pt x="274320" y="274320"/>
                  </a:lnTo>
                  <a:lnTo>
                    <a:pt x="30480" y="274320"/>
                  </a:lnTo>
                  <a:lnTo>
                    <a:pt x="30480" y="243840"/>
                  </a:lnTo>
                  <a:close/>
                  <a:moveTo>
                    <a:pt x="30480" y="121920"/>
                  </a:moveTo>
                  <a:lnTo>
                    <a:pt x="91440" y="121920"/>
                  </a:lnTo>
                  <a:lnTo>
                    <a:pt x="91440" y="243840"/>
                  </a:lnTo>
                  <a:lnTo>
                    <a:pt x="30480" y="243840"/>
                  </a:lnTo>
                  <a:lnTo>
                    <a:pt x="30480" y="121920"/>
                  </a:lnTo>
                  <a:close/>
                  <a:moveTo>
                    <a:pt x="121920" y="121920"/>
                  </a:moveTo>
                  <a:lnTo>
                    <a:pt x="182880" y="121920"/>
                  </a:lnTo>
                  <a:lnTo>
                    <a:pt x="182880" y="243840"/>
                  </a:lnTo>
                  <a:lnTo>
                    <a:pt x="121920" y="243840"/>
                  </a:lnTo>
                  <a:lnTo>
                    <a:pt x="121920" y="121920"/>
                  </a:lnTo>
                  <a:close/>
                  <a:moveTo>
                    <a:pt x="213360" y="121920"/>
                  </a:moveTo>
                  <a:lnTo>
                    <a:pt x="274320" y="121920"/>
                  </a:lnTo>
                  <a:lnTo>
                    <a:pt x="274320" y="243840"/>
                  </a:lnTo>
                  <a:lnTo>
                    <a:pt x="213360" y="243840"/>
                  </a:lnTo>
                  <a:lnTo>
                    <a:pt x="213360" y="12192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TextBox 13"/>
            <p:cNvSpPr txBox="1"/>
            <p:nvPr/>
          </p:nvSpPr>
          <p:spPr>
            <a:xfrm>
              <a:off x="1218874" y="5492844"/>
              <a:ext cx="439488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中医馆市场存在较大的发展空间和商业机会。</a:t>
              </a:r>
            </a:p>
          </p:txBody>
        </p:sp>
      </p:grpSp>
      <p:pic>
        <p:nvPicPr>
          <p:cNvPr id="14" name="Picture 14"/>
          <p:cNvPicPr>
            <a:picLocks noChangeAspect="1"/>
          </p:cNvPicPr>
          <p:nvPr/>
        </p:nvPicPr>
        <p:blipFill>
          <a:blip r:embed="rId2"/>
          <a:srcRect l="16675" r="16675"/>
          <a:stretch>
            <a:fillRect/>
          </a:stretch>
        </p:blipFill>
        <p:spPr>
          <a:xfrm>
            <a:off x="6603343" y="1773672"/>
            <a:ext cx="4619078" cy="4619078"/>
          </a:xfrm>
          <a:prstGeom prst="ellipse">
            <a:avLst/>
          </a:prstGeom>
        </p:spPr>
      </p:pic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75" r="16675"/>
          <a:stretch>
            <a:fillRect/>
          </a:stretch>
        </p:blipFill>
        <p:spPr>
          <a:xfrm>
            <a:off x="9353197" y="779822"/>
            <a:ext cx="2231507" cy="2231507"/>
          </a:xfrm>
          <a:prstGeom prst="ellipse">
            <a:avLst/>
          </a:prstGeom>
        </p:spPr>
      </p:pic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项目背景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9042" r="19042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57080" y="1431615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20871" y="1321887"/>
            <a:ext cx="1111026" cy="161544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1612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27285" y="3051549"/>
            <a:ext cx="1111026" cy="161544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75049" y="4866556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51032" y="4756828"/>
            <a:ext cx="1111026" cy="161544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431615"/>
            <a:ext cx="4235703" cy="134112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提供专业、特色的中医服务，满足消费者个性化、高品质的需求。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3135142"/>
            <a:ext cx="4235703" cy="134112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树立品牌形象，成为市场上具有影响力和口碑的中医馆。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4866556"/>
            <a:ext cx="4235703" cy="134112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在三年内实现盈利，并逐步扩大市场份额。</a:t>
            </a:r>
          </a:p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项目目标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435703" y="1925288"/>
            <a:ext cx="3294412" cy="3432906"/>
            <a:chOff x="1435703" y="1925288"/>
            <a:chExt cx="3294412" cy="3432906"/>
          </a:xfrm>
        </p:grpSpPr>
        <p:sp>
          <p:nvSpPr>
            <p:cNvPr id="3" name="AutoShape 3"/>
            <p:cNvSpPr/>
            <p:nvPr/>
          </p:nvSpPr>
          <p:spPr>
            <a:xfrm>
              <a:off x="1435703" y="1925288"/>
              <a:ext cx="3294412" cy="3294412"/>
            </a:xfrm>
            <a:prstGeom prst="blockArc">
              <a:avLst/>
            </a:pr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 rot="10800000">
              <a:off x="1435703" y="2063782"/>
              <a:ext cx="3294412" cy="3294412"/>
            </a:xfrm>
            <a:prstGeom prst="blockArc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5" name="Freeform 5"/>
          <p:cNvSpPr/>
          <p:nvPr/>
        </p:nvSpPr>
        <p:spPr>
          <a:xfrm>
            <a:off x="2699099" y="3358880"/>
            <a:ext cx="767367" cy="703933"/>
          </a:xfrm>
          <a:custGeom>
            <a:rect l="l" t="t" r="r" b="b"/>
            <a:pathLst>
              <a:path w="986" h="905">
                <a:moveTo>
                  <a:pt x="298" y="855"/>
                </a:moveTo>
                <a:lnTo>
                  <a:pt x="359" y="855"/>
                </a:lnTo>
                <a:lnTo>
                  <a:pt x="359" y="855"/>
                </a:lnTo>
                <a:lnTo>
                  <a:pt x="374" y="838"/>
                </a:lnTo>
                <a:lnTo>
                  <a:pt x="388" y="819"/>
                </a:lnTo>
                <a:lnTo>
                  <a:pt x="401" y="799"/>
                </a:lnTo>
                <a:lnTo>
                  <a:pt x="412" y="776"/>
                </a:lnTo>
                <a:lnTo>
                  <a:pt x="421" y="752"/>
                </a:lnTo>
                <a:lnTo>
                  <a:pt x="427" y="725"/>
                </a:lnTo>
                <a:lnTo>
                  <a:pt x="432" y="697"/>
                </a:lnTo>
                <a:lnTo>
                  <a:pt x="436" y="666"/>
                </a:lnTo>
                <a:lnTo>
                  <a:pt x="425" y="666"/>
                </a:lnTo>
                <a:lnTo>
                  <a:pt x="425" y="666"/>
                </a:lnTo>
                <a:lnTo>
                  <a:pt x="418" y="666"/>
                </a:lnTo>
                <a:lnTo>
                  <a:pt x="412" y="664"/>
                </a:lnTo>
                <a:lnTo>
                  <a:pt x="405" y="661"/>
                </a:lnTo>
                <a:lnTo>
                  <a:pt x="401" y="656"/>
                </a:lnTo>
                <a:lnTo>
                  <a:pt x="397" y="651"/>
                </a:lnTo>
                <a:lnTo>
                  <a:pt x="393" y="646"/>
                </a:lnTo>
                <a:lnTo>
                  <a:pt x="391" y="639"/>
                </a:lnTo>
                <a:lnTo>
                  <a:pt x="390" y="633"/>
                </a:lnTo>
                <a:lnTo>
                  <a:pt x="390" y="633"/>
                </a:lnTo>
                <a:lnTo>
                  <a:pt x="390" y="633"/>
                </a:lnTo>
                <a:lnTo>
                  <a:pt x="391" y="625"/>
                </a:lnTo>
                <a:lnTo>
                  <a:pt x="393" y="620"/>
                </a:lnTo>
                <a:lnTo>
                  <a:pt x="397" y="613"/>
                </a:lnTo>
                <a:lnTo>
                  <a:pt x="401" y="609"/>
                </a:lnTo>
                <a:lnTo>
                  <a:pt x="405" y="604"/>
                </a:lnTo>
                <a:lnTo>
                  <a:pt x="412" y="601"/>
                </a:lnTo>
                <a:lnTo>
                  <a:pt x="418" y="599"/>
                </a:lnTo>
                <a:lnTo>
                  <a:pt x="425" y="598"/>
                </a:lnTo>
                <a:lnTo>
                  <a:pt x="442" y="598"/>
                </a:lnTo>
                <a:lnTo>
                  <a:pt x="442" y="598"/>
                </a:lnTo>
                <a:lnTo>
                  <a:pt x="417" y="573"/>
                </a:lnTo>
                <a:lnTo>
                  <a:pt x="393" y="546"/>
                </a:lnTo>
                <a:lnTo>
                  <a:pt x="371" y="519"/>
                </a:lnTo>
                <a:lnTo>
                  <a:pt x="351" y="489"/>
                </a:lnTo>
                <a:lnTo>
                  <a:pt x="337" y="512"/>
                </a:lnTo>
                <a:lnTo>
                  <a:pt x="337" y="512"/>
                </a:lnTo>
                <a:lnTo>
                  <a:pt x="277" y="476"/>
                </a:lnTo>
                <a:lnTo>
                  <a:pt x="248" y="458"/>
                </a:lnTo>
                <a:lnTo>
                  <a:pt x="219" y="438"/>
                </a:lnTo>
                <a:lnTo>
                  <a:pt x="191" y="418"/>
                </a:lnTo>
                <a:lnTo>
                  <a:pt x="164" y="395"/>
                </a:lnTo>
                <a:lnTo>
                  <a:pt x="138" y="371"/>
                </a:lnTo>
                <a:lnTo>
                  <a:pt x="126" y="358"/>
                </a:lnTo>
                <a:lnTo>
                  <a:pt x="114" y="345"/>
                </a:lnTo>
                <a:lnTo>
                  <a:pt x="114" y="345"/>
                </a:lnTo>
                <a:lnTo>
                  <a:pt x="102" y="331"/>
                </a:lnTo>
                <a:lnTo>
                  <a:pt x="92" y="317"/>
                </a:lnTo>
                <a:lnTo>
                  <a:pt x="81" y="301"/>
                </a:lnTo>
                <a:lnTo>
                  <a:pt x="71" y="285"/>
                </a:lnTo>
                <a:lnTo>
                  <a:pt x="61" y="269"/>
                </a:lnTo>
                <a:lnTo>
                  <a:pt x="53" y="251"/>
                </a:lnTo>
                <a:lnTo>
                  <a:pt x="44" y="234"/>
                </a:lnTo>
                <a:lnTo>
                  <a:pt x="36" y="216"/>
                </a:lnTo>
                <a:lnTo>
                  <a:pt x="30" y="196"/>
                </a:lnTo>
                <a:lnTo>
                  <a:pt x="23" y="175"/>
                </a:lnTo>
                <a:lnTo>
                  <a:pt x="18" y="154"/>
                </a:lnTo>
                <a:lnTo>
                  <a:pt x="13" y="132"/>
                </a:lnTo>
                <a:lnTo>
                  <a:pt x="9" y="108"/>
                </a:lnTo>
                <a:lnTo>
                  <a:pt x="6" y="84"/>
                </a:lnTo>
                <a:lnTo>
                  <a:pt x="4" y="59"/>
                </a:lnTo>
                <a:lnTo>
                  <a:pt x="3" y="33"/>
                </a:lnTo>
                <a:lnTo>
                  <a:pt x="0" y="0"/>
                </a:lnTo>
                <a:lnTo>
                  <a:pt x="33" y="7"/>
                </a:lnTo>
                <a:lnTo>
                  <a:pt x="239" y="55"/>
                </a:lnTo>
                <a:lnTo>
                  <a:pt x="252" y="58"/>
                </a:lnTo>
                <a:lnTo>
                  <a:pt x="252" y="58"/>
                </a:lnTo>
                <a:lnTo>
                  <a:pt x="256" y="23"/>
                </a:lnTo>
                <a:lnTo>
                  <a:pt x="473" y="23"/>
                </a:lnTo>
                <a:lnTo>
                  <a:pt x="520" y="23"/>
                </a:lnTo>
                <a:lnTo>
                  <a:pt x="737" y="23"/>
                </a:lnTo>
                <a:lnTo>
                  <a:pt x="737" y="23"/>
                </a:lnTo>
                <a:lnTo>
                  <a:pt x="740" y="57"/>
                </a:lnTo>
                <a:lnTo>
                  <a:pt x="751" y="55"/>
                </a:lnTo>
                <a:lnTo>
                  <a:pt x="956" y="7"/>
                </a:lnTo>
                <a:lnTo>
                  <a:pt x="988" y="0"/>
                </a:lnTo>
                <a:lnTo>
                  <a:pt x="987" y="33"/>
                </a:lnTo>
                <a:lnTo>
                  <a:pt x="987" y="33"/>
                </a:lnTo>
                <a:lnTo>
                  <a:pt x="986" y="59"/>
                </a:lnTo>
                <a:lnTo>
                  <a:pt x="983" y="84"/>
                </a:lnTo>
                <a:lnTo>
                  <a:pt x="980" y="108"/>
                </a:lnTo>
                <a:lnTo>
                  <a:pt x="976" y="132"/>
                </a:lnTo>
                <a:lnTo>
                  <a:pt x="971" y="154"/>
                </a:lnTo>
                <a:lnTo>
                  <a:pt x="965" y="175"/>
                </a:lnTo>
                <a:lnTo>
                  <a:pt x="960" y="196"/>
                </a:lnTo>
                <a:lnTo>
                  <a:pt x="952" y="216"/>
                </a:lnTo>
                <a:lnTo>
                  <a:pt x="945" y="234"/>
                </a:lnTo>
                <a:lnTo>
                  <a:pt x="936" y="251"/>
                </a:lnTo>
                <a:lnTo>
                  <a:pt x="927" y="269"/>
                </a:lnTo>
                <a:lnTo>
                  <a:pt x="918" y="285"/>
                </a:lnTo>
                <a:lnTo>
                  <a:pt x="908" y="301"/>
                </a:lnTo>
                <a:lnTo>
                  <a:pt x="897" y="317"/>
                </a:lnTo>
                <a:lnTo>
                  <a:pt x="886" y="331"/>
                </a:lnTo>
                <a:lnTo>
                  <a:pt x="874" y="345"/>
                </a:lnTo>
                <a:lnTo>
                  <a:pt x="874" y="345"/>
                </a:lnTo>
                <a:lnTo>
                  <a:pt x="862" y="358"/>
                </a:lnTo>
                <a:lnTo>
                  <a:pt x="850" y="371"/>
                </a:lnTo>
                <a:lnTo>
                  <a:pt x="825" y="395"/>
                </a:lnTo>
                <a:lnTo>
                  <a:pt x="798" y="418"/>
                </a:lnTo>
                <a:lnTo>
                  <a:pt x="770" y="438"/>
                </a:lnTo>
                <a:lnTo>
                  <a:pt x="742" y="458"/>
                </a:lnTo>
                <a:lnTo>
                  <a:pt x="713" y="476"/>
                </a:lnTo>
                <a:lnTo>
                  <a:pt x="653" y="512"/>
                </a:lnTo>
                <a:lnTo>
                  <a:pt x="640" y="491"/>
                </a:lnTo>
                <a:lnTo>
                  <a:pt x="640" y="491"/>
                </a:lnTo>
                <a:lnTo>
                  <a:pt x="620" y="521"/>
                </a:lnTo>
                <a:lnTo>
                  <a:pt x="599" y="548"/>
                </a:lnTo>
                <a:lnTo>
                  <a:pt x="576" y="574"/>
                </a:lnTo>
                <a:lnTo>
                  <a:pt x="551" y="598"/>
                </a:lnTo>
                <a:lnTo>
                  <a:pt x="567" y="598"/>
                </a:lnTo>
                <a:lnTo>
                  <a:pt x="567" y="598"/>
                </a:lnTo>
                <a:lnTo>
                  <a:pt x="574" y="599"/>
                </a:lnTo>
                <a:lnTo>
                  <a:pt x="580" y="601"/>
                </a:lnTo>
                <a:lnTo>
                  <a:pt x="586" y="604"/>
                </a:lnTo>
                <a:lnTo>
                  <a:pt x="591" y="609"/>
                </a:lnTo>
                <a:lnTo>
                  <a:pt x="595" y="613"/>
                </a:lnTo>
                <a:lnTo>
                  <a:pt x="599" y="620"/>
                </a:lnTo>
                <a:lnTo>
                  <a:pt x="601" y="625"/>
                </a:lnTo>
                <a:lnTo>
                  <a:pt x="601" y="633"/>
                </a:lnTo>
                <a:lnTo>
                  <a:pt x="601" y="633"/>
                </a:lnTo>
                <a:lnTo>
                  <a:pt x="601" y="633"/>
                </a:lnTo>
                <a:lnTo>
                  <a:pt x="601" y="639"/>
                </a:lnTo>
                <a:lnTo>
                  <a:pt x="599" y="646"/>
                </a:lnTo>
                <a:lnTo>
                  <a:pt x="595" y="651"/>
                </a:lnTo>
                <a:lnTo>
                  <a:pt x="591" y="656"/>
                </a:lnTo>
                <a:lnTo>
                  <a:pt x="586" y="661"/>
                </a:lnTo>
                <a:lnTo>
                  <a:pt x="580" y="664"/>
                </a:lnTo>
                <a:lnTo>
                  <a:pt x="574" y="666"/>
                </a:lnTo>
                <a:lnTo>
                  <a:pt x="567" y="666"/>
                </a:lnTo>
                <a:lnTo>
                  <a:pt x="557" y="666"/>
                </a:lnTo>
                <a:lnTo>
                  <a:pt x="557" y="666"/>
                </a:lnTo>
                <a:lnTo>
                  <a:pt x="561" y="697"/>
                </a:lnTo>
                <a:lnTo>
                  <a:pt x="565" y="725"/>
                </a:lnTo>
                <a:lnTo>
                  <a:pt x="572" y="752"/>
                </a:lnTo>
                <a:lnTo>
                  <a:pt x="581" y="776"/>
                </a:lnTo>
                <a:lnTo>
                  <a:pt x="592" y="799"/>
                </a:lnTo>
                <a:lnTo>
                  <a:pt x="605" y="819"/>
                </a:lnTo>
                <a:lnTo>
                  <a:pt x="619" y="838"/>
                </a:lnTo>
                <a:lnTo>
                  <a:pt x="634" y="855"/>
                </a:lnTo>
                <a:lnTo>
                  <a:pt x="697" y="855"/>
                </a:lnTo>
                <a:lnTo>
                  <a:pt x="713" y="905"/>
                </a:lnTo>
                <a:lnTo>
                  <a:pt x="283" y="905"/>
                </a:lnTo>
                <a:lnTo>
                  <a:pt x="298" y="855"/>
                </a:lnTo>
                <a:lnTo>
                  <a:pt x="298" y="855"/>
                </a:lnTo>
                <a:close/>
                <a:moveTo>
                  <a:pt x="742" y="109"/>
                </a:moveTo>
                <a:lnTo>
                  <a:pt x="742" y="109"/>
                </a:lnTo>
                <a:lnTo>
                  <a:pt x="741" y="157"/>
                </a:lnTo>
                <a:lnTo>
                  <a:pt x="737" y="203"/>
                </a:lnTo>
                <a:lnTo>
                  <a:pt x="731" y="247"/>
                </a:lnTo>
                <a:lnTo>
                  <a:pt x="723" y="289"/>
                </a:lnTo>
                <a:lnTo>
                  <a:pt x="719" y="310"/>
                </a:lnTo>
                <a:lnTo>
                  <a:pt x="714" y="331"/>
                </a:lnTo>
                <a:lnTo>
                  <a:pt x="707" y="350"/>
                </a:lnTo>
                <a:lnTo>
                  <a:pt x="701" y="370"/>
                </a:lnTo>
                <a:lnTo>
                  <a:pt x="693" y="388"/>
                </a:lnTo>
                <a:lnTo>
                  <a:pt x="685" y="407"/>
                </a:lnTo>
                <a:lnTo>
                  <a:pt x="678" y="425"/>
                </a:lnTo>
                <a:lnTo>
                  <a:pt x="669" y="443"/>
                </a:lnTo>
                <a:lnTo>
                  <a:pt x="669" y="443"/>
                </a:lnTo>
                <a:lnTo>
                  <a:pt x="715" y="414"/>
                </a:lnTo>
                <a:lnTo>
                  <a:pt x="736" y="399"/>
                </a:lnTo>
                <a:lnTo>
                  <a:pt x="758" y="383"/>
                </a:lnTo>
                <a:lnTo>
                  <a:pt x="779" y="367"/>
                </a:lnTo>
                <a:lnTo>
                  <a:pt x="798" y="349"/>
                </a:lnTo>
                <a:lnTo>
                  <a:pt x="818" y="331"/>
                </a:lnTo>
                <a:lnTo>
                  <a:pt x="836" y="311"/>
                </a:lnTo>
                <a:lnTo>
                  <a:pt x="836" y="311"/>
                </a:lnTo>
                <a:lnTo>
                  <a:pt x="855" y="288"/>
                </a:lnTo>
                <a:lnTo>
                  <a:pt x="871" y="263"/>
                </a:lnTo>
                <a:lnTo>
                  <a:pt x="886" y="236"/>
                </a:lnTo>
                <a:lnTo>
                  <a:pt x="894" y="222"/>
                </a:lnTo>
                <a:lnTo>
                  <a:pt x="900" y="208"/>
                </a:lnTo>
                <a:lnTo>
                  <a:pt x="906" y="192"/>
                </a:lnTo>
                <a:lnTo>
                  <a:pt x="912" y="177"/>
                </a:lnTo>
                <a:lnTo>
                  <a:pt x="917" y="159"/>
                </a:lnTo>
                <a:lnTo>
                  <a:pt x="921" y="142"/>
                </a:lnTo>
                <a:lnTo>
                  <a:pt x="925" y="123"/>
                </a:lnTo>
                <a:lnTo>
                  <a:pt x="929" y="105"/>
                </a:lnTo>
                <a:lnTo>
                  <a:pt x="932" y="85"/>
                </a:lnTo>
                <a:lnTo>
                  <a:pt x="934" y="66"/>
                </a:lnTo>
                <a:lnTo>
                  <a:pt x="793" y="97"/>
                </a:lnTo>
                <a:lnTo>
                  <a:pt x="808" y="130"/>
                </a:lnTo>
                <a:lnTo>
                  <a:pt x="761" y="152"/>
                </a:lnTo>
                <a:lnTo>
                  <a:pt x="742" y="109"/>
                </a:lnTo>
                <a:lnTo>
                  <a:pt x="742" y="109"/>
                </a:lnTo>
                <a:close/>
                <a:moveTo>
                  <a:pt x="326" y="446"/>
                </a:moveTo>
                <a:lnTo>
                  <a:pt x="326" y="446"/>
                </a:lnTo>
                <a:lnTo>
                  <a:pt x="316" y="428"/>
                </a:lnTo>
                <a:lnTo>
                  <a:pt x="308" y="409"/>
                </a:lnTo>
                <a:lnTo>
                  <a:pt x="300" y="390"/>
                </a:lnTo>
                <a:lnTo>
                  <a:pt x="292" y="371"/>
                </a:lnTo>
                <a:lnTo>
                  <a:pt x="286" y="350"/>
                </a:lnTo>
                <a:lnTo>
                  <a:pt x="279" y="331"/>
                </a:lnTo>
                <a:lnTo>
                  <a:pt x="274" y="309"/>
                </a:lnTo>
                <a:lnTo>
                  <a:pt x="269" y="288"/>
                </a:lnTo>
                <a:lnTo>
                  <a:pt x="264" y="267"/>
                </a:lnTo>
                <a:lnTo>
                  <a:pt x="261" y="244"/>
                </a:lnTo>
                <a:lnTo>
                  <a:pt x="258" y="221"/>
                </a:lnTo>
                <a:lnTo>
                  <a:pt x="256" y="198"/>
                </a:lnTo>
                <a:lnTo>
                  <a:pt x="253" y="174"/>
                </a:lnTo>
                <a:lnTo>
                  <a:pt x="252" y="151"/>
                </a:lnTo>
                <a:lnTo>
                  <a:pt x="251" y="102"/>
                </a:lnTo>
                <a:lnTo>
                  <a:pt x="228" y="152"/>
                </a:lnTo>
                <a:lnTo>
                  <a:pt x="182" y="130"/>
                </a:lnTo>
                <a:lnTo>
                  <a:pt x="197" y="97"/>
                </a:lnTo>
                <a:lnTo>
                  <a:pt x="56" y="66"/>
                </a:lnTo>
                <a:lnTo>
                  <a:pt x="56" y="66"/>
                </a:lnTo>
                <a:lnTo>
                  <a:pt x="58" y="85"/>
                </a:lnTo>
                <a:lnTo>
                  <a:pt x="60" y="105"/>
                </a:lnTo>
                <a:lnTo>
                  <a:pt x="63" y="123"/>
                </a:lnTo>
                <a:lnTo>
                  <a:pt x="68" y="142"/>
                </a:lnTo>
                <a:lnTo>
                  <a:pt x="72" y="159"/>
                </a:lnTo>
                <a:lnTo>
                  <a:pt x="77" y="177"/>
                </a:lnTo>
                <a:lnTo>
                  <a:pt x="83" y="192"/>
                </a:lnTo>
                <a:lnTo>
                  <a:pt x="89" y="208"/>
                </a:lnTo>
                <a:lnTo>
                  <a:pt x="96" y="222"/>
                </a:lnTo>
                <a:lnTo>
                  <a:pt x="102" y="236"/>
                </a:lnTo>
                <a:lnTo>
                  <a:pt x="118" y="263"/>
                </a:lnTo>
                <a:lnTo>
                  <a:pt x="135" y="288"/>
                </a:lnTo>
                <a:lnTo>
                  <a:pt x="153" y="311"/>
                </a:lnTo>
                <a:lnTo>
                  <a:pt x="153" y="311"/>
                </a:lnTo>
                <a:lnTo>
                  <a:pt x="172" y="332"/>
                </a:lnTo>
                <a:lnTo>
                  <a:pt x="191" y="350"/>
                </a:lnTo>
                <a:lnTo>
                  <a:pt x="212" y="369"/>
                </a:lnTo>
                <a:lnTo>
                  <a:pt x="234" y="385"/>
                </a:lnTo>
                <a:lnTo>
                  <a:pt x="256" y="401"/>
                </a:lnTo>
                <a:lnTo>
                  <a:pt x="279" y="417"/>
                </a:lnTo>
                <a:lnTo>
                  <a:pt x="326" y="446"/>
                </a:lnTo>
                <a:lnTo>
                  <a:pt x="326" y="446"/>
                </a:lnTo>
                <a:close/>
                <a:moveTo>
                  <a:pt x="304" y="70"/>
                </a:moveTo>
                <a:lnTo>
                  <a:pt x="304" y="70"/>
                </a:lnTo>
                <a:lnTo>
                  <a:pt x="304" y="120"/>
                </a:lnTo>
                <a:lnTo>
                  <a:pt x="307" y="170"/>
                </a:lnTo>
                <a:lnTo>
                  <a:pt x="309" y="194"/>
                </a:lnTo>
                <a:lnTo>
                  <a:pt x="312" y="218"/>
                </a:lnTo>
                <a:lnTo>
                  <a:pt x="315" y="242"/>
                </a:lnTo>
                <a:lnTo>
                  <a:pt x="320" y="266"/>
                </a:lnTo>
                <a:lnTo>
                  <a:pt x="320" y="266"/>
                </a:lnTo>
                <a:lnTo>
                  <a:pt x="325" y="288"/>
                </a:lnTo>
                <a:lnTo>
                  <a:pt x="331" y="312"/>
                </a:lnTo>
                <a:lnTo>
                  <a:pt x="339" y="335"/>
                </a:lnTo>
                <a:lnTo>
                  <a:pt x="348" y="358"/>
                </a:lnTo>
                <a:lnTo>
                  <a:pt x="358" y="380"/>
                </a:lnTo>
                <a:lnTo>
                  <a:pt x="368" y="401"/>
                </a:lnTo>
                <a:lnTo>
                  <a:pt x="381" y="423"/>
                </a:lnTo>
                <a:lnTo>
                  <a:pt x="394" y="445"/>
                </a:lnTo>
                <a:lnTo>
                  <a:pt x="394" y="445"/>
                </a:lnTo>
                <a:lnTo>
                  <a:pt x="398" y="448"/>
                </a:lnTo>
                <a:lnTo>
                  <a:pt x="401" y="450"/>
                </a:lnTo>
                <a:lnTo>
                  <a:pt x="404" y="452"/>
                </a:lnTo>
                <a:lnTo>
                  <a:pt x="407" y="453"/>
                </a:lnTo>
                <a:lnTo>
                  <a:pt x="412" y="453"/>
                </a:lnTo>
                <a:lnTo>
                  <a:pt x="416" y="453"/>
                </a:lnTo>
                <a:lnTo>
                  <a:pt x="419" y="452"/>
                </a:lnTo>
                <a:lnTo>
                  <a:pt x="424" y="450"/>
                </a:lnTo>
                <a:lnTo>
                  <a:pt x="424" y="450"/>
                </a:lnTo>
                <a:lnTo>
                  <a:pt x="427" y="447"/>
                </a:lnTo>
                <a:lnTo>
                  <a:pt x="429" y="444"/>
                </a:lnTo>
                <a:lnTo>
                  <a:pt x="430" y="440"/>
                </a:lnTo>
                <a:lnTo>
                  <a:pt x="431" y="436"/>
                </a:lnTo>
                <a:lnTo>
                  <a:pt x="432" y="433"/>
                </a:lnTo>
                <a:lnTo>
                  <a:pt x="431" y="428"/>
                </a:lnTo>
                <a:lnTo>
                  <a:pt x="430" y="425"/>
                </a:lnTo>
                <a:lnTo>
                  <a:pt x="428" y="421"/>
                </a:lnTo>
                <a:lnTo>
                  <a:pt x="428" y="421"/>
                </a:lnTo>
                <a:lnTo>
                  <a:pt x="416" y="402"/>
                </a:lnTo>
                <a:lnTo>
                  <a:pt x="404" y="382"/>
                </a:lnTo>
                <a:lnTo>
                  <a:pt x="394" y="362"/>
                </a:lnTo>
                <a:lnTo>
                  <a:pt x="386" y="342"/>
                </a:lnTo>
                <a:lnTo>
                  <a:pt x="378" y="321"/>
                </a:lnTo>
                <a:lnTo>
                  <a:pt x="371" y="300"/>
                </a:lnTo>
                <a:lnTo>
                  <a:pt x="365" y="279"/>
                </a:lnTo>
                <a:lnTo>
                  <a:pt x="360" y="257"/>
                </a:lnTo>
                <a:lnTo>
                  <a:pt x="360" y="257"/>
                </a:lnTo>
                <a:lnTo>
                  <a:pt x="355" y="234"/>
                </a:lnTo>
                <a:lnTo>
                  <a:pt x="352" y="212"/>
                </a:lnTo>
                <a:lnTo>
                  <a:pt x="350" y="189"/>
                </a:lnTo>
                <a:lnTo>
                  <a:pt x="348" y="166"/>
                </a:lnTo>
                <a:lnTo>
                  <a:pt x="346" y="119"/>
                </a:lnTo>
                <a:lnTo>
                  <a:pt x="346" y="70"/>
                </a:lnTo>
                <a:lnTo>
                  <a:pt x="346" y="70"/>
                </a:lnTo>
                <a:lnTo>
                  <a:pt x="345" y="67"/>
                </a:lnTo>
                <a:lnTo>
                  <a:pt x="343" y="63"/>
                </a:lnTo>
                <a:lnTo>
                  <a:pt x="342" y="59"/>
                </a:lnTo>
                <a:lnTo>
                  <a:pt x="339" y="56"/>
                </a:lnTo>
                <a:lnTo>
                  <a:pt x="337" y="54"/>
                </a:lnTo>
                <a:lnTo>
                  <a:pt x="333" y="52"/>
                </a:lnTo>
                <a:lnTo>
                  <a:pt x="329" y="51"/>
                </a:lnTo>
                <a:lnTo>
                  <a:pt x="325" y="50"/>
                </a:lnTo>
                <a:lnTo>
                  <a:pt x="325" y="50"/>
                </a:lnTo>
                <a:lnTo>
                  <a:pt x="321" y="51"/>
                </a:lnTo>
                <a:lnTo>
                  <a:pt x="317" y="52"/>
                </a:lnTo>
                <a:lnTo>
                  <a:pt x="313" y="53"/>
                </a:lnTo>
                <a:lnTo>
                  <a:pt x="311" y="56"/>
                </a:lnTo>
                <a:lnTo>
                  <a:pt x="308" y="58"/>
                </a:lnTo>
                <a:lnTo>
                  <a:pt x="307" y="63"/>
                </a:lnTo>
                <a:lnTo>
                  <a:pt x="304" y="66"/>
                </a:lnTo>
                <a:lnTo>
                  <a:pt x="304" y="70"/>
                </a:lnTo>
                <a:lnTo>
                  <a:pt x="304" y="7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项目定位</a:t>
              </a:r>
            </a:p>
          </p:txBody>
        </p:sp>
      </p:grpSp>
      <p:grpSp>
        <p:nvGrpSpPr>
          <p:cNvPr id="28" name="Group 28"/>
          <p:cNvGrpSpPr/>
          <p:nvPr/>
        </p:nvGrpSpPr>
        <p:grpSpPr>
          <a:xfrm>
            <a:off x="5784437" y="1687163"/>
            <a:ext cx="4496144" cy="565817"/>
            <a:chOff x="5784437" y="1687163"/>
            <a:chExt cx="4496144" cy="565817"/>
          </a:xfrm>
        </p:grpSpPr>
        <p:sp>
          <p:nvSpPr>
            <p:cNvPr id="29" name="AutoShape 29"/>
            <p:cNvSpPr/>
            <p:nvPr/>
          </p:nvSpPr>
          <p:spPr>
            <a:xfrm>
              <a:off x="5784437" y="1687163"/>
              <a:ext cx="4496144" cy="565817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0" name="TextBox 30"/>
          <p:cNvSpPr txBox="1"/>
          <p:nvPr/>
        </p:nvSpPr>
        <p:spPr>
          <a:xfrm>
            <a:off x="5927774" y="1687163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31" name="Group 31"/>
          <p:cNvGrpSpPr/>
          <p:nvPr/>
        </p:nvGrpSpPr>
        <p:grpSpPr>
          <a:xfrm>
            <a:off x="5784437" y="2262505"/>
            <a:ext cx="4496144" cy="820535"/>
            <a:chOff x="5784437" y="2262505"/>
            <a:chExt cx="4496144" cy="820535"/>
          </a:xfrm>
        </p:grpSpPr>
        <p:sp>
          <p:nvSpPr>
            <p:cNvPr id="32" name="TextBox 32"/>
            <p:cNvSpPr txBox="1"/>
            <p:nvPr/>
          </p:nvSpPr>
          <p:spPr>
            <a:xfrm>
              <a:off x="5784437" y="2262505"/>
              <a:ext cx="4496144" cy="82053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针对中高端消费群体，提供高品质、专业化的中医服务。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5784437" y="3120755"/>
            <a:ext cx="4496144" cy="565817"/>
            <a:chOff x="5784437" y="3120755"/>
            <a:chExt cx="4496144" cy="565817"/>
          </a:xfrm>
        </p:grpSpPr>
        <p:sp>
          <p:nvSpPr>
            <p:cNvPr id="34" name="AutoShape 34"/>
            <p:cNvSpPr/>
            <p:nvPr/>
          </p:nvSpPr>
          <p:spPr>
            <a:xfrm>
              <a:off x="5784437" y="3120755"/>
              <a:ext cx="4496144" cy="565817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5" name="TextBox 35"/>
          <p:cNvSpPr txBox="1"/>
          <p:nvPr/>
        </p:nvSpPr>
        <p:spPr>
          <a:xfrm>
            <a:off x="5927774" y="3120755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grpSp>
        <p:nvGrpSpPr>
          <p:cNvPr id="36" name="Group 36"/>
          <p:cNvGrpSpPr/>
          <p:nvPr/>
        </p:nvGrpSpPr>
        <p:grpSpPr>
          <a:xfrm>
            <a:off x="5784437" y="3715147"/>
            <a:ext cx="4496144" cy="820535"/>
            <a:chOff x="5784437" y="3715147"/>
            <a:chExt cx="4496144" cy="820535"/>
          </a:xfrm>
        </p:grpSpPr>
        <p:sp>
          <p:nvSpPr>
            <p:cNvPr id="37" name="TextBox 37"/>
            <p:cNvSpPr txBox="1"/>
            <p:nvPr/>
          </p:nvSpPr>
          <p:spPr>
            <a:xfrm>
              <a:off x="5784437" y="3715147"/>
              <a:ext cx="4496144" cy="82053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结合传统中医理论和现代科技手段，打造特色化的服务项目。</a:t>
              </a:r>
            </a:p>
          </p:txBody>
        </p:sp>
      </p:grpSp>
      <p:grpSp>
        <p:nvGrpSpPr>
          <p:cNvPr id="38" name="Group 38"/>
          <p:cNvGrpSpPr/>
          <p:nvPr/>
        </p:nvGrpSpPr>
        <p:grpSpPr>
          <a:xfrm>
            <a:off x="5784437" y="4609991"/>
            <a:ext cx="4496144" cy="565817"/>
            <a:chOff x="5784437" y="4609991"/>
            <a:chExt cx="4496144" cy="565817"/>
          </a:xfrm>
        </p:grpSpPr>
        <p:sp>
          <p:nvSpPr>
            <p:cNvPr id="39" name="AutoShape 39"/>
            <p:cNvSpPr/>
            <p:nvPr/>
          </p:nvSpPr>
          <p:spPr>
            <a:xfrm>
              <a:off x="5784437" y="4609991"/>
              <a:ext cx="4496144" cy="565817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0" name="Group 40"/>
          <p:cNvGrpSpPr/>
          <p:nvPr/>
        </p:nvGrpSpPr>
        <p:grpSpPr>
          <a:xfrm>
            <a:off x="5784437" y="5204382"/>
            <a:ext cx="4496144" cy="820535"/>
            <a:chOff x="5784437" y="5204382"/>
            <a:chExt cx="4496144" cy="820535"/>
          </a:xfrm>
        </p:grpSpPr>
        <p:sp>
          <p:nvSpPr>
            <p:cNvPr id="41" name="TextBox 41"/>
            <p:cNvSpPr txBox="1"/>
            <p:nvPr/>
          </p:nvSpPr>
          <p:spPr>
            <a:xfrm>
              <a:off x="5784437" y="5204382"/>
              <a:ext cx="4496144" cy="82053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注重品牌建设和客户体验，树立良好的口碑和形象。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5945582" y="4609991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3133474" y="2900242"/>
            <a:ext cx="1832478" cy="963855"/>
            <a:chOff x="3133474" y="2900242"/>
            <a:chExt cx="1832478" cy="963855"/>
          </a:xfrm>
        </p:grpSpPr>
        <p:sp>
          <p:nvSpPr>
            <p:cNvPr id="3" name="TextBox 3"/>
            <p:cNvSpPr txBox="1"/>
            <p:nvPr/>
          </p:nvSpPr>
          <p:spPr>
            <a:xfrm>
              <a:off x="3133474" y="2900242"/>
              <a:ext cx="1832478" cy="96385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3000" b="1">
                  <a:solidFill>
                    <a:srgbClr val="FFFEF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5162849" y="2700179"/>
            <a:ext cx="6534938" cy="701040"/>
          </a:xfrm>
          <a:prstGeom prst="rect">
            <a:avLst/>
          </a:prstGeom>
        </p:spPr>
        <p:txBody>
          <a:bodyPr vert="horz" wrap="square" lIns="91440" tIns="45720" rIns="91440" bIns="45720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市场分析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健康意识提高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随着人们生活水平的提高，健康意识逐渐增强，对中医养生的需求不断增加。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老龄化社会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老年人是中医馆的主要目标客户之一，老龄化社会的趋势使得中医馆的市场需求进一步扩大。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慢性病防治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慢性病防治是中医馆的重要服务领域之一，越来越多的人开始重视中医调理和预防保健。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市场需求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9121" r="29121"/>
          <a:stretch>
            <a:fillRect/>
          </a:stretch>
        </p:blipFill>
        <p:spPr>
          <a:xfrm>
            <a:off x="1256535" y="1126660"/>
            <a:ext cx="3172116" cy="5563760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2298700" y="1457325"/>
            <a:ext cx="9242457" cy="4849697"/>
            <a:chOff x="2298700" y="1457325"/>
            <a:chExt cx="9242457" cy="4849697"/>
          </a:xfrm>
        </p:grpSpPr>
        <p:cxnSp>
          <p:nvCxnSpPr>
            <p:cNvPr id="4" name="Connector 4"/>
            <p:cNvCxnSpPr/>
            <p:nvPr/>
          </p:nvCxnSpPr>
          <p:spPr>
            <a:xfrm>
              <a:off x="4422775" y="1963738"/>
              <a:ext cx="1419225" cy="0"/>
            </a:xfrm>
            <a:prstGeom prst="line">
              <a:avLst/>
            </a:prstGeom>
            <a:ln w="6350">
              <a:solidFill>
                <a:schemeClr val="accent1"/>
              </a:solidFill>
              <a:prstDash val="dash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cxnSp>
          <p:nvCxnSpPr>
            <p:cNvPr id="5" name="Connector 5"/>
            <p:cNvCxnSpPr/>
            <p:nvPr/>
          </p:nvCxnSpPr>
          <p:spPr>
            <a:xfrm>
              <a:off x="3970338" y="3735388"/>
              <a:ext cx="2301875" cy="0"/>
            </a:xfrm>
            <a:prstGeom prst="line">
              <a:avLst/>
            </a:prstGeom>
            <a:ln w="6350">
              <a:solidFill>
                <a:schemeClr val="accent1"/>
              </a:solidFill>
              <a:prstDash val="dash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cxnSp>
          <p:nvCxnSpPr>
            <p:cNvPr id="6" name="Connector 6"/>
            <p:cNvCxnSpPr/>
            <p:nvPr/>
          </p:nvCxnSpPr>
          <p:spPr>
            <a:xfrm>
              <a:off x="2298700" y="5410200"/>
              <a:ext cx="2921000" cy="0"/>
            </a:xfrm>
            <a:prstGeom prst="line">
              <a:avLst/>
            </a:prstGeom>
            <a:ln w="6350">
              <a:solidFill>
                <a:schemeClr val="accent1"/>
              </a:solidFill>
              <a:prstDash val="dash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7" name="Freeform 7"/>
            <p:cNvSpPr/>
            <p:nvPr/>
          </p:nvSpPr>
          <p:spPr>
            <a:xfrm>
              <a:off x="5541931" y="1492282"/>
              <a:ext cx="1192244" cy="973169"/>
            </a:xfrm>
            <a:custGeom>
              <a:rect l="l" t="t" r="r" b="b"/>
              <a:pathLst>
                <a:path w="1210" h="984">
                  <a:moveTo>
                    <a:pt x="1210" y="491"/>
                  </a:moveTo>
                  <a:cubicBezTo>
                    <a:pt x="982" y="424"/>
                    <a:pt x="982" y="424"/>
                    <a:pt x="982" y="424"/>
                  </a:cubicBezTo>
                  <a:cubicBezTo>
                    <a:pt x="949" y="184"/>
                    <a:pt x="743" y="0"/>
                    <a:pt x="494" y="0"/>
                  </a:cubicBezTo>
                  <a:cubicBezTo>
                    <a:pt x="221" y="0"/>
                    <a:pt x="0" y="221"/>
                    <a:pt x="0" y="493"/>
                  </a:cubicBezTo>
                  <a:cubicBezTo>
                    <a:pt x="0" y="766"/>
                    <a:pt x="221" y="986"/>
                    <a:pt x="494" y="986"/>
                  </a:cubicBezTo>
                  <a:cubicBezTo>
                    <a:pt x="745" y="986"/>
                    <a:pt x="952" y="799"/>
                    <a:pt x="983" y="557"/>
                  </a:cubicBezTo>
                  <a:lnTo>
                    <a:pt x="1210" y="491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643563" y="1590675"/>
              <a:ext cx="773144" cy="776288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5986463" y="3243263"/>
              <a:ext cx="1192244" cy="971550"/>
            </a:xfrm>
            <a:custGeom>
              <a:rect l="l" t="t" r="r" b="b"/>
              <a:pathLst>
                <a:path w="1210" h="984">
                  <a:moveTo>
                    <a:pt x="1210" y="491"/>
                  </a:moveTo>
                  <a:cubicBezTo>
                    <a:pt x="982" y="424"/>
                    <a:pt x="982" y="424"/>
                    <a:pt x="982" y="424"/>
                  </a:cubicBezTo>
                  <a:cubicBezTo>
                    <a:pt x="949" y="184"/>
                    <a:pt x="743" y="0"/>
                    <a:pt x="494" y="0"/>
                  </a:cubicBezTo>
                  <a:cubicBezTo>
                    <a:pt x="221" y="0"/>
                    <a:pt x="0" y="221"/>
                    <a:pt x="0" y="493"/>
                  </a:cubicBezTo>
                  <a:cubicBezTo>
                    <a:pt x="0" y="766"/>
                    <a:pt x="221" y="986"/>
                    <a:pt x="494" y="986"/>
                  </a:cubicBezTo>
                  <a:cubicBezTo>
                    <a:pt x="745" y="986"/>
                    <a:pt x="952" y="799"/>
                    <a:pt x="983" y="557"/>
                  </a:cubicBezTo>
                  <a:lnTo>
                    <a:pt x="1210" y="491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088094" y="3341656"/>
              <a:ext cx="773144" cy="774668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4918043" y="4924425"/>
              <a:ext cx="1193768" cy="971550"/>
            </a:xfrm>
            <a:custGeom>
              <a:rect l="l" t="t" r="r" b="b"/>
              <a:pathLst>
                <a:path w="1210" h="984">
                  <a:moveTo>
                    <a:pt x="1210" y="491"/>
                  </a:moveTo>
                  <a:cubicBezTo>
                    <a:pt x="982" y="424"/>
                    <a:pt x="982" y="424"/>
                    <a:pt x="982" y="424"/>
                  </a:cubicBezTo>
                  <a:cubicBezTo>
                    <a:pt x="949" y="184"/>
                    <a:pt x="743" y="0"/>
                    <a:pt x="494" y="0"/>
                  </a:cubicBezTo>
                  <a:cubicBezTo>
                    <a:pt x="221" y="0"/>
                    <a:pt x="0" y="221"/>
                    <a:pt x="0" y="493"/>
                  </a:cubicBezTo>
                  <a:cubicBezTo>
                    <a:pt x="0" y="766"/>
                    <a:pt x="221" y="986"/>
                    <a:pt x="494" y="986"/>
                  </a:cubicBezTo>
                  <a:cubicBezTo>
                    <a:pt x="745" y="986"/>
                    <a:pt x="952" y="799"/>
                    <a:pt x="983" y="557"/>
                  </a:cubicBezTo>
                  <a:lnTo>
                    <a:pt x="1210" y="491"/>
                  </a:ln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022818" y="5022818"/>
              <a:ext cx="774668" cy="774668"/>
            </a:xfrm>
            <a:prstGeom prst="ellipse">
              <a:avLst/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TextBox 13"/>
            <p:cNvSpPr txBox="1"/>
            <p:nvPr/>
          </p:nvSpPr>
          <p:spPr>
            <a:xfrm>
              <a:off x="5753100" y="1714071"/>
              <a:ext cx="693277" cy="529590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  <a:spcBef>
                  <a:spcPts val="375"/>
                </a:spcBef>
              </a:pPr>
              <a:r>
                <a:rPr lang="en-US" sz="2700">
                  <a:solidFill>
                    <a:srgbClr val="FFFEF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  <p:sp>
          <p:nvSpPr>
            <p:cNvPr id="14" name="TextBox 14"/>
            <p:cNvSpPr txBox="1"/>
            <p:nvPr/>
          </p:nvSpPr>
          <p:spPr>
            <a:xfrm>
              <a:off x="6176010" y="3464243"/>
              <a:ext cx="697230" cy="529590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  <a:spcBef>
                  <a:spcPts val="375"/>
                </a:spcBef>
              </a:pPr>
              <a:r>
                <a:rPr lang="en-US" sz="2700">
                  <a:solidFill>
                    <a:srgbClr val="FFFEF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  <p:sp>
          <p:nvSpPr>
            <p:cNvPr id="15" name="TextBox 15"/>
            <p:cNvSpPr txBox="1"/>
            <p:nvPr/>
          </p:nvSpPr>
          <p:spPr>
            <a:xfrm>
              <a:off x="5118735" y="5145405"/>
              <a:ext cx="697230" cy="529590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  <a:spcBef>
                  <a:spcPts val="375"/>
                </a:spcBef>
              </a:pPr>
              <a:r>
                <a:rPr lang="en-US" sz="2700">
                  <a:solidFill>
                    <a:srgbClr val="FFFEF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6861239" y="1457325"/>
              <a:ext cx="4229100" cy="457200"/>
            </a:xfrm>
            <a:prstGeom prst="rect">
              <a:avLst/>
            </a:prstGeom>
          </p:spPr>
          <p:txBody>
            <a:bodyPr vert="horz" wrap="square" lIns="95250" tIns="95250" rIns="47625" bIns="952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</a:pPr>
              <a:r>
                <a:rPr lang="en-US" sz="15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同行竞争</a:t>
              </a:r>
            </a:p>
          </p:txBody>
        </p:sp>
        <p:sp>
          <p:nvSpPr>
            <p:cNvPr id="17" name="TextBox 17"/>
            <p:cNvSpPr txBox="1"/>
            <p:nvPr/>
          </p:nvSpPr>
          <p:spPr>
            <a:xfrm>
              <a:off x="6861239" y="1795982"/>
              <a:ext cx="4364355" cy="1053465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50000"/>
                </a:lnSpc>
                <a:spcBef>
                  <a:spcPts val="375"/>
                </a:spcBef>
              </a:pPr>
              <a:r>
                <a:rPr lang="en-US" sz="135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市场上已经存在众多的中医馆，如何在竞争中脱颖而出，吸引更多客户是关键。</a:t>
              </a:r>
            </a:p>
          </p:txBody>
        </p:sp>
        <p:sp>
          <p:nvSpPr>
            <p:cNvPr id="18" name="TextBox 18"/>
            <p:cNvSpPr txBox="1"/>
            <p:nvPr/>
          </p:nvSpPr>
          <p:spPr>
            <a:xfrm>
              <a:off x="7178707" y="3213215"/>
              <a:ext cx="4229100" cy="457200"/>
            </a:xfrm>
            <a:prstGeom prst="rect">
              <a:avLst/>
            </a:prstGeom>
          </p:spPr>
          <p:txBody>
            <a:bodyPr vert="horz" wrap="square" lIns="95250" tIns="95250" rIns="47625" bIns="952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</a:pPr>
              <a:r>
                <a:rPr lang="en-US" sz="1575" b="1">
                  <a:solidFill>
                    <a:schemeClr val="accen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品牌口碑</a:t>
              </a:r>
            </a:p>
          </p:txBody>
        </p:sp>
        <p:sp>
          <p:nvSpPr>
            <p:cNvPr id="19" name="TextBox 19"/>
            <p:cNvSpPr txBox="1"/>
            <p:nvPr/>
          </p:nvSpPr>
          <p:spPr>
            <a:xfrm>
              <a:off x="7178707" y="3551872"/>
              <a:ext cx="4362450" cy="1053465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50000"/>
                </a:lnSpc>
                <a:spcBef>
                  <a:spcPts val="375"/>
                </a:spcBef>
              </a:pPr>
              <a:r>
                <a:rPr lang="en-US" sz="135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良好的品牌口碑和信誉是吸引客户的重要因素，需要注重品牌建设和口碑营销。</a:t>
              </a:r>
            </a:p>
          </p:txBody>
        </p:sp>
        <p:sp>
          <p:nvSpPr>
            <p:cNvPr id="20" name="TextBox 20"/>
            <p:cNvSpPr txBox="1"/>
            <p:nvPr/>
          </p:nvSpPr>
          <p:spPr>
            <a:xfrm>
              <a:off x="6257377" y="4914900"/>
              <a:ext cx="4229100" cy="457200"/>
            </a:xfrm>
            <a:prstGeom prst="rect">
              <a:avLst/>
            </a:prstGeom>
          </p:spPr>
          <p:txBody>
            <a:bodyPr vert="horz" wrap="square" lIns="95250" tIns="95250" rIns="47625" bIns="952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</a:pPr>
              <a:r>
                <a:rPr lang="en-US" sz="1575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服务质量</a:t>
              </a:r>
            </a:p>
          </p:txBody>
        </p:sp>
        <p:sp>
          <p:nvSpPr>
            <p:cNvPr id="21" name="TextBox 21"/>
            <p:cNvSpPr txBox="1"/>
            <p:nvPr/>
          </p:nvSpPr>
          <p:spPr>
            <a:xfrm>
              <a:off x="6257377" y="5253557"/>
              <a:ext cx="4362450" cy="1053465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50000"/>
                </a:lnSpc>
                <a:spcBef>
                  <a:spcPts val="375"/>
                </a:spcBef>
              </a:pPr>
              <a:r>
                <a:rPr lang="en-US" sz="135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提供优质的服务和专业的诊疗是赢得客户信任和忠诚度的关键。</a:t>
              </a:r>
            </a:p>
          </p:txBody>
        </p:sp>
      </p:grp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竞争分析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随着互联网技术的发展，中医馆可以借助互联网平台拓展业务，提高服务效率。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互联网+医疗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25292" r="2529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个性化服务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25292" r="25292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跨界合作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5708" r="5708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满足不同客户需求，提供个性化的诊疗和养生服务是未来的发展趋势。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中医馆可以与其他健康产业进行跨界合作，实现资源共享和互利共赢。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市场趋势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3133474" y="2900242"/>
            <a:ext cx="1832478" cy="963855"/>
            <a:chOff x="3133474" y="2900242"/>
            <a:chExt cx="1832478" cy="963855"/>
          </a:xfrm>
        </p:grpSpPr>
        <p:sp>
          <p:nvSpPr>
            <p:cNvPr id="3" name="TextBox 3"/>
            <p:cNvSpPr txBox="1"/>
            <p:nvPr/>
          </p:nvSpPr>
          <p:spPr>
            <a:xfrm>
              <a:off x="3133474" y="2900242"/>
              <a:ext cx="1832478" cy="96385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3000" b="1">
                  <a:solidFill>
                    <a:srgbClr val="FFFEF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5162849" y="2700179"/>
            <a:ext cx="6534938" cy="701040"/>
          </a:xfrm>
          <a:prstGeom prst="rect">
            <a:avLst/>
          </a:prstGeom>
        </p:spPr>
        <p:txBody>
          <a:bodyPr vert="horz" wrap="square" lIns="91440" tIns="45720" rIns="91440" bIns="45720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商业模式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flipH="1">
            <a:off x="2266950" y="2012950"/>
            <a:ext cx="9925050" cy="4845050"/>
          </a:xfrm>
          <a:prstGeom prst="triangle">
            <a:avLst>
              <a:gd name="adj" fmla="val 0"/>
            </a:avLst>
          </a:prstGeom>
          <a:blipFill dpi="0" rotWithShape="1">
            <a:blip r:embed="rId2">
              <a:alphaModFix/>
            </a:blip>
            <a:stretch>
              <a:fillRect/>
            </a:stretch>
          </a:blip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 flipV="1">
            <a:off x="1966913" y="6027738"/>
            <a:ext cx="1973262" cy="985837"/>
          </a:xfrm>
          <a:prstGeom prst="line">
            <a:avLst/>
          </a:prstGeom>
          <a:ln w="3175">
            <a:solidFill>
              <a:srgbClr val="D76739">
                <a:alpha val="100000"/>
              </a:srgbClr>
            </a:solidFill>
            <a:prstDash val="solid"/>
          </a:ln>
        </p:spPr>
      </p:cxnSp>
      <p:sp>
        <p:nvSpPr>
          <p:cNvPr id="4" name="AutoShape 4"/>
          <p:cNvSpPr/>
          <p:nvPr/>
        </p:nvSpPr>
        <p:spPr>
          <a:xfrm rot="2700000">
            <a:off x="4090988" y="5378450"/>
            <a:ext cx="723900" cy="7239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5" name="Connector 5"/>
          <p:cNvCxnSpPr/>
          <p:nvPr/>
        </p:nvCxnSpPr>
        <p:spPr>
          <a:xfrm flipV="1">
            <a:off x="4991100" y="5230813"/>
            <a:ext cx="598488" cy="298450"/>
          </a:xfrm>
          <a:prstGeom prst="line">
            <a:avLst/>
          </a:prstGeom>
          <a:ln w="3175">
            <a:solidFill>
              <a:srgbClr val="D76739">
                <a:alpha val="100000"/>
              </a:srgbClr>
            </a:solidFill>
            <a:prstDash val="solid"/>
          </a:ln>
        </p:spPr>
      </p:cxnSp>
      <p:sp>
        <p:nvSpPr>
          <p:cNvPr id="6" name="AutoShape 6"/>
          <p:cNvSpPr/>
          <p:nvPr/>
        </p:nvSpPr>
        <p:spPr>
          <a:xfrm rot="2700000">
            <a:off x="5791200" y="4559300"/>
            <a:ext cx="723900" cy="723900"/>
          </a:xfrm>
          <a:prstGeom prst="rect">
            <a:avLst/>
          </a:prstGeom>
          <a:blipFill dpi="0">
            <a:blip r:embed="rId3"/>
            <a:stretch>
              <a:fillRect/>
            </a:stretch>
          </a:blip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V="1">
            <a:off x="6677025" y="4410075"/>
            <a:ext cx="598488" cy="298450"/>
          </a:xfrm>
          <a:prstGeom prst="line">
            <a:avLst/>
          </a:prstGeom>
          <a:ln w="3175">
            <a:solidFill>
              <a:srgbClr val="D76739">
                <a:alpha val="100000"/>
              </a:srgbClr>
            </a:solidFill>
            <a:prstDash val="solid"/>
          </a:ln>
        </p:spPr>
      </p:cxnSp>
      <p:sp>
        <p:nvSpPr>
          <p:cNvPr id="8" name="AutoShape 8"/>
          <p:cNvSpPr/>
          <p:nvPr/>
        </p:nvSpPr>
        <p:spPr>
          <a:xfrm rot="2700000">
            <a:off x="7454900" y="3749675"/>
            <a:ext cx="723900" cy="723900"/>
          </a:xfrm>
          <a:prstGeom prst="rect">
            <a:avLst/>
          </a:prstGeom>
          <a:blipFill dpi="0">
            <a:blip r:embed="rId3"/>
            <a:stretch>
              <a:fillRect/>
            </a:stretch>
          </a:blip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 flipV="1">
            <a:off x="8316913" y="3598863"/>
            <a:ext cx="598487" cy="298450"/>
          </a:xfrm>
          <a:prstGeom prst="line">
            <a:avLst/>
          </a:prstGeom>
          <a:ln w="3175">
            <a:solidFill>
              <a:srgbClr val="D76739">
                <a:alpha val="100000"/>
              </a:srgbClr>
            </a:solidFill>
            <a:prstDash val="solid"/>
          </a:ln>
        </p:spPr>
      </p:cxnSp>
      <p:cxnSp>
        <p:nvCxnSpPr>
          <p:cNvPr id="10" name="Connector 10"/>
          <p:cNvCxnSpPr/>
          <p:nvPr/>
        </p:nvCxnSpPr>
        <p:spPr>
          <a:xfrm flipV="1">
            <a:off x="10059988" y="1960563"/>
            <a:ext cx="2282825" cy="1092200"/>
          </a:xfrm>
          <a:prstGeom prst="line">
            <a:avLst/>
          </a:prstGeom>
          <a:ln w="3175">
            <a:solidFill>
              <a:srgbClr val="D76739">
                <a:alpha val="100000"/>
              </a:srgbClr>
            </a:solidFill>
            <a:prstDash val="solid"/>
          </a:ln>
        </p:spPr>
      </p:cxnSp>
      <p:cxnSp>
        <p:nvCxnSpPr>
          <p:cNvPr id="11" name="Connector 11"/>
          <p:cNvCxnSpPr/>
          <p:nvPr/>
        </p:nvCxnSpPr>
        <p:spPr>
          <a:xfrm>
            <a:off x="936625" y="5559425"/>
            <a:ext cx="2614613" cy="0"/>
          </a:xfrm>
          <a:prstGeom prst="line">
            <a:avLst/>
          </a:prstGeom>
          <a:ln w="6350">
            <a:solidFill>
              <a:schemeClr val="dk1"/>
            </a:solidFill>
            <a:prstDash val="dash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2873375" y="4413250"/>
            <a:ext cx="2614613" cy="0"/>
          </a:xfrm>
          <a:prstGeom prst="line">
            <a:avLst/>
          </a:prstGeom>
          <a:ln w="6350">
            <a:solidFill>
              <a:schemeClr val="dk1"/>
            </a:solidFill>
            <a:prstDash val="dash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  <p:cxnSp>
        <p:nvCxnSpPr>
          <p:cNvPr id="13" name="Connector 13"/>
          <p:cNvCxnSpPr/>
          <p:nvPr/>
        </p:nvCxnSpPr>
        <p:spPr>
          <a:xfrm>
            <a:off x="4702175" y="3371850"/>
            <a:ext cx="2614613" cy="0"/>
          </a:xfrm>
          <a:prstGeom prst="line">
            <a:avLst/>
          </a:prstGeom>
          <a:ln w="6350">
            <a:solidFill>
              <a:schemeClr val="dk1"/>
            </a:solidFill>
            <a:prstDash val="dash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  <p:cxnSp>
        <p:nvCxnSpPr>
          <p:cNvPr id="14" name="Connector 14"/>
          <p:cNvCxnSpPr/>
          <p:nvPr/>
        </p:nvCxnSpPr>
        <p:spPr>
          <a:xfrm>
            <a:off x="6293055" y="2249488"/>
            <a:ext cx="2614612" cy="0"/>
          </a:xfrm>
          <a:prstGeom prst="line">
            <a:avLst/>
          </a:prstGeom>
          <a:ln w="6350">
            <a:solidFill>
              <a:schemeClr val="dk1"/>
            </a:solidFill>
            <a:prstDash val="dash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  <p:sp>
        <p:nvSpPr>
          <p:cNvPr id="15" name="AutoShape 15"/>
          <p:cNvSpPr/>
          <p:nvPr/>
        </p:nvSpPr>
        <p:spPr>
          <a:xfrm>
            <a:off x="5680775" y="1185863"/>
            <a:ext cx="2647950" cy="39370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192588" y="2351088"/>
            <a:ext cx="2647950" cy="39370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2397125" y="3321050"/>
            <a:ext cx="2647950" cy="39528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98463" y="4514850"/>
            <a:ext cx="2647950" cy="39370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5942712" y="1157288"/>
            <a:ext cx="2124075" cy="447675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中药材销售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4454525" y="2326005"/>
            <a:ext cx="21240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中药饮片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2672304" y="3273425"/>
            <a:ext cx="2124075" cy="447675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中成药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660401" y="4492943"/>
            <a:ext cx="2124075" cy="447675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定制服务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6064251" y="1465262"/>
            <a:ext cx="3072221" cy="783272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375"/>
              </a:spcBef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提供各种中药材，包括珍稀药材和地道药材，满足客户的不同需求。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17039" y="2626606"/>
            <a:ext cx="3072221" cy="783272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提供各种中药饮片，包括传统手工炮制和机器规模化生产的饮片。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2829310" y="3652203"/>
            <a:ext cx="3072221" cy="783272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销售各种品牌和剂型的中成药，如丸、散、膏、丹等。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818089" y="4836890"/>
            <a:ext cx="3072221" cy="783272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根据客户需求，提供个性化的中药配方和健康咨询服务。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7482934" y="3775250"/>
            <a:ext cx="667832" cy="6602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33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8" name="TextBox 28"/>
          <p:cNvSpPr txBox="1"/>
          <p:nvPr/>
        </p:nvSpPr>
        <p:spPr>
          <a:xfrm>
            <a:off x="5819234" y="4591137"/>
            <a:ext cx="667832" cy="6602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33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9" name="TextBox 29"/>
          <p:cNvSpPr txBox="1"/>
          <p:nvPr/>
        </p:nvSpPr>
        <p:spPr>
          <a:xfrm>
            <a:off x="4119022" y="5410287"/>
            <a:ext cx="667832" cy="6602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33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30" name="AutoShape 30"/>
          <p:cNvSpPr/>
          <p:nvPr/>
        </p:nvSpPr>
        <p:spPr>
          <a:xfrm rot="2700000">
            <a:off x="9081813" y="2848704"/>
            <a:ext cx="745088" cy="745087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TextBox 31"/>
          <p:cNvSpPr txBox="1"/>
          <p:nvPr/>
        </p:nvSpPr>
        <p:spPr>
          <a:xfrm>
            <a:off x="9120441" y="2921881"/>
            <a:ext cx="667832" cy="6602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33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32" name="Group 3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3" name="AutoShape 3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TextBox 5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产品与服务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73831" y="1678692"/>
            <a:ext cx="1782794" cy="1782794"/>
          </a:xfrm>
          <a:prstGeom prst="ellipse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470129" y="1774799"/>
            <a:ext cx="1597342" cy="159743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2116400" y="2605189"/>
            <a:ext cx="309658" cy="476345"/>
          </a:xfrm>
          <a:custGeom>
            <a:rect l="l" t="t" r="r" b="b"/>
            <a:pathLst>
              <a:path w="82" h="125">
                <a:moveTo>
                  <a:pt x="76" y="105"/>
                </a:moveTo>
                <a:cubicBezTo>
                  <a:pt x="61" y="105"/>
                  <a:pt x="61" y="105"/>
                  <a:pt x="61" y="105"/>
                </a:cubicBezTo>
                <a:cubicBezTo>
                  <a:pt x="54" y="88"/>
                  <a:pt x="55" y="70"/>
                  <a:pt x="63" y="53"/>
                </a:cubicBezTo>
                <a:cubicBezTo>
                  <a:pt x="64" y="53"/>
                  <a:pt x="64" y="53"/>
                  <a:pt x="64" y="53"/>
                </a:cubicBezTo>
                <a:cubicBezTo>
                  <a:pt x="66" y="53"/>
                  <a:pt x="68" y="51"/>
                  <a:pt x="68" y="49"/>
                </a:cubicBezTo>
                <a:cubicBezTo>
                  <a:pt x="68" y="40"/>
                  <a:pt x="68" y="40"/>
                  <a:pt x="68" y="40"/>
                </a:cubicBezTo>
                <a:cubicBezTo>
                  <a:pt x="68" y="37"/>
                  <a:pt x="66" y="36"/>
                  <a:pt x="64" y="36"/>
                </a:cubicBezTo>
                <a:cubicBezTo>
                  <a:pt x="62" y="36"/>
                  <a:pt x="62" y="36"/>
                  <a:pt x="62" y="36"/>
                </a:cubicBezTo>
                <a:cubicBezTo>
                  <a:pt x="57" y="27"/>
                  <a:pt x="55" y="18"/>
                  <a:pt x="57" y="9"/>
                </a:cubicBezTo>
                <a:cubicBezTo>
                  <a:pt x="41" y="0"/>
                  <a:pt x="41" y="0"/>
                  <a:pt x="41" y="0"/>
                </a:cubicBezTo>
                <a:cubicBezTo>
                  <a:pt x="25" y="8"/>
                  <a:pt x="25" y="8"/>
                  <a:pt x="25" y="8"/>
                </a:cubicBezTo>
                <a:cubicBezTo>
                  <a:pt x="27" y="17"/>
                  <a:pt x="25" y="27"/>
                  <a:pt x="20" y="36"/>
                </a:cubicBezTo>
                <a:cubicBezTo>
                  <a:pt x="18" y="36"/>
                  <a:pt x="18" y="36"/>
                  <a:pt x="18" y="36"/>
                </a:cubicBezTo>
                <a:cubicBezTo>
                  <a:pt x="16" y="36"/>
                  <a:pt x="14" y="37"/>
                  <a:pt x="14" y="40"/>
                </a:cubicBezTo>
                <a:cubicBezTo>
                  <a:pt x="14" y="49"/>
                  <a:pt x="14" y="49"/>
                  <a:pt x="14" y="49"/>
                </a:cubicBezTo>
                <a:cubicBezTo>
                  <a:pt x="14" y="51"/>
                  <a:pt x="16" y="53"/>
                  <a:pt x="18" y="53"/>
                </a:cubicBezTo>
                <a:cubicBezTo>
                  <a:pt x="19" y="53"/>
                  <a:pt x="19" y="53"/>
                  <a:pt x="19" y="53"/>
                </a:cubicBezTo>
                <a:cubicBezTo>
                  <a:pt x="27" y="70"/>
                  <a:pt x="28" y="88"/>
                  <a:pt x="21" y="105"/>
                </a:cubicBezTo>
                <a:cubicBezTo>
                  <a:pt x="5" y="105"/>
                  <a:pt x="5" y="105"/>
                  <a:pt x="5" y="105"/>
                </a:cubicBezTo>
                <a:cubicBezTo>
                  <a:pt x="2" y="105"/>
                  <a:pt x="0" y="109"/>
                  <a:pt x="0" y="114"/>
                </a:cubicBezTo>
                <a:cubicBezTo>
                  <a:pt x="0" y="126"/>
                  <a:pt x="0" y="126"/>
                  <a:pt x="0" y="126"/>
                </a:cubicBezTo>
                <a:cubicBezTo>
                  <a:pt x="82" y="126"/>
                  <a:pt x="82" y="126"/>
                  <a:pt x="82" y="126"/>
                </a:cubicBezTo>
                <a:cubicBezTo>
                  <a:pt x="82" y="114"/>
                  <a:pt x="82" y="114"/>
                  <a:pt x="82" y="114"/>
                </a:cubicBezTo>
                <a:cubicBezTo>
                  <a:pt x="82" y="109"/>
                  <a:pt x="79" y="105"/>
                  <a:pt x="76" y="105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1946474" y="2065312"/>
            <a:ext cx="644652" cy="611315"/>
          </a:xfrm>
          <a:custGeom>
            <a:rect l="l" t="t" r="r" b="b"/>
            <a:pathLst>
              <a:path w="171" h="162">
                <a:moveTo>
                  <a:pt x="170" y="61"/>
                </a:moveTo>
                <a:cubicBezTo>
                  <a:pt x="169" y="58"/>
                  <a:pt x="166" y="56"/>
                  <a:pt x="163" y="55"/>
                </a:cubicBezTo>
                <a:cubicBezTo>
                  <a:pt x="115" y="48"/>
                  <a:pt x="115" y="48"/>
                  <a:pt x="115" y="48"/>
                </a:cubicBezTo>
                <a:cubicBezTo>
                  <a:pt x="93" y="5"/>
                  <a:pt x="93" y="5"/>
                  <a:pt x="93" y="5"/>
                </a:cubicBezTo>
                <a:cubicBezTo>
                  <a:pt x="92" y="2"/>
                  <a:pt x="89" y="0"/>
                  <a:pt x="86" y="0"/>
                </a:cubicBezTo>
                <a:cubicBezTo>
                  <a:pt x="82" y="0"/>
                  <a:pt x="79" y="2"/>
                  <a:pt x="78" y="5"/>
                </a:cubicBezTo>
                <a:cubicBezTo>
                  <a:pt x="56" y="48"/>
                  <a:pt x="56" y="48"/>
                  <a:pt x="56" y="48"/>
                </a:cubicBezTo>
                <a:cubicBezTo>
                  <a:pt x="8" y="55"/>
                  <a:pt x="8" y="55"/>
                  <a:pt x="8" y="55"/>
                </a:cubicBezTo>
                <a:cubicBezTo>
                  <a:pt x="5" y="56"/>
                  <a:pt x="3" y="58"/>
                  <a:pt x="1" y="61"/>
                </a:cubicBezTo>
                <a:cubicBezTo>
                  <a:pt x="0" y="64"/>
                  <a:pt x="1" y="68"/>
                  <a:pt x="4" y="70"/>
                </a:cubicBezTo>
                <a:cubicBezTo>
                  <a:pt x="38" y="104"/>
                  <a:pt x="38" y="104"/>
                  <a:pt x="38" y="104"/>
                </a:cubicBezTo>
                <a:cubicBezTo>
                  <a:pt x="30" y="151"/>
                  <a:pt x="30" y="151"/>
                  <a:pt x="30" y="151"/>
                </a:cubicBezTo>
                <a:cubicBezTo>
                  <a:pt x="30" y="155"/>
                  <a:pt x="31" y="158"/>
                  <a:pt x="34" y="160"/>
                </a:cubicBezTo>
                <a:cubicBezTo>
                  <a:pt x="36" y="162"/>
                  <a:pt x="40" y="162"/>
                  <a:pt x="43" y="161"/>
                </a:cubicBezTo>
                <a:cubicBezTo>
                  <a:pt x="86" y="138"/>
                  <a:pt x="86" y="138"/>
                  <a:pt x="86" y="138"/>
                </a:cubicBezTo>
                <a:cubicBezTo>
                  <a:pt x="129" y="160"/>
                  <a:pt x="129" y="160"/>
                  <a:pt x="129" y="160"/>
                </a:cubicBezTo>
                <a:cubicBezTo>
                  <a:pt x="130" y="161"/>
                  <a:pt x="131" y="161"/>
                  <a:pt x="133" y="161"/>
                </a:cubicBezTo>
                <a:cubicBezTo>
                  <a:pt x="133" y="161"/>
                  <a:pt x="133" y="161"/>
                  <a:pt x="133" y="161"/>
                </a:cubicBezTo>
                <a:cubicBezTo>
                  <a:pt x="137" y="161"/>
                  <a:pt x="141" y="158"/>
                  <a:pt x="141" y="153"/>
                </a:cubicBezTo>
                <a:cubicBezTo>
                  <a:pt x="141" y="152"/>
                  <a:pt x="141" y="152"/>
                  <a:pt x="141" y="151"/>
                </a:cubicBezTo>
                <a:cubicBezTo>
                  <a:pt x="133" y="104"/>
                  <a:pt x="133" y="104"/>
                  <a:pt x="133" y="104"/>
                </a:cubicBezTo>
                <a:cubicBezTo>
                  <a:pt x="168" y="70"/>
                  <a:pt x="168" y="70"/>
                  <a:pt x="168" y="70"/>
                </a:cubicBezTo>
                <a:cubicBezTo>
                  <a:pt x="170" y="68"/>
                  <a:pt x="171" y="64"/>
                  <a:pt x="170" y="61"/>
                </a:cubicBezTo>
                <a:close/>
                <a:moveTo>
                  <a:pt x="118" y="94"/>
                </a:moveTo>
                <a:cubicBezTo>
                  <a:pt x="116" y="96"/>
                  <a:pt x="115" y="99"/>
                  <a:pt x="115" y="102"/>
                </a:cubicBezTo>
                <a:cubicBezTo>
                  <a:pt x="121" y="137"/>
                  <a:pt x="121" y="137"/>
                  <a:pt x="121" y="137"/>
                </a:cubicBezTo>
                <a:cubicBezTo>
                  <a:pt x="90" y="121"/>
                  <a:pt x="90" y="121"/>
                  <a:pt x="90" y="121"/>
                </a:cubicBezTo>
                <a:cubicBezTo>
                  <a:pt x="87" y="119"/>
                  <a:pt x="84" y="119"/>
                  <a:pt x="82" y="121"/>
                </a:cubicBezTo>
                <a:cubicBezTo>
                  <a:pt x="50" y="137"/>
                  <a:pt x="50" y="137"/>
                  <a:pt x="50" y="137"/>
                </a:cubicBezTo>
                <a:cubicBezTo>
                  <a:pt x="56" y="102"/>
                  <a:pt x="56" y="102"/>
                  <a:pt x="56" y="102"/>
                </a:cubicBezTo>
                <a:cubicBezTo>
                  <a:pt x="57" y="99"/>
                  <a:pt x="56" y="96"/>
                  <a:pt x="54" y="94"/>
                </a:cubicBezTo>
                <a:cubicBezTo>
                  <a:pt x="28" y="70"/>
                  <a:pt x="28" y="70"/>
                  <a:pt x="28" y="70"/>
                </a:cubicBezTo>
                <a:cubicBezTo>
                  <a:pt x="63" y="65"/>
                  <a:pt x="63" y="65"/>
                  <a:pt x="63" y="65"/>
                </a:cubicBezTo>
                <a:cubicBezTo>
                  <a:pt x="66" y="64"/>
                  <a:pt x="69" y="62"/>
                  <a:pt x="70" y="60"/>
                </a:cubicBezTo>
                <a:cubicBezTo>
                  <a:pt x="86" y="28"/>
                  <a:pt x="86" y="28"/>
                  <a:pt x="86" y="28"/>
                </a:cubicBezTo>
                <a:cubicBezTo>
                  <a:pt x="101" y="60"/>
                  <a:pt x="101" y="60"/>
                  <a:pt x="101" y="60"/>
                </a:cubicBezTo>
                <a:cubicBezTo>
                  <a:pt x="103" y="62"/>
                  <a:pt x="105" y="64"/>
                  <a:pt x="108" y="65"/>
                </a:cubicBezTo>
                <a:cubicBezTo>
                  <a:pt x="143" y="70"/>
                  <a:pt x="143" y="70"/>
                  <a:pt x="143" y="70"/>
                </a:cubicBezTo>
                <a:lnTo>
                  <a:pt x="118" y="9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 flipH="1">
            <a:off x="2265228" y="3474155"/>
            <a:ext cx="0" cy="460258"/>
          </a:xfrm>
          <a:prstGeom prst="line">
            <a:avLst/>
          </a:prstGeom>
          <a:ln w="34925">
            <a:solidFill>
              <a:srgbClr val="C1C0C0">
                <a:alpha val="100000"/>
              </a:srgbClr>
            </a:solidFill>
            <a:prstDash val="solid"/>
          </a:ln>
        </p:spPr>
      </p:cxnSp>
      <p:sp>
        <p:nvSpPr>
          <p:cNvPr id="7" name="AutoShape 7"/>
          <p:cNvSpPr/>
          <p:nvPr/>
        </p:nvSpPr>
        <p:spPr>
          <a:xfrm>
            <a:off x="1578619" y="3909161"/>
            <a:ext cx="1362075" cy="101632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1222241" y="4596270"/>
            <a:ext cx="2085975" cy="16668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根据产品成本和预期利润率制定销售价格。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203191" y="4139070"/>
            <a:ext cx="21240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成本加成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927679" y="1678692"/>
            <a:ext cx="1782794" cy="1782794"/>
          </a:xfrm>
          <a:prstGeom prst="ellipse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4017309" y="1776323"/>
            <a:ext cx="1597342" cy="1597438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020453" y="1776323"/>
            <a:ext cx="1597342" cy="159743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4595286" y="2108174"/>
            <a:ext cx="452533" cy="131826"/>
          </a:xfrm>
          <a:custGeom>
            <a:rect l="l" t="t" r="r" b="b"/>
            <a:pathLst>
              <a:path w="120" h="35">
                <a:moveTo>
                  <a:pt x="60" y="35"/>
                </a:moveTo>
                <a:cubicBezTo>
                  <a:pt x="91" y="35"/>
                  <a:pt x="116" y="28"/>
                  <a:pt x="119" y="19"/>
                </a:cubicBezTo>
                <a:cubicBezTo>
                  <a:pt x="120" y="19"/>
                  <a:pt x="120" y="18"/>
                  <a:pt x="120" y="18"/>
                </a:cubicBezTo>
                <a:cubicBezTo>
                  <a:pt x="120" y="8"/>
                  <a:pt x="93" y="0"/>
                  <a:pt x="60" y="0"/>
                </a:cubicBezTo>
                <a:cubicBezTo>
                  <a:pt x="27" y="0"/>
                  <a:pt x="0" y="8"/>
                  <a:pt x="0" y="18"/>
                </a:cubicBezTo>
                <a:cubicBezTo>
                  <a:pt x="0" y="18"/>
                  <a:pt x="0" y="19"/>
                  <a:pt x="1" y="19"/>
                </a:cubicBezTo>
                <a:cubicBezTo>
                  <a:pt x="4" y="28"/>
                  <a:pt x="29" y="35"/>
                  <a:pt x="60" y="35"/>
                </a:cubicBezTo>
                <a:close/>
                <a:moveTo>
                  <a:pt x="10" y="15"/>
                </a:moveTo>
                <a:cubicBezTo>
                  <a:pt x="13" y="14"/>
                  <a:pt x="17" y="12"/>
                  <a:pt x="22" y="11"/>
                </a:cubicBezTo>
                <a:cubicBezTo>
                  <a:pt x="33" y="9"/>
                  <a:pt x="46" y="7"/>
                  <a:pt x="60" y="7"/>
                </a:cubicBezTo>
                <a:cubicBezTo>
                  <a:pt x="74" y="7"/>
                  <a:pt x="87" y="9"/>
                  <a:pt x="98" y="11"/>
                </a:cubicBezTo>
                <a:cubicBezTo>
                  <a:pt x="102" y="12"/>
                  <a:pt x="106" y="14"/>
                  <a:pt x="109" y="15"/>
                </a:cubicBezTo>
                <a:cubicBezTo>
                  <a:pt x="111" y="16"/>
                  <a:pt x="112" y="17"/>
                  <a:pt x="113" y="18"/>
                </a:cubicBezTo>
                <a:cubicBezTo>
                  <a:pt x="112" y="18"/>
                  <a:pt x="111" y="19"/>
                  <a:pt x="109" y="20"/>
                </a:cubicBezTo>
                <a:cubicBezTo>
                  <a:pt x="106" y="22"/>
                  <a:pt x="102" y="23"/>
                  <a:pt x="98" y="24"/>
                </a:cubicBezTo>
                <a:cubicBezTo>
                  <a:pt x="87" y="27"/>
                  <a:pt x="74" y="28"/>
                  <a:pt x="60" y="28"/>
                </a:cubicBezTo>
                <a:cubicBezTo>
                  <a:pt x="46" y="28"/>
                  <a:pt x="33" y="27"/>
                  <a:pt x="22" y="24"/>
                </a:cubicBezTo>
                <a:cubicBezTo>
                  <a:pt x="17" y="23"/>
                  <a:pt x="13" y="22"/>
                  <a:pt x="10" y="20"/>
                </a:cubicBezTo>
                <a:cubicBezTo>
                  <a:pt x="9" y="19"/>
                  <a:pt x="8" y="18"/>
                  <a:pt x="7" y="18"/>
                </a:cubicBezTo>
                <a:cubicBezTo>
                  <a:pt x="8" y="17"/>
                  <a:pt x="9" y="16"/>
                  <a:pt x="10" y="15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4444410" y="2203520"/>
            <a:ext cx="751046" cy="898779"/>
          </a:xfrm>
          <a:custGeom>
            <a:rect l="l" t="t" r="r" b="b"/>
            <a:pathLst>
              <a:path w="199" h="238">
                <a:moveTo>
                  <a:pt x="198" y="11"/>
                </a:moveTo>
                <a:cubicBezTo>
                  <a:pt x="198" y="8"/>
                  <a:pt x="194" y="5"/>
                  <a:pt x="191" y="5"/>
                </a:cubicBezTo>
                <a:cubicBezTo>
                  <a:pt x="160" y="5"/>
                  <a:pt x="160" y="5"/>
                  <a:pt x="160" y="5"/>
                </a:cubicBezTo>
                <a:cubicBezTo>
                  <a:pt x="160" y="3"/>
                  <a:pt x="160" y="1"/>
                  <a:pt x="160" y="0"/>
                </a:cubicBezTo>
                <a:cubicBezTo>
                  <a:pt x="156" y="3"/>
                  <a:pt x="150" y="6"/>
                  <a:pt x="141" y="9"/>
                </a:cubicBezTo>
                <a:cubicBezTo>
                  <a:pt x="130" y="12"/>
                  <a:pt x="115" y="14"/>
                  <a:pt x="100" y="14"/>
                </a:cubicBezTo>
                <a:cubicBezTo>
                  <a:pt x="85" y="14"/>
                  <a:pt x="70" y="12"/>
                  <a:pt x="59" y="9"/>
                </a:cubicBezTo>
                <a:cubicBezTo>
                  <a:pt x="50" y="6"/>
                  <a:pt x="44" y="3"/>
                  <a:pt x="40" y="0"/>
                </a:cubicBezTo>
                <a:cubicBezTo>
                  <a:pt x="40" y="1"/>
                  <a:pt x="40" y="3"/>
                  <a:pt x="40" y="5"/>
                </a:cubicBezTo>
                <a:cubicBezTo>
                  <a:pt x="8" y="5"/>
                  <a:pt x="8" y="5"/>
                  <a:pt x="8" y="5"/>
                </a:cubicBezTo>
                <a:cubicBezTo>
                  <a:pt x="4" y="5"/>
                  <a:pt x="1" y="8"/>
                  <a:pt x="1" y="11"/>
                </a:cubicBezTo>
                <a:cubicBezTo>
                  <a:pt x="1" y="12"/>
                  <a:pt x="0" y="23"/>
                  <a:pt x="1" y="38"/>
                </a:cubicBezTo>
                <a:cubicBezTo>
                  <a:pt x="3" y="47"/>
                  <a:pt x="4" y="55"/>
                  <a:pt x="7" y="62"/>
                </a:cubicBezTo>
                <a:cubicBezTo>
                  <a:pt x="10" y="71"/>
                  <a:pt x="15" y="79"/>
                  <a:pt x="20" y="85"/>
                </a:cubicBezTo>
                <a:cubicBezTo>
                  <a:pt x="30" y="96"/>
                  <a:pt x="43" y="102"/>
                  <a:pt x="60" y="102"/>
                </a:cubicBezTo>
                <a:cubicBezTo>
                  <a:pt x="67" y="113"/>
                  <a:pt x="77" y="122"/>
                  <a:pt x="90" y="125"/>
                </a:cubicBezTo>
                <a:cubicBezTo>
                  <a:pt x="91" y="133"/>
                  <a:pt x="91" y="142"/>
                  <a:pt x="90" y="150"/>
                </a:cubicBezTo>
                <a:cubicBezTo>
                  <a:pt x="68" y="150"/>
                  <a:pt x="68" y="150"/>
                  <a:pt x="68" y="150"/>
                </a:cubicBezTo>
                <a:cubicBezTo>
                  <a:pt x="63" y="150"/>
                  <a:pt x="60" y="154"/>
                  <a:pt x="59" y="158"/>
                </a:cubicBezTo>
                <a:cubicBezTo>
                  <a:pt x="58" y="159"/>
                  <a:pt x="57" y="160"/>
                  <a:pt x="56" y="161"/>
                </a:cubicBezTo>
                <a:cubicBezTo>
                  <a:pt x="49" y="161"/>
                  <a:pt x="49" y="161"/>
                  <a:pt x="49" y="161"/>
                </a:cubicBezTo>
                <a:cubicBezTo>
                  <a:pt x="45" y="161"/>
                  <a:pt x="41" y="165"/>
                  <a:pt x="41" y="169"/>
                </a:cubicBezTo>
                <a:cubicBezTo>
                  <a:pt x="41" y="230"/>
                  <a:pt x="41" y="230"/>
                  <a:pt x="41" y="230"/>
                </a:cubicBezTo>
                <a:cubicBezTo>
                  <a:pt x="41" y="234"/>
                  <a:pt x="45" y="238"/>
                  <a:pt x="49" y="238"/>
                </a:cubicBezTo>
                <a:cubicBezTo>
                  <a:pt x="149" y="238"/>
                  <a:pt x="149" y="238"/>
                  <a:pt x="149" y="238"/>
                </a:cubicBezTo>
                <a:cubicBezTo>
                  <a:pt x="154" y="238"/>
                  <a:pt x="157" y="234"/>
                  <a:pt x="157" y="230"/>
                </a:cubicBezTo>
                <a:cubicBezTo>
                  <a:pt x="157" y="169"/>
                  <a:pt x="157" y="169"/>
                  <a:pt x="157" y="169"/>
                </a:cubicBezTo>
                <a:cubicBezTo>
                  <a:pt x="157" y="165"/>
                  <a:pt x="154" y="161"/>
                  <a:pt x="149" y="161"/>
                </a:cubicBezTo>
                <a:cubicBezTo>
                  <a:pt x="144" y="161"/>
                  <a:pt x="144" y="161"/>
                  <a:pt x="144" y="161"/>
                </a:cubicBezTo>
                <a:cubicBezTo>
                  <a:pt x="143" y="160"/>
                  <a:pt x="141" y="159"/>
                  <a:pt x="139" y="158"/>
                </a:cubicBezTo>
                <a:cubicBezTo>
                  <a:pt x="138" y="154"/>
                  <a:pt x="135" y="150"/>
                  <a:pt x="131" y="150"/>
                </a:cubicBezTo>
                <a:cubicBezTo>
                  <a:pt x="110" y="150"/>
                  <a:pt x="110" y="150"/>
                  <a:pt x="110" y="150"/>
                </a:cubicBezTo>
                <a:cubicBezTo>
                  <a:pt x="109" y="142"/>
                  <a:pt x="109" y="133"/>
                  <a:pt x="110" y="125"/>
                </a:cubicBezTo>
                <a:cubicBezTo>
                  <a:pt x="123" y="122"/>
                  <a:pt x="133" y="113"/>
                  <a:pt x="140" y="102"/>
                </a:cubicBezTo>
                <a:cubicBezTo>
                  <a:pt x="156" y="101"/>
                  <a:pt x="169" y="96"/>
                  <a:pt x="178" y="85"/>
                </a:cubicBezTo>
                <a:cubicBezTo>
                  <a:pt x="184" y="79"/>
                  <a:pt x="189" y="71"/>
                  <a:pt x="192" y="62"/>
                </a:cubicBezTo>
                <a:cubicBezTo>
                  <a:pt x="194" y="55"/>
                  <a:pt x="196" y="47"/>
                  <a:pt x="197" y="38"/>
                </a:cubicBezTo>
                <a:cubicBezTo>
                  <a:pt x="199" y="23"/>
                  <a:pt x="198" y="12"/>
                  <a:pt x="198" y="11"/>
                </a:cubicBezTo>
                <a:close/>
                <a:moveTo>
                  <a:pt x="43" y="84"/>
                </a:moveTo>
                <a:cubicBezTo>
                  <a:pt x="38" y="82"/>
                  <a:pt x="34" y="79"/>
                  <a:pt x="31" y="76"/>
                </a:cubicBezTo>
                <a:cubicBezTo>
                  <a:pt x="16" y="60"/>
                  <a:pt x="15" y="32"/>
                  <a:pt x="15" y="19"/>
                </a:cubicBezTo>
                <a:cubicBezTo>
                  <a:pt x="40" y="19"/>
                  <a:pt x="40" y="19"/>
                  <a:pt x="40" y="19"/>
                </a:cubicBezTo>
                <a:cubicBezTo>
                  <a:pt x="41" y="39"/>
                  <a:pt x="44" y="65"/>
                  <a:pt x="52" y="87"/>
                </a:cubicBezTo>
                <a:cubicBezTo>
                  <a:pt x="49" y="86"/>
                  <a:pt x="46" y="85"/>
                  <a:pt x="43" y="84"/>
                </a:cubicBezTo>
                <a:close/>
                <a:moveTo>
                  <a:pt x="135" y="177"/>
                </a:moveTo>
                <a:cubicBezTo>
                  <a:pt x="135" y="219"/>
                  <a:pt x="135" y="219"/>
                  <a:pt x="135" y="219"/>
                </a:cubicBezTo>
                <a:cubicBezTo>
                  <a:pt x="64" y="219"/>
                  <a:pt x="64" y="219"/>
                  <a:pt x="64" y="219"/>
                </a:cubicBezTo>
                <a:cubicBezTo>
                  <a:pt x="64" y="177"/>
                  <a:pt x="64" y="177"/>
                  <a:pt x="64" y="177"/>
                </a:cubicBezTo>
                <a:lnTo>
                  <a:pt x="135" y="177"/>
                </a:lnTo>
                <a:close/>
                <a:moveTo>
                  <a:pt x="168" y="76"/>
                </a:moveTo>
                <a:cubicBezTo>
                  <a:pt x="164" y="79"/>
                  <a:pt x="160" y="82"/>
                  <a:pt x="156" y="84"/>
                </a:cubicBezTo>
                <a:cubicBezTo>
                  <a:pt x="153" y="85"/>
                  <a:pt x="151" y="86"/>
                  <a:pt x="148" y="87"/>
                </a:cubicBezTo>
                <a:cubicBezTo>
                  <a:pt x="156" y="65"/>
                  <a:pt x="159" y="39"/>
                  <a:pt x="159" y="19"/>
                </a:cubicBezTo>
                <a:cubicBezTo>
                  <a:pt x="184" y="19"/>
                  <a:pt x="184" y="19"/>
                  <a:pt x="184" y="19"/>
                </a:cubicBezTo>
                <a:cubicBezTo>
                  <a:pt x="184" y="32"/>
                  <a:pt x="182" y="60"/>
                  <a:pt x="168" y="7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5" name="Connector 15"/>
          <p:cNvCxnSpPr/>
          <p:nvPr/>
        </p:nvCxnSpPr>
        <p:spPr>
          <a:xfrm flipH="1">
            <a:off x="4819076" y="3474155"/>
            <a:ext cx="0" cy="460258"/>
          </a:xfrm>
          <a:prstGeom prst="line">
            <a:avLst/>
          </a:prstGeom>
          <a:ln w="34925">
            <a:solidFill>
              <a:srgbClr val="C1C0C0">
                <a:alpha val="100000"/>
              </a:srgbClr>
            </a:solidFill>
            <a:prstDash val="solid"/>
          </a:ln>
        </p:spPr>
      </p:cxnSp>
      <p:sp>
        <p:nvSpPr>
          <p:cNvPr id="16" name="AutoShape 16"/>
          <p:cNvSpPr/>
          <p:nvPr/>
        </p:nvSpPr>
        <p:spPr>
          <a:xfrm>
            <a:off x="4149897" y="3907542"/>
            <a:ext cx="1362075" cy="101632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TextBox 17"/>
          <p:cNvSpPr txBox="1"/>
          <p:nvPr/>
        </p:nvSpPr>
        <p:spPr>
          <a:xfrm>
            <a:off x="3776089" y="4608938"/>
            <a:ext cx="2085975" cy="16668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参考同行业和竞争对手的价格水平，制定具有竞争力的价格。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3757039" y="4161263"/>
            <a:ext cx="21240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市场比较</a:t>
            </a:r>
          </a:p>
        </p:txBody>
      </p:sp>
      <p:sp>
        <p:nvSpPr>
          <p:cNvPr id="19" name="AutoShape 19"/>
          <p:cNvSpPr/>
          <p:nvPr/>
        </p:nvSpPr>
        <p:spPr>
          <a:xfrm>
            <a:off x="6481526" y="1677073"/>
            <a:ext cx="1782794" cy="1782794"/>
          </a:xfrm>
          <a:prstGeom prst="ellipse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584968" y="1776323"/>
            <a:ext cx="1597342" cy="1597438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584968" y="1776323"/>
            <a:ext cx="1597342" cy="159743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7121607" y="2124081"/>
            <a:ext cx="520827" cy="150876"/>
          </a:xfrm>
          <a:custGeom>
            <a:rect l="l" t="t" r="r" b="b"/>
            <a:pathLst>
              <a:path w="138" h="40">
                <a:moveTo>
                  <a:pt x="69" y="40"/>
                </a:moveTo>
                <a:cubicBezTo>
                  <a:pt x="105" y="40"/>
                  <a:pt x="134" y="32"/>
                  <a:pt x="138" y="22"/>
                </a:cubicBezTo>
                <a:cubicBezTo>
                  <a:pt x="138" y="21"/>
                  <a:pt x="138" y="21"/>
                  <a:pt x="138" y="20"/>
                </a:cubicBezTo>
                <a:cubicBezTo>
                  <a:pt x="138" y="9"/>
                  <a:pt x="107" y="0"/>
                  <a:pt x="69" y="0"/>
                </a:cubicBezTo>
                <a:cubicBezTo>
                  <a:pt x="31" y="0"/>
                  <a:pt x="0" y="9"/>
                  <a:pt x="0" y="20"/>
                </a:cubicBezTo>
                <a:cubicBezTo>
                  <a:pt x="0" y="21"/>
                  <a:pt x="0" y="21"/>
                  <a:pt x="1" y="22"/>
                </a:cubicBezTo>
                <a:cubicBezTo>
                  <a:pt x="4" y="32"/>
                  <a:pt x="33" y="40"/>
                  <a:pt x="69" y="40"/>
                </a:cubicBezTo>
                <a:close/>
                <a:moveTo>
                  <a:pt x="12" y="17"/>
                </a:moveTo>
                <a:cubicBezTo>
                  <a:pt x="15" y="16"/>
                  <a:pt x="20" y="14"/>
                  <a:pt x="26" y="13"/>
                </a:cubicBezTo>
                <a:cubicBezTo>
                  <a:pt x="38" y="9"/>
                  <a:pt x="53" y="8"/>
                  <a:pt x="69" y="8"/>
                </a:cubicBezTo>
                <a:cubicBezTo>
                  <a:pt x="85" y="8"/>
                  <a:pt x="101" y="9"/>
                  <a:pt x="113" y="13"/>
                </a:cubicBezTo>
                <a:cubicBezTo>
                  <a:pt x="118" y="14"/>
                  <a:pt x="123" y="16"/>
                  <a:pt x="126" y="17"/>
                </a:cubicBezTo>
                <a:cubicBezTo>
                  <a:pt x="128" y="19"/>
                  <a:pt x="130" y="19"/>
                  <a:pt x="130" y="20"/>
                </a:cubicBezTo>
                <a:cubicBezTo>
                  <a:pt x="130" y="21"/>
                  <a:pt x="128" y="22"/>
                  <a:pt x="126" y="23"/>
                </a:cubicBezTo>
                <a:cubicBezTo>
                  <a:pt x="123" y="25"/>
                  <a:pt x="118" y="26"/>
                  <a:pt x="113" y="28"/>
                </a:cubicBezTo>
                <a:cubicBezTo>
                  <a:pt x="101" y="31"/>
                  <a:pt x="85" y="32"/>
                  <a:pt x="69" y="32"/>
                </a:cubicBezTo>
                <a:cubicBezTo>
                  <a:pt x="53" y="32"/>
                  <a:pt x="38" y="31"/>
                  <a:pt x="26" y="28"/>
                </a:cubicBezTo>
                <a:cubicBezTo>
                  <a:pt x="20" y="26"/>
                  <a:pt x="15" y="25"/>
                  <a:pt x="12" y="23"/>
                </a:cubicBezTo>
                <a:cubicBezTo>
                  <a:pt x="10" y="22"/>
                  <a:pt x="9" y="21"/>
                  <a:pt x="8" y="20"/>
                </a:cubicBezTo>
                <a:cubicBezTo>
                  <a:pt x="9" y="19"/>
                  <a:pt x="10" y="19"/>
                  <a:pt x="12" y="1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6905675" y="2228856"/>
            <a:ext cx="951071" cy="797147"/>
          </a:xfrm>
          <a:custGeom>
            <a:rect l="l" t="t" r="r" b="b"/>
            <a:pathLst>
              <a:path w="251" h="211">
                <a:moveTo>
                  <a:pt x="250" y="19"/>
                </a:moveTo>
                <a:cubicBezTo>
                  <a:pt x="248" y="16"/>
                  <a:pt x="245" y="11"/>
                  <a:pt x="236" y="8"/>
                </a:cubicBezTo>
                <a:cubicBezTo>
                  <a:pt x="231" y="6"/>
                  <a:pt x="226" y="6"/>
                  <a:pt x="220" y="6"/>
                </a:cubicBezTo>
                <a:cubicBezTo>
                  <a:pt x="220" y="6"/>
                  <a:pt x="220" y="6"/>
                  <a:pt x="220" y="6"/>
                </a:cubicBezTo>
                <a:cubicBezTo>
                  <a:pt x="209" y="6"/>
                  <a:pt x="200" y="8"/>
                  <a:pt x="195" y="13"/>
                </a:cubicBezTo>
                <a:cubicBezTo>
                  <a:pt x="195" y="8"/>
                  <a:pt x="195" y="3"/>
                  <a:pt x="195" y="0"/>
                </a:cubicBezTo>
                <a:cubicBezTo>
                  <a:pt x="191" y="4"/>
                  <a:pt x="184" y="8"/>
                  <a:pt x="173" y="11"/>
                </a:cubicBezTo>
                <a:cubicBezTo>
                  <a:pt x="160" y="14"/>
                  <a:pt x="144" y="16"/>
                  <a:pt x="126" y="16"/>
                </a:cubicBezTo>
                <a:cubicBezTo>
                  <a:pt x="109" y="16"/>
                  <a:pt x="92" y="14"/>
                  <a:pt x="79" y="11"/>
                </a:cubicBezTo>
                <a:cubicBezTo>
                  <a:pt x="69" y="8"/>
                  <a:pt x="61" y="4"/>
                  <a:pt x="57" y="0"/>
                </a:cubicBezTo>
                <a:cubicBezTo>
                  <a:pt x="57" y="3"/>
                  <a:pt x="57" y="8"/>
                  <a:pt x="57" y="13"/>
                </a:cubicBezTo>
                <a:cubicBezTo>
                  <a:pt x="52" y="8"/>
                  <a:pt x="44" y="6"/>
                  <a:pt x="32" y="6"/>
                </a:cubicBezTo>
                <a:cubicBezTo>
                  <a:pt x="32" y="6"/>
                  <a:pt x="32" y="6"/>
                  <a:pt x="32" y="6"/>
                </a:cubicBezTo>
                <a:cubicBezTo>
                  <a:pt x="26" y="6"/>
                  <a:pt x="21" y="6"/>
                  <a:pt x="16" y="8"/>
                </a:cubicBezTo>
                <a:cubicBezTo>
                  <a:pt x="8" y="11"/>
                  <a:pt x="4" y="16"/>
                  <a:pt x="2" y="20"/>
                </a:cubicBezTo>
                <a:cubicBezTo>
                  <a:pt x="0" y="24"/>
                  <a:pt x="0" y="28"/>
                  <a:pt x="1" y="32"/>
                </a:cubicBezTo>
                <a:cubicBezTo>
                  <a:pt x="2" y="36"/>
                  <a:pt x="5" y="39"/>
                  <a:pt x="7" y="42"/>
                </a:cubicBezTo>
                <a:cubicBezTo>
                  <a:pt x="12" y="47"/>
                  <a:pt x="18" y="50"/>
                  <a:pt x="23" y="53"/>
                </a:cubicBezTo>
                <a:cubicBezTo>
                  <a:pt x="33" y="58"/>
                  <a:pt x="41" y="64"/>
                  <a:pt x="48" y="71"/>
                </a:cubicBezTo>
                <a:cubicBezTo>
                  <a:pt x="54" y="78"/>
                  <a:pt x="58" y="86"/>
                  <a:pt x="58" y="91"/>
                </a:cubicBezTo>
                <a:cubicBezTo>
                  <a:pt x="57" y="92"/>
                  <a:pt x="57" y="94"/>
                  <a:pt x="53" y="96"/>
                </a:cubicBezTo>
                <a:cubicBezTo>
                  <a:pt x="52" y="96"/>
                  <a:pt x="50" y="97"/>
                  <a:pt x="46" y="97"/>
                </a:cubicBezTo>
                <a:cubicBezTo>
                  <a:pt x="44" y="98"/>
                  <a:pt x="43" y="98"/>
                  <a:pt x="42" y="98"/>
                </a:cubicBezTo>
                <a:cubicBezTo>
                  <a:pt x="41" y="97"/>
                  <a:pt x="41" y="96"/>
                  <a:pt x="40" y="95"/>
                </a:cubicBezTo>
                <a:cubicBezTo>
                  <a:pt x="37" y="92"/>
                  <a:pt x="32" y="93"/>
                  <a:pt x="30" y="96"/>
                </a:cubicBezTo>
                <a:cubicBezTo>
                  <a:pt x="29" y="98"/>
                  <a:pt x="28" y="99"/>
                  <a:pt x="28" y="101"/>
                </a:cubicBezTo>
                <a:cubicBezTo>
                  <a:pt x="28" y="104"/>
                  <a:pt x="28" y="106"/>
                  <a:pt x="30" y="108"/>
                </a:cubicBezTo>
                <a:cubicBezTo>
                  <a:pt x="32" y="110"/>
                  <a:pt x="36" y="112"/>
                  <a:pt x="42" y="112"/>
                </a:cubicBezTo>
                <a:cubicBezTo>
                  <a:pt x="43" y="112"/>
                  <a:pt x="45" y="112"/>
                  <a:pt x="46" y="111"/>
                </a:cubicBezTo>
                <a:cubicBezTo>
                  <a:pt x="50" y="111"/>
                  <a:pt x="56" y="110"/>
                  <a:pt x="59" y="109"/>
                </a:cubicBezTo>
                <a:cubicBezTo>
                  <a:pt x="65" y="106"/>
                  <a:pt x="69" y="101"/>
                  <a:pt x="70" y="98"/>
                </a:cubicBezTo>
                <a:cubicBezTo>
                  <a:pt x="78" y="120"/>
                  <a:pt x="91" y="138"/>
                  <a:pt x="112" y="144"/>
                </a:cubicBezTo>
                <a:cubicBezTo>
                  <a:pt x="113" y="147"/>
                  <a:pt x="116" y="174"/>
                  <a:pt x="108" y="184"/>
                </a:cubicBezTo>
                <a:cubicBezTo>
                  <a:pt x="96" y="184"/>
                  <a:pt x="96" y="184"/>
                  <a:pt x="96" y="184"/>
                </a:cubicBezTo>
                <a:cubicBezTo>
                  <a:pt x="90" y="184"/>
                  <a:pt x="86" y="188"/>
                  <a:pt x="86" y="194"/>
                </a:cubicBezTo>
                <a:cubicBezTo>
                  <a:pt x="86" y="194"/>
                  <a:pt x="86" y="194"/>
                  <a:pt x="86" y="194"/>
                </a:cubicBezTo>
                <a:cubicBezTo>
                  <a:pt x="80" y="194"/>
                  <a:pt x="75" y="199"/>
                  <a:pt x="75" y="204"/>
                </a:cubicBezTo>
                <a:cubicBezTo>
                  <a:pt x="75" y="211"/>
                  <a:pt x="75" y="211"/>
                  <a:pt x="75" y="211"/>
                </a:cubicBezTo>
                <a:cubicBezTo>
                  <a:pt x="177" y="211"/>
                  <a:pt x="177" y="211"/>
                  <a:pt x="177" y="211"/>
                </a:cubicBezTo>
                <a:cubicBezTo>
                  <a:pt x="177" y="204"/>
                  <a:pt x="177" y="204"/>
                  <a:pt x="177" y="204"/>
                </a:cubicBezTo>
                <a:cubicBezTo>
                  <a:pt x="177" y="199"/>
                  <a:pt x="173" y="195"/>
                  <a:pt x="167" y="194"/>
                </a:cubicBezTo>
                <a:cubicBezTo>
                  <a:pt x="167" y="194"/>
                  <a:pt x="167" y="194"/>
                  <a:pt x="167" y="194"/>
                </a:cubicBezTo>
                <a:cubicBezTo>
                  <a:pt x="167" y="188"/>
                  <a:pt x="162" y="184"/>
                  <a:pt x="157" y="184"/>
                </a:cubicBezTo>
                <a:cubicBezTo>
                  <a:pt x="144" y="184"/>
                  <a:pt x="144" y="184"/>
                  <a:pt x="144" y="184"/>
                </a:cubicBezTo>
                <a:cubicBezTo>
                  <a:pt x="136" y="174"/>
                  <a:pt x="140" y="147"/>
                  <a:pt x="140" y="144"/>
                </a:cubicBezTo>
                <a:cubicBezTo>
                  <a:pt x="161" y="138"/>
                  <a:pt x="174" y="120"/>
                  <a:pt x="182" y="98"/>
                </a:cubicBezTo>
                <a:cubicBezTo>
                  <a:pt x="184" y="101"/>
                  <a:pt x="187" y="106"/>
                  <a:pt x="193" y="109"/>
                </a:cubicBezTo>
                <a:cubicBezTo>
                  <a:pt x="196" y="110"/>
                  <a:pt x="203" y="111"/>
                  <a:pt x="206" y="111"/>
                </a:cubicBezTo>
                <a:cubicBezTo>
                  <a:pt x="208" y="112"/>
                  <a:pt x="209" y="112"/>
                  <a:pt x="210" y="112"/>
                </a:cubicBezTo>
                <a:cubicBezTo>
                  <a:pt x="216" y="112"/>
                  <a:pt x="220" y="110"/>
                  <a:pt x="222" y="108"/>
                </a:cubicBezTo>
                <a:cubicBezTo>
                  <a:pt x="224" y="106"/>
                  <a:pt x="225" y="104"/>
                  <a:pt x="224" y="101"/>
                </a:cubicBezTo>
                <a:cubicBezTo>
                  <a:pt x="224" y="99"/>
                  <a:pt x="223" y="98"/>
                  <a:pt x="222" y="96"/>
                </a:cubicBezTo>
                <a:cubicBezTo>
                  <a:pt x="220" y="93"/>
                  <a:pt x="216" y="92"/>
                  <a:pt x="213" y="95"/>
                </a:cubicBezTo>
                <a:cubicBezTo>
                  <a:pt x="212" y="96"/>
                  <a:pt x="211" y="97"/>
                  <a:pt x="210" y="98"/>
                </a:cubicBezTo>
                <a:cubicBezTo>
                  <a:pt x="209" y="98"/>
                  <a:pt x="208" y="98"/>
                  <a:pt x="206" y="97"/>
                </a:cubicBezTo>
                <a:cubicBezTo>
                  <a:pt x="203" y="97"/>
                  <a:pt x="200" y="96"/>
                  <a:pt x="199" y="96"/>
                </a:cubicBezTo>
                <a:cubicBezTo>
                  <a:pt x="196" y="94"/>
                  <a:pt x="195" y="92"/>
                  <a:pt x="195" y="91"/>
                </a:cubicBezTo>
                <a:cubicBezTo>
                  <a:pt x="194" y="86"/>
                  <a:pt x="198" y="78"/>
                  <a:pt x="205" y="71"/>
                </a:cubicBezTo>
                <a:cubicBezTo>
                  <a:pt x="212" y="64"/>
                  <a:pt x="219" y="58"/>
                  <a:pt x="229" y="53"/>
                </a:cubicBezTo>
                <a:cubicBezTo>
                  <a:pt x="234" y="50"/>
                  <a:pt x="240" y="47"/>
                  <a:pt x="245" y="42"/>
                </a:cubicBezTo>
                <a:cubicBezTo>
                  <a:pt x="248" y="39"/>
                  <a:pt x="250" y="36"/>
                  <a:pt x="251" y="32"/>
                </a:cubicBezTo>
                <a:cubicBezTo>
                  <a:pt x="252" y="28"/>
                  <a:pt x="252" y="24"/>
                  <a:pt x="250" y="19"/>
                </a:cubicBezTo>
                <a:close/>
                <a:moveTo>
                  <a:pt x="58" y="62"/>
                </a:moveTo>
                <a:cubicBezTo>
                  <a:pt x="50" y="53"/>
                  <a:pt x="41" y="46"/>
                  <a:pt x="29" y="40"/>
                </a:cubicBezTo>
                <a:cubicBezTo>
                  <a:pt x="26" y="38"/>
                  <a:pt x="21" y="35"/>
                  <a:pt x="17" y="32"/>
                </a:cubicBezTo>
                <a:cubicBezTo>
                  <a:pt x="14" y="28"/>
                  <a:pt x="15" y="26"/>
                  <a:pt x="15" y="25"/>
                </a:cubicBezTo>
                <a:cubicBezTo>
                  <a:pt x="17" y="21"/>
                  <a:pt x="25" y="19"/>
                  <a:pt x="32" y="19"/>
                </a:cubicBezTo>
                <a:cubicBezTo>
                  <a:pt x="32" y="19"/>
                  <a:pt x="32" y="19"/>
                  <a:pt x="32" y="19"/>
                </a:cubicBezTo>
                <a:cubicBezTo>
                  <a:pt x="40" y="19"/>
                  <a:pt x="46" y="21"/>
                  <a:pt x="48" y="24"/>
                </a:cubicBezTo>
                <a:cubicBezTo>
                  <a:pt x="49" y="25"/>
                  <a:pt x="49" y="27"/>
                  <a:pt x="49" y="27"/>
                </a:cubicBezTo>
                <a:cubicBezTo>
                  <a:pt x="48" y="31"/>
                  <a:pt x="50" y="35"/>
                  <a:pt x="53" y="36"/>
                </a:cubicBezTo>
                <a:cubicBezTo>
                  <a:pt x="55" y="37"/>
                  <a:pt x="57" y="36"/>
                  <a:pt x="58" y="36"/>
                </a:cubicBezTo>
                <a:cubicBezTo>
                  <a:pt x="59" y="45"/>
                  <a:pt x="60" y="56"/>
                  <a:pt x="62" y="67"/>
                </a:cubicBezTo>
                <a:cubicBezTo>
                  <a:pt x="61" y="65"/>
                  <a:pt x="59" y="63"/>
                  <a:pt x="58" y="62"/>
                </a:cubicBezTo>
                <a:close/>
                <a:moveTo>
                  <a:pt x="235" y="32"/>
                </a:moveTo>
                <a:cubicBezTo>
                  <a:pt x="232" y="35"/>
                  <a:pt x="227" y="38"/>
                  <a:pt x="223" y="40"/>
                </a:cubicBezTo>
                <a:cubicBezTo>
                  <a:pt x="211" y="46"/>
                  <a:pt x="203" y="53"/>
                  <a:pt x="194" y="62"/>
                </a:cubicBezTo>
                <a:cubicBezTo>
                  <a:pt x="193" y="63"/>
                  <a:pt x="192" y="65"/>
                  <a:pt x="190" y="66"/>
                </a:cubicBezTo>
                <a:cubicBezTo>
                  <a:pt x="192" y="56"/>
                  <a:pt x="193" y="45"/>
                  <a:pt x="194" y="36"/>
                </a:cubicBezTo>
                <a:cubicBezTo>
                  <a:pt x="196" y="36"/>
                  <a:pt x="197" y="37"/>
                  <a:pt x="199" y="36"/>
                </a:cubicBezTo>
                <a:cubicBezTo>
                  <a:pt x="203" y="35"/>
                  <a:pt x="205" y="31"/>
                  <a:pt x="203" y="27"/>
                </a:cubicBezTo>
                <a:cubicBezTo>
                  <a:pt x="203" y="27"/>
                  <a:pt x="203" y="25"/>
                  <a:pt x="204" y="24"/>
                </a:cubicBezTo>
                <a:cubicBezTo>
                  <a:pt x="206" y="21"/>
                  <a:pt x="212" y="19"/>
                  <a:pt x="220" y="19"/>
                </a:cubicBezTo>
                <a:cubicBezTo>
                  <a:pt x="220" y="19"/>
                  <a:pt x="220" y="19"/>
                  <a:pt x="220" y="19"/>
                </a:cubicBezTo>
                <a:cubicBezTo>
                  <a:pt x="227" y="19"/>
                  <a:pt x="235" y="21"/>
                  <a:pt x="237" y="25"/>
                </a:cubicBezTo>
                <a:cubicBezTo>
                  <a:pt x="238" y="26"/>
                  <a:pt x="239" y="28"/>
                  <a:pt x="235" y="32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24" name="Connector 24"/>
          <p:cNvCxnSpPr/>
          <p:nvPr/>
        </p:nvCxnSpPr>
        <p:spPr>
          <a:xfrm flipH="1">
            <a:off x="7372924" y="3474155"/>
            <a:ext cx="0" cy="460258"/>
          </a:xfrm>
          <a:prstGeom prst="line">
            <a:avLst/>
          </a:prstGeom>
          <a:ln w="34925">
            <a:solidFill>
              <a:srgbClr val="C1C0C0">
                <a:alpha val="100000"/>
              </a:srgbClr>
            </a:solidFill>
            <a:prstDash val="solid"/>
          </a:ln>
        </p:spPr>
      </p:cxnSp>
      <p:sp>
        <p:nvSpPr>
          <p:cNvPr id="25" name="AutoShape 25"/>
          <p:cNvSpPr/>
          <p:nvPr/>
        </p:nvSpPr>
        <p:spPr>
          <a:xfrm>
            <a:off x="6700601" y="3920210"/>
            <a:ext cx="1362075" cy="101632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TextBox 26"/>
          <p:cNvSpPr txBox="1"/>
          <p:nvPr/>
        </p:nvSpPr>
        <p:spPr>
          <a:xfrm>
            <a:off x="6329936" y="4608938"/>
            <a:ext cx="2085975" cy="16668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根据产品的独特价值和客户需求，制定合理的价格。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6310886" y="4161263"/>
            <a:ext cx="21240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价值定价</a:t>
            </a:r>
          </a:p>
        </p:txBody>
      </p:sp>
      <p:sp>
        <p:nvSpPr>
          <p:cNvPr id="28" name="AutoShape 28"/>
          <p:cNvSpPr/>
          <p:nvPr/>
        </p:nvSpPr>
        <p:spPr>
          <a:xfrm>
            <a:off x="9035375" y="1691360"/>
            <a:ext cx="1782794" cy="1782794"/>
          </a:xfrm>
          <a:prstGeom prst="ellipse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129576" y="1776323"/>
            <a:ext cx="1598867" cy="1597438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129576" y="1779562"/>
            <a:ext cx="1598867" cy="159743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9598016" y="2143131"/>
            <a:ext cx="657320" cy="516065"/>
          </a:xfrm>
          <a:custGeom>
            <a:rect l="l" t="t" r="r" b="b"/>
            <a:pathLst>
              <a:path w="174" h="137">
                <a:moveTo>
                  <a:pt x="16" y="137"/>
                </a:moveTo>
                <a:cubicBezTo>
                  <a:pt x="18" y="134"/>
                  <a:pt x="20" y="133"/>
                  <a:pt x="24" y="133"/>
                </a:cubicBezTo>
                <a:cubicBezTo>
                  <a:pt x="28" y="133"/>
                  <a:pt x="28" y="133"/>
                  <a:pt x="28" y="133"/>
                </a:cubicBezTo>
                <a:cubicBezTo>
                  <a:pt x="18" y="120"/>
                  <a:pt x="12" y="104"/>
                  <a:pt x="12" y="87"/>
                </a:cubicBezTo>
                <a:cubicBezTo>
                  <a:pt x="12" y="67"/>
                  <a:pt x="20" y="48"/>
                  <a:pt x="34" y="34"/>
                </a:cubicBezTo>
                <a:cubicBezTo>
                  <a:pt x="48" y="20"/>
                  <a:pt x="67" y="12"/>
                  <a:pt x="87" y="12"/>
                </a:cubicBezTo>
                <a:cubicBezTo>
                  <a:pt x="107" y="12"/>
                  <a:pt x="126" y="20"/>
                  <a:pt x="140" y="34"/>
                </a:cubicBezTo>
                <a:cubicBezTo>
                  <a:pt x="154" y="48"/>
                  <a:pt x="162" y="67"/>
                  <a:pt x="162" y="87"/>
                </a:cubicBezTo>
                <a:cubicBezTo>
                  <a:pt x="162" y="104"/>
                  <a:pt x="157" y="120"/>
                  <a:pt x="146" y="133"/>
                </a:cubicBezTo>
                <a:cubicBezTo>
                  <a:pt x="151" y="133"/>
                  <a:pt x="151" y="133"/>
                  <a:pt x="151" y="133"/>
                </a:cubicBezTo>
                <a:cubicBezTo>
                  <a:pt x="154" y="133"/>
                  <a:pt x="157" y="134"/>
                  <a:pt x="159" y="137"/>
                </a:cubicBezTo>
                <a:cubicBezTo>
                  <a:pt x="162" y="132"/>
                  <a:pt x="165" y="126"/>
                  <a:pt x="168" y="121"/>
                </a:cubicBezTo>
                <a:cubicBezTo>
                  <a:pt x="172" y="110"/>
                  <a:pt x="174" y="99"/>
                  <a:pt x="174" y="87"/>
                </a:cubicBezTo>
                <a:cubicBezTo>
                  <a:pt x="174" y="75"/>
                  <a:pt x="172" y="64"/>
                  <a:pt x="168" y="53"/>
                </a:cubicBezTo>
                <a:cubicBezTo>
                  <a:pt x="163" y="42"/>
                  <a:pt x="157" y="33"/>
                  <a:pt x="149" y="25"/>
                </a:cubicBezTo>
                <a:cubicBezTo>
                  <a:pt x="141" y="17"/>
                  <a:pt x="132" y="11"/>
                  <a:pt x="121" y="6"/>
                </a:cubicBezTo>
                <a:cubicBezTo>
                  <a:pt x="110" y="2"/>
                  <a:pt x="99" y="0"/>
                  <a:pt x="87" y="0"/>
                </a:cubicBezTo>
                <a:cubicBezTo>
                  <a:pt x="75" y="0"/>
                  <a:pt x="64" y="2"/>
                  <a:pt x="53" y="6"/>
                </a:cubicBezTo>
                <a:cubicBezTo>
                  <a:pt x="43" y="11"/>
                  <a:pt x="34" y="17"/>
                  <a:pt x="26" y="25"/>
                </a:cubicBezTo>
                <a:cubicBezTo>
                  <a:pt x="18" y="33"/>
                  <a:pt x="11" y="42"/>
                  <a:pt x="7" y="53"/>
                </a:cubicBezTo>
                <a:cubicBezTo>
                  <a:pt x="2" y="64"/>
                  <a:pt x="0" y="75"/>
                  <a:pt x="0" y="87"/>
                </a:cubicBezTo>
                <a:cubicBezTo>
                  <a:pt x="0" y="99"/>
                  <a:pt x="2" y="110"/>
                  <a:pt x="7" y="121"/>
                </a:cubicBezTo>
                <a:cubicBezTo>
                  <a:pt x="9" y="126"/>
                  <a:pt x="12" y="132"/>
                  <a:pt x="16" y="13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Freeform 32"/>
          <p:cNvSpPr/>
          <p:nvPr/>
        </p:nvSpPr>
        <p:spPr>
          <a:xfrm>
            <a:off x="9666311" y="2209806"/>
            <a:ext cx="522351" cy="435102"/>
          </a:xfrm>
          <a:custGeom>
            <a:rect l="l" t="t" r="r" b="b"/>
            <a:pathLst>
              <a:path w="138" h="115">
                <a:moveTo>
                  <a:pt x="110" y="115"/>
                </a:moveTo>
                <a:cubicBezTo>
                  <a:pt x="121" y="115"/>
                  <a:pt x="121" y="115"/>
                  <a:pt x="121" y="115"/>
                </a:cubicBezTo>
                <a:cubicBezTo>
                  <a:pt x="132" y="102"/>
                  <a:pt x="138" y="86"/>
                  <a:pt x="138" y="69"/>
                </a:cubicBezTo>
                <a:cubicBezTo>
                  <a:pt x="138" y="50"/>
                  <a:pt x="131" y="33"/>
                  <a:pt x="118" y="20"/>
                </a:cubicBezTo>
                <a:cubicBezTo>
                  <a:pt x="105" y="7"/>
                  <a:pt x="88" y="0"/>
                  <a:pt x="69" y="0"/>
                </a:cubicBezTo>
                <a:cubicBezTo>
                  <a:pt x="51" y="0"/>
                  <a:pt x="33" y="7"/>
                  <a:pt x="20" y="20"/>
                </a:cubicBezTo>
                <a:cubicBezTo>
                  <a:pt x="7" y="33"/>
                  <a:pt x="0" y="50"/>
                  <a:pt x="0" y="69"/>
                </a:cubicBezTo>
                <a:cubicBezTo>
                  <a:pt x="0" y="86"/>
                  <a:pt x="6" y="102"/>
                  <a:pt x="18" y="115"/>
                </a:cubicBezTo>
                <a:cubicBezTo>
                  <a:pt x="28" y="115"/>
                  <a:pt x="28" y="115"/>
                  <a:pt x="28" y="115"/>
                </a:cubicBezTo>
                <a:cubicBezTo>
                  <a:pt x="27" y="114"/>
                  <a:pt x="26" y="113"/>
                  <a:pt x="26" y="112"/>
                </a:cubicBezTo>
                <a:cubicBezTo>
                  <a:pt x="14" y="101"/>
                  <a:pt x="8" y="85"/>
                  <a:pt x="8" y="69"/>
                </a:cubicBezTo>
                <a:cubicBezTo>
                  <a:pt x="8" y="52"/>
                  <a:pt x="14" y="37"/>
                  <a:pt x="26" y="25"/>
                </a:cubicBezTo>
                <a:cubicBezTo>
                  <a:pt x="37" y="14"/>
                  <a:pt x="53" y="7"/>
                  <a:pt x="69" y="7"/>
                </a:cubicBezTo>
                <a:cubicBezTo>
                  <a:pt x="86" y="7"/>
                  <a:pt x="101" y="14"/>
                  <a:pt x="113" y="25"/>
                </a:cubicBezTo>
                <a:cubicBezTo>
                  <a:pt x="124" y="37"/>
                  <a:pt x="131" y="52"/>
                  <a:pt x="131" y="69"/>
                </a:cubicBezTo>
                <a:cubicBezTo>
                  <a:pt x="131" y="85"/>
                  <a:pt x="124" y="101"/>
                  <a:pt x="113" y="112"/>
                </a:cubicBezTo>
                <a:cubicBezTo>
                  <a:pt x="112" y="113"/>
                  <a:pt x="111" y="114"/>
                  <a:pt x="110" y="115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Freeform 33"/>
          <p:cNvSpPr/>
          <p:nvPr/>
        </p:nvSpPr>
        <p:spPr>
          <a:xfrm>
            <a:off x="9431328" y="2656052"/>
            <a:ext cx="990790" cy="358902"/>
          </a:xfrm>
          <a:custGeom>
            <a:rect l="l" t="t" r="r" b="b"/>
            <a:pathLst>
              <a:path w="262" h="95">
                <a:moveTo>
                  <a:pt x="259" y="84"/>
                </a:moveTo>
                <a:cubicBezTo>
                  <a:pt x="224" y="59"/>
                  <a:pt x="224" y="59"/>
                  <a:pt x="224" y="59"/>
                </a:cubicBezTo>
                <a:cubicBezTo>
                  <a:pt x="259" y="35"/>
                  <a:pt x="259" y="35"/>
                  <a:pt x="259" y="35"/>
                </a:cubicBezTo>
                <a:cubicBezTo>
                  <a:pt x="261" y="33"/>
                  <a:pt x="262" y="30"/>
                  <a:pt x="261" y="28"/>
                </a:cubicBezTo>
                <a:cubicBezTo>
                  <a:pt x="261" y="25"/>
                  <a:pt x="258" y="23"/>
                  <a:pt x="256" y="23"/>
                </a:cubicBezTo>
                <a:cubicBezTo>
                  <a:pt x="201" y="23"/>
                  <a:pt x="201" y="23"/>
                  <a:pt x="201" y="23"/>
                </a:cubicBezTo>
                <a:cubicBezTo>
                  <a:pt x="201" y="6"/>
                  <a:pt x="201" y="6"/>
                  <a:pt x="201" y="6"/>
                </a:cubicBezTo>
                <a:cubicBezTo>
                  <a:pt x="201" y="3"/>
                  <a:pt x="198" y="0"/>
                  <a:pt x="195" y="0"/>
                </a:cubicBezTo>
                <a:cubicBezTo>
                  <a:pt x="68" y="0"/>
                  <a:pt x="68" y="0"/>
                  <a:pt x="68" y="0"/>
                </a:cubicBezTo>
                <a:cubicBezTo>
                  <a:pt x="64" y="0"/>
                  <a:pt x="62" y="3"/>
                  <a:pt x="62" y="6"/>
                </a:cubicBezTo>
                <a:cubicBezTo>
                  <a:pt x="62" y="23"/>
                  <a:pt x="62" y="23"/>
                  <a:pt x="62" y="23"/>
                </a:cubicBezTo>
                <a:cubicBezTo>
                  <a:pt x="7" y="23"/>
                  <a:pt x="7" y="23"/>
                  <a:pt x="7" y="23"/>
                </a:cubicBezTo>
                <a:cubicBezTo>
                  <a:pt x="4" y="23"/>
                  <a:pt x="2" y="25"/>
                  <a:pt x="1" y="28"/>
                </a:cubicBezTo>
                <a:cubicBezTo>
                  <a:pt x="0" y="30"/>
                  <a:pt x="1" y="33"/>
                  <a:pt x="3" y="35"/>
                </a:cubicBezTo>
                <a:cubicBezTo>
                  <a:pt x="39" y="59"/>
                  <a:pt x="39" y="59"/>
                  <a:pt x="39" y="59"/>
                </a:cubicBezTo>
                <a:cubicBezTo>
                  <a:pt x="4" y="84"/>
                  <a:pt x="4" y="84"/>
                  <a:pt x="4" y="84"/>
                </a:cubicBezTo>
                <a:cubicBezTo>
                  <a:pt x="2" y="85"/>
                  <a:pt x="1" y="88"/>
                  <a:pt x="1" y="91"/>
                </a:cubicBezTo>
                <a:cubicBezTo>
                  <a:pt x="2" y="93"/>
                  <a:pt x="5" y="95"/>
                  <a:pt x="7" y="95"/>
                </a:cubicBezTo>
                <a:cubicBezTo>
                  <a:pt x="84" y="95"/>
                  <a:pt x="84" y="95"/>
                  <a:pt x="84" y="95"/>
                </a:cubicBezTo>
                <a:cubicBezTo>
                  <a:pt x="87" y="95"/>
                  <a:pt x="90" y="92"/>
                  <a:pt x="90" y="89"/>
                </a:cubicBezTo>
                <a:cubicBezTo>
                  <a:pt x="90" y="72"/>
                  <a:pt x="90" y="72"/>
                  <a:pt x="90" y="72"/>
                </a:cubicBezTo>
                <a:cubicBezTo>
                  <a:pt x="172" y="72"/>
                  <a:pt x="172" y="72"/>
                  <a:pt x="172" y="72"/>
                </a:cubicBezTo>
                <a:cubicBezTo>
                  <a:pt x="172" y="89"/>
                  <a:pt x="172" y="89"/>
                  <a:pt x="172" y="89"/>
                </a:cubicBezTo>
                <a:cubicBezTo>
                  <a:pt x="172" y="92"/>
                  <a:pt x="175" y="95"/>
                  <a:pt x="179" y="95"/>
                </a:cubicBezTo>
                <a:cubicBezTo>
                  <a:pt x="255" y="95"/>
                  <a:pt x="255" y="95"/>
                  <a:pt x="255" y="95"/>
                </a:cubicBezTo>
                <a:cubicBezTo>
                  <a:pt x="258" y="95"/>
                  <a:pt x="260" y="93"/>
                  <a:pt x="261" y="91"/>
                </a:cubicBezTo>
                <a:cubicBezTo>
                  <a:pt x="262" y="88"/>
                  <a:pt x="261" y="85"/>
                  <a:pt x="259" y="84"/>
                </a:cubicBezTo>
                <a:close/>
                <a:moveTo>
                  <a:pt x="78" y="83"/>
                </a:moveTo>
                <a:cubicBezTo>
                  <a:pt x="27" y="83"/>
                  <a:pt x="27" y="83"/>
                  <a:pt x="27" y="83"/>
                </a:cubicBezTo>
                <a:cubicBezTo>
                  <a:pt x="53" y="64"/>
                  <a:pt x="53" y="64"/>
                  <a:pt x="53" y="64"/>
                </a:cubicBezTo>
                <a:cubicBezTo>
                  <a:pt x="55" y="63"/>
                  <a:pt x="56" y="61"/>
                  <a:pt x="56" y="59"/>
                </a:cubicBezTo>
                <a:cubicBezTo>
                  <a:pt x="56" y="57"/>
                  <a:pt x="55" y="56"/>
                  <a:pt x="53" y="54"/>
                </a:cubicBezTo>
                <a:cubicBezTo>
                  <a:pt x="27" y="36"/>
                  <a:pt x="27" y="36"/>
                  <a:pt x="27" y="36"/>
                </a:cubicBezTo>
                <a:cubicBezTo>
                  <a:pt x="62" y="36"/>
                  <a:pt x="62" y="36"/>
                  <a:pt x="62" y="36"/>
                </a:cubicBezTo>
                <a:cubicBezTo>
                  <a:pt x="62" y="66"/>
                  <a:pt x="62" y="66"/>
                  <a:pt x="62" y="66"/>
                </a:cubicBezTo>
                <a:cubicBezTo>
                  <a:pt x="62" y="69"/>
                  <a:pt x="64" y="72"/>
                  <a:pt x="68" y="72"/>
                </a:cubicBezTo>
                <a:cubicBezTo>
                  <a:pt x="78" y="72"/>
                  <a:pt x="78" y="72"/>
                  <a:pt x="78" y="72"/>
                </a:cubicBezTo>
                <a:lnTo>
                  <a:pt x="78" y="83"/>
                </a:lnTo>
                <a:close/>
                <a:moveTo>
                  <a:pt x="74" y="60"/>
                </a:moveTo>
                <a:cubicBezTo>
                  <a:pt x="74" y="12"/>
                  <a:pt x="74" y="12"/>
                  <a:pt x="74" y="12"/>
                </a:cubicBezTo>
                <a:cubicBezTo>
                  <a:pt x="188" y="12"/>
                  <a:pt x="188" y="12"/>
                  <a:pt x="188" y="12"/>
                </a:cubicBezTo>
                <a:cubicBezTo>
                  <a:pt x="188" y="60"/>
                  <a:pt x="188" y="60"/>
                  <a:pt x="188" y="60"/>
                </a:cubicBezTo>
                <a:lnTo>
                  <a:pt x="74" y="60"/>
                </a:lnTo>
                <a:close/>
                <a:moveTo>
                  <a:pt x="185" y="83"/>
                </a:moveTo>
                <a:cubicBezTo>
                  <a:pt x="185" y="72"/>
                  <a:pt x="185" y="72"/>
                  <a:pt x="185" y="72"/>
                </a:cubicBezTo>
                <a:cubicBezTo>
                  <a:pt x="195" y="72"/>
                  <a:pt x="195" y="72"/>
                  <a:pt x="195" y="72"/>
                </a:cubicBezTo>
                <a:cubicBezTo>
                  <a:pt x="198" y="72"/>
                  <a:pt x="201" y="69"/>
                  <a:pt x="201" y="66"/>
                </a:cubicBezTo>
                <a:cubicBezTo>
                  <a:pt x="201" y="36"/>
                  <a:pt x="201" y="36"/>
                  <a:pt x="201" y="36"/>
                </a:cubicBezTo>
                <a:cubicBezTo>
                  <a:pt x="236" y="36"/>
                  <a:pt x="236" y="36"/>
                  <a:pt x="236" y="36"/>
                </a:cubicBezTo>
                <a:cubicBezTo>
                  <a:pt x="209" y="54"/>
                  <a:pt x="209" y="54"/>
                  <a:pt x="209" y="54"/>
                </a:cubicBezTo>
                <a:cubicBezTo>
                  <a:pt x="208" y="56"/>
                  <a:pt x="207" y="57"/>
                  <a:pt x="207" y="59"/>
                </a:cubicBezTo>
                <a:cubicBezTo>
                  <a:pt x="207" y="61"/>
                  <a:pt x="208" y="63"/>
                  <a:pt x="209" y="64"/>
                </a:cubicBezTo>
                <a:cubicBezTo>
                  <a:pt x="236" y="83"/>
                  <a:pt x="236" y="83"/>
                  <a:pt x="236" y="83"/>
                </a:cubicBezTo>
                <a:lnTo>
                  <a:pt x="185" y="83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Freeform 34"/>
          <p:cNvSpPr/>
          <p:nvPr/>
        </p:nvSpPr>
        <p:spPr>
          <a:xfrm>
            <a:off x="9828235" y="2338489"/>
            <a:ext cx="201644" cy="260414"/>
          </a:xfrm>
          <a:custGeom>
            <a:rect l="l" t="t" r="r" b="b"/>
            <a:pathLst>
              <a:path w="52" h="69">
                <a:moveTo>
                  <a:pt x="0" y="53"/>
                </a:moveTo>
                <a:cubicBezTo>
                  <a:pt x="0" y="69"/>
                  <a:pt x="0" y="69"/>
                  <a:pt x="0" y="69"/>
                </a:cubicBezTo>
                <a:cubicBezTo>
                  <a:pt x="53" y="69"/>
                  <a:pt x="53" y="69"/>
                  <a:pt x="53" y="69"/>
                </a:cubicBezTo>
                <a:cubicBezTo>
                  <a:pt x="53" y="53"/>
                  <a:pt x="53" y="53"/>
                  <a:pt x="53" y="53"/>
                </a:cubicBezTo>
                <a:cubicBezTo>
                  <a:pt x="39" y="53"/>
                  <a:pt x="39" y="53"/>
                  <a:pt x="39" y="53"/>
                </a:cubicBezTo>
                <a:cubicBezTo>
                  <a:pt x="39" y="0"/>
                  <a:pt x="39" y="0"/>
                  <a:pt x="39" y="0"/>
                </a:cubicBezTo>
                <a:cubicBezTo>
                  <a:pt x="16" y="0"/>
                  <a:pt x="16" y="0"/>
                  <a:pt x="16" y="0"/>
                </a:cubicBezTo>
                <a:cubicBezTo>
                  <a:pt x="15" y="4"/>
                  <a:pt x="15" y="7"/>
                  <a:pt x="13" y="8"/>
                </a:cubicBezTo>
                <a:cubicBezTo>
                  <a:pt x="11" y="9"/>
                  <a:pt x="5" y="9"/>
                  <a:pt x="0" y="9"/>
                </a:cubicBezTo>
                <a:cubicBezTo>
                  <a:pt x="0" y="24"/>
                  <a:pt x="0" y="24"/>
                  <a:pt x="0" y="24"/>
                </a:cubicBezTo>
                <a:cubicBezTo>
                  <a:pt x="14" y="24"/>
                  <a:pt x="14" y="24"/>
                  <a:pt x="14" y="24"/>
                </a:cubicBezTo>
                <a:cubicBezTo>
                  <a:pt x="14" y="53"/>
                  <a:pt x="14" y="53"/>
                  <a:pt x="14" y="53"/>
                </a:cubicBezTo>
                <a:lnTo>
                  <a:pt x="0" y="53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5" name="Connector 35"/>
          <p:cNvCxnSpPr/>
          <p:nvPr/>
        </p:nvCxnSpPr>
        <p:spPr>
          <a:xfrm flipH="1">
            <a:off x="9926772" y="3474155"/>
            <a:ext cx="0" cy="460258"/>
          </a:xfrm>
          <a:prstGeom prst="line">
            <a:avLst/>
          </a:prstGeom>
          <a:ln w="34925">
            <a:solidFill>
              <a:srgbClr val="C1C0C0">
                <a:alpha val="100000"/>
              </a:srgbClr>
            </a:solidFill>
            <a:prstDash val="solid"/>
          </a:ln>
        </p:spPr>
      </p:cxnSp>
      <p:sp>
        <p:nvSpPr>
          <p:cNvPr id="36" name="AutoShape 36"/>
          <p:cNvSpPr/>
          <p:nvPr/>
        </p:nvSpPr>
        <p:spPr>
          <a:xfrm>
            <a:off x="9273500" y="3907542"/>
            <a:ext cx="1362075" cy="101632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TextBox 37"/>
          <p:cNvSpPr txBox="1"/>
          <p:nvPr/>
        </p:nvSpPr>
        <p:spPr>
          <a:xfrm>
            <a:off x="8883784" y="4608938"/>
            <a:ext cx="2085975" cy="16668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根据产品的品质、品牌和包装等差异，制定不同价格层次。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8864734" y="4161263"/>
            <a:ext cx="21240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分级定价</a:t>
            </a:r>
          </a:p>
        </p:txBody>
      </p:sp>
      <p:grpSp>
        <p:nvGrpSpPr>
          <p:cNvPr id="39" name="Group 3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0" name="AutoShape 4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TextBox 6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定价策略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460468" y="1739932"/>
            <a:ext cx="4610100" cy="1968532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070568" y="3703606"/>
            <a:ext cx="4610100" cy="1968532"/>
          </a:xfrm>
          <a:prstGeom prst="rect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70568" y="1739932"/>
            <a:ext cx="4610100" cy="1968532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460468" y="3703606"/>
            <a:ext cx="4610100" cy="1968532"/>
          </a:xfrm>
          <a:prstGeom prst="rect">
            <a:avLst/>
          </a:prstGeom>
          <a:solidFill>
            <a:schemeClr val="accent3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 rot="5400000">
            <a:off x="5362432" y="2578179"/>
            <a:ext cx="1689259" cy="292036"/>
          </a:xfrm>
          <a:prstGeom prst="triangl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 rot="10800000">
            <a:off x="7759732" y="3703606"/>
            <a:ext cx="1689068" cy="292132"/>
          </a:xfrm>
          <a:prstGeom prst="triangle">
            <a:avLst>
              <a:gd name="adj" fmla="val 500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 rot="16200000">
            <a:off x="5089493" y="4548188"/>
            <a:ext cx="1689259" cy="292036"/>
          </a:xfrm>
          <a:prstGeom prst="triangle">
            <a:avLst>
              <a:gd name="adj" fmla="val 50000"/>
            </a:avLst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3006757" y="3421094"/>
            <a:ext cx="1689068" cy="292132"/>
          </a:xfrm>
          <a:prstGeom prst="triangle">
            <a:avLst>
              <a:gd name="adj" fmla="val 50000"/>
            </a:avLst>
          </a:prstGeom>
          <a:solidFill>
            <a:schemeClr val="accent3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1350931" y="2111740"/>
            <a:ext cx="1230630" cy="122491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7200">
                <a:solidFill>
                  <a:srgbClr val="FFFEFE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A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9321832" y="2111740"/>
            <a:ext cx="1306830" cy="122491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7200">
                <a:solidFill>
                  <a:srgbClr val="FFFEFE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B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9321832" y="4075414"/>
            <a:ext cx="1230630" cy="122491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7200">
                <a:solidFill>
                  <a:srgbClr val="FFFEFE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D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350931" y="4075414"/>
            <a:ext cx="1230630" cy="122491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7200">
                <a:solidFill>
                  <a:srgbClr val="FFFEFE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C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615463" y="1879521"/>
            <a:ext cx="328720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实体店铺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2615463" y="2274379"/>
            <a:ext cx="3363741" cy="122334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20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在城市中心或商业区开设特色中医馆实体店铺，吸引客户前来购买。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6432750" y="1879521"/>
            <a:ext cx="313696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网络销售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6432750" y="2274379"/>
            <a:ext cx="3063260" cy="122334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20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利用电商平台或自建官方网站，进行线上销售，扩大销售范围。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2615463" y="3849672"/>
            <a:ext cx="336232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合作伙伴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2615463" y="4244530"/>
            <a:ext cx="3100820" cy="122334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20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与药店、医院、养生会所等机构合作，共同推广和销售产品。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6524760" y="3849672"/>
            <a:ext cx="313696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社交媒体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6432750" y="4244530"/>
            <a:ext cx="3117681" cy="122334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20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利用社交媒体平台进行宣传和销售，吸引更多年轻客户群体。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销售渠道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3133474" y="2900242"/>
            <a:ext cx="1832478" cy="963855"/>
            <a:chOff x="3133474" y="2900242"/>
            <a:chExt cx="1832478" cy="963855"/>
          </a:xfrm>
        </p:grpSpPr>
        <p:sp>
          <p:nvSpPr>
            <p:cNvPr id="3" name="TextBox 3"/>
            <p:cNvSpPr txBox="1"/>
            <p:nvPr/>
          </p:nvSpPr>
          <p:spPr>
            <a:xfrm>
              <a:off x="3133474" y="2900242"/>
              <a:ext cx="1832478" cy="96385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3000" b="1">
                  <a:solidFill>
                    <a:srgbClr val="FFFEF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04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5162849" y="2700179"/>
            <a:ext cx="6534938" cy="701040"/>
          </a:xfrm>
          <a:prstGeom prst="rect">
            <a:avLst/>
          </a:prstGeom>
        </p:spPr>
        <p:txBody>
          <a:bodyPr vert="horz" wrap="square" lIns="91440" tIns="45720" rIns="91440" bIns="45720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营销策略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6650" r="16650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品牌传播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通过多种渠道进行品牌传播，如社交媒体、广告、口碑等，提高品牌知名度和美誉度。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品牌定位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明确特色中医馆的品牌定位，突出其在中医领域的专业性和独特性。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品牌形象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塑造独特的品牌形象，包括标志设计、店面装修风格等，以吸引目标客户。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品牌建设</a:t>
              </a:r>
            </a:p>
          </p:txBody>
        </p:sp>
      </p:grp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线上推广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利用互联网平台进行推广，如建立官方网站、在搜索引擎投放广告等。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线下推广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通过传统媒体、户外广告等方式进行线下推广，扩大品牌影响力。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联合推广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与其他相关企业或机构进行合作，共同推广特色中医馆。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推广策略</a:t>
              </a:r>
            </a:p>
          </p:txBody>
        </p:sp>
      </p:grp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https://d.book118.com/497026164026006025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BEF"/>
      </a:lt1>
      <a:dk2>
        <a:srgbClr val="351E00"/>
      </a:dk2>
      <a:lt2>
        <a:srgbClr val="FFFFFF"/>
      </a:lt2>
      <a:accent1>
        <a:srgbClr val="FF6D1B"/>
      </a:accent1>
      <a:accent2>
        <a:srgbClr val="FF9000"/>
      </a:accent2>
      <a:accent3>
        <a:srgbClr val="C76900"/>
      </a:accent3>
      <a:accent4>
        <a:srgbClr val="FF6E40"/>
      </a:accent4>
      <a:accent5>
        <a:srgbClr val="FF855E"/>
      </a:accent5>
      <a:accent6>
        <a:srgbClr val="B993D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118</Paragraphs>
  <Slides>18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18</vt:i4>
      </vt:variant>
    </vt:vector>
  </HeadingPairs>
  <TitlesOfParts>
    <vt:vector baseType="lpstr" size="23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2024-08-29T14:07:29.607</cp:lastPrinted>
  <dcterms:created xsi:type="dcterms:W3CDTF">2024-08-29T06:07:29Z</dcterms:created>
  <dcterms:modified xsi:type="dcterms:W3CDTF">2024-08-29T06:07:31Z</dcterms:modified>
</cp:coreProperties>
</file>