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FA7F0C13-46D6-47BC-9E90-1BB371A4CB9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2BD08D2-AC0E-4001-B3E0-F5AE4BB47C2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A0648A6-5890-4BBC-A835-7EBD72A1B11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9FF3C83-66C6-45B8-9D24-79EC1DAFA92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EC6E7B3-9BE8-4973-8366-9BA77B2A05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0F5999F-4320-43AC-88ED-057301C383B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BA707AC-7F5C-4D1B-B97F-D83BD129BE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6ED904-09A8-4D93-962D-1E8D3306A1A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CCE1F0F-68D3-45F9-A30B-025F42BD63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9E8B6E8-26D0-4C8F-827D-15AFAEC67E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C52EB48-2F6E-4EC0-A656-F4830C3F915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9704512515300603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6259" cy="209207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rgbClr val="000000">
                    <a:alpha val="100000"/>
                  </a:srgbClr>
                </a:solidFill>
                <a:latin typeface="Microsoft Yahei"/>
                <a:ea typeface="Microsoft Yahei"/>
                <a:cs typeface="Microsoft Yahei"/>
              </a:rPr>
              <a:t>护理规范服务流程图解</a:t>
            </a:r>
          </a:p>
        </p:txBody>
      </p:sp>
      <p:sp>
        <p:nvSpPr>
          <p:cNvPr id="3" name="TextBox 3"/>
          <p:cNvSpPr txBox="1"/>
          <p:nvPr/>
        </p:nvSpPr>
        <p:spPr>
          <a:xfrm>
            <a:off x="4964250" y="3872880"/>
            <a:ext cx="2263498"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护理服务流程概述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护理服务流程的制定与实施</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护理服务流程的优化与改进</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护理服务流程的评估与监控</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护理服务流程的培训与教育</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护理服务流程的案例分析</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01</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护理服务流程概述</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护理服务流程的定义</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护理服务流程是指护理人员在提供护理服务过程中所遵循的一系列步骤和程序，包括评估、诊断、计划、实施和评价等环节。</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护理服务流程是护理实践的重要基础，它规定了护理人员的工作职责、工作方法和工作标准，是提高护理质量和效率的关键。</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保障患者安全</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规范的护理服务流程能够减少工作中的漏洞和失误，从而降低患者安全风险。</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提高护士专业水平</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通过护理服务流程的学习和实践，可以提高护士的专业水平和综合素质。</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提高护理质量和效率</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通过规范化的护理服务流程，可以确保护理人员按照标准的工作程序和方法进行操作，从而提高护理质量和效率。</a:t>
            </a:r>
          </a:p>
        </p:txBody>
      </p:sp>
      <p:pic>
        <p:nvPicPr>
          <p:cNvPr id="10" name="Picture 10"/>
          <p:cNvPicPr>
            <a:picLocks noChangeAspect="1"/>
          </p:cNvPicPr>
          <p:nvPr/>
        </p:nvPicPr>
        <p:blipFill>
          <a:blip r:embed="rId2"/>
          <a:srcRect l="16667" r="16667"/>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护理服务流程的重要性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基础护理服务流程</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包括患者入院接待、病情评估、日常护理、出院指导等环节。</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专科护理服务流程</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针对特定疾病或专科需求的护理服务流程，如手术室护理、重症监护等。</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个性化护理服务流程</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根据患者的具体情况和需求，为其量身定制的护理服务流程。</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护理服务流程的分类</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02</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护理服务流程的制定与实施</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sp>
        <p:nvSpPr>
          <p:cNvPr id="2" name="AutoShape 2"/>
          <p:cNvSpPr/>
          <p:nvPr/>
        </p:nvSpPr>
        <p:spPr>
          <a:xfrm rot="18900000">
            <a:off x="6319999"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18900000">
            <a:off x="4794540" y="2790217"/>
            <a:ext cx="1078663" cy="1078663"/>
          </a:xfrm>
          <a:prstGeom prst="frame">
            <a:avLst>
              <a:gd name="adj1" fmla="val 7163"/>
            </a:avLst>
          </a:prstGeom>
          <a:solidFill>
            <a:schemeClr val="dk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srcRect l="16589" r="16589"/>
          <a:stretch>
            <a:fillRect/>
          </a:stretch>
        </p:blipFill>
        <p:spPr>
          <a:xfrm>
            <a:off x="3352886" y="2107432"/>
            <a:ext cx="2465519" cy="2459823"/>
          </a:xfrm>
          <a:prstGeom prst="rect">
            <a:avLst/>
          </a:prstGeom>
        </p:spPr>
      </p:pic>
      <p:pic>
        <p:nvPicPr>
          <p:cNvPr id="5" name="Picture 5"/>
          <p:cNvPicPr>
            <a:picLocks noChangeAspect="1"/>
          </p:cNvPicPr>
          <p:nvPr/>
        </p:nvPicPr>
        <p:blipFill>
          <a:blip r:embed="rId3"/>
          <a:srcRect l="17917" r="17917"/>
          <a:stretch>
            <a:fillRect/>
          </a:stretch>
        </p:blipFill>
        <p:spPr>
          <a:xfrm>
            <a:off x="6374798" y="2037636"/>
            <a:ext cx="2465519" cy="2529619"/>
          </a:xfrm>
          <a:prstGeom prst="rect">
            <a:avLst/>
          </a:prstGeom>
        </p:spPr>
      </p:pic>
      <p:sp>
        <p:nvSpPr>
          <p:cNvPr id="6" name="AutoShape 6"/>
          <p:cNvSpPr/>
          <p:nvPr/>
        </p:nvSpPr>
        <p:spPr>
          <a:xfrm>
            <a:off x="3541855"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7" name="Freeform 7"/>
          <p:cNvSpPr/>
          <p:nvPr/>
        </p:nvSpPr>
        <p:spPr>
          <a:xfrm>
            <a:off x="3721695" y="2521355"/>
            <a:ext cx="306115" cy="294843"/>
          </a:xfrm>
          <a:custGeom>
            <a:rect l="l" t="t" r="r" b="b"/>
            <a:pathLst>
              <a:path w="6825" h="6825">
                <a:moveTo>
                  <a:pt x="1263" y="5234"/>
                </a:moveTo>
                <a:cubicBezTo>
                  <a:pt x="1316" y="5493"/>
                  <a:pt x="1546" y="5689"/>
                  <a:pt x="1820" y="5689"/>
                </a:cubicBezTo>
                <a:cubicBezTo>
                  <a:pt x="2114" y="5689"/>
                  <a:pt x="2354" y="5464"/>
                  <a:pt x="2383" y="5178"/>
                </a:cubicBezTo>
                <a:lnTo>
                  <a:pt x="3568" y="4191"/>
                </a:lnTo>
                <a:cubicBezTo>
                  <a:pt x="3652" y="4401"/>
                  <a:pt x="3856" y="4551"/>
                  <a:pt x="4096" y="4551"/>
                </a:cubicBezTo>
                <a:cubicBezTo>
                  <a:pt x="4348" y="4551"/>
                  <a:pt x="4560" y="4385"/>
                  <a:pt x="4635" y="4157"/>
                </a:cubicBezTo>
                <a:lnTo>
                  <a:pt x="5696" y="4736"/>
                </a:lnTo>
                <a:cubicBezTo>
                  <a:pt x="5732" y="5016"/>
                  <a:pt x="5969" y="5234"/>
                  <a:pt x="6258" y="5234"/>
                </a:cubicBezTo>
                <a:cubicBezTo>
                  <a:pt x="6571" y="5234"/>
                  <a:pt x="6827" y="4979"/>
                  <a:pt x="6827" y="4665"/>
                </a:cubicBezTo>
                <a:cubicBezTo>
                  <a:pt x="6827" y="4351"/>
                  <a:pt x="6571" y="4096"/>
                  <a:pt x="6258" y="4096"/>
                </a:cubicBezTo>
                <a:cubicBezTo>
                  <a:pt x="6006" y="4096"/>
                  <a:pt x="5794" y="4262"/>
                  <a:pt x="5719" y="4490"/>
                </a:cubicBezTo>
                <a:lnTo>
                  <a:pt x="4658" y="3911"/>
                </a:lnTo>
                <a:cubicBezTo>
                  <a:pt x="4622" y="3631"/>
                  <a:pt x="4385" y="3413"/>
                  <a:pt x="4096" y="3413"/>
                </a:cubicBezTo>
                <a:cubicBezTo>
                  <a:pt x="3802" y="3413"/>
                  <a:pt x="3563" y="3638"/>
                  <a:pt x="3533" y="3924"/>
                </a:cubicBezTo>
                <a:lnTo>
                  <a:pt x="2348" y="4911"/>
                </a:lnTo>
                <a:cubicBezTo>
                  <a:pt x="2265" y="4701"/>
                  <a:pt x="2060" y="4551"/>
                  <a:pt x="1820" y="4551"/>
                </a:cubicBezTo>
                <a:cubicBezTo>
                  <a:pt x="1546" y="4551"/>
                  <a:pt x="1316" y="4747"/>
                  <a:pt x="1263" y="5006"/>
                </a:cubicBezTo>
                <a:lnTo>
                  <a:pt x="455" y="5006"/>
                </a:lnTo>
                <a:lnTo>
                  <a:pt x="455" y="4551"/>
                </a:lnTo>
                <a:lnTo>
                  <a:pt x="569" y="4551"/>
                </a:lnTo>
                <a:cubicBezTo>
                  <a:pt x="632" y="4551"/>
                  <a:pt x="683" y="4500"/>
                  <a:pt x="683" y="4437"/>
                </a:cubicBezTo>
                <a:cubicBezTo>
                  <a:pt x="683" y="4374"/>
                  <a:pt x="632" y="4324"/>
                  <a:pt x="569" y="4324"/>
                </a:cubicBezTo>
                <a:lnTo>
                  <a:pt x="455" y="4324"/>
                </a:lnTo>
                <a:lnTo>
                  <a:pt x="455" y="3982"/>
                </a:lnTo>
                <a:lnTo>
                  <a:pt x="569" y="3982"/>
                </a:lnTo>
                <a:cubicBezTo>
                  <a:pt x="632" y="3982"/>
                  <a:pt x="683" y="3931"/>
                  <a:pt x="683" y="3868"/>
                </a:cubicBezTo>
                <a:cubicBezTo>
                  <a:pt x="683" y="3806"/>
                  <a:pt x="632" y="3755"/>
                  <a:pt x="569" y="3755"/>
                </a:cubicBezTo>
                <a:lnTo>
                  <a:pt x="480" y="3755"/>
                </a:lnTo>
                <a:lnTo>
                  <a:pt x="1407" y="2416"/>
                </a:lnTo>
                <a:cubicBezTo>
                  <a:pt x="1494" y="2470"/>
                  <a:pt x="1596" y="2503"/>
                  <a:pt x="1707" y="2503"/>
                </a:cubicBezTo>
                <a:cubicBezTo>
                  <a:pt x="1888" y="2503"/>
                  <a:pt x="2048" y="2416"/>
                  <a:pt x="2152" y="2284"/>
                </a:cubicBezTo>
                <a:lnTo>
                  <a:pt x="2752" y="2584"/>
                </a:lnTo>
                <a:cubicBezTo>
                  <a:pt x="2740" y="2631"/>
                  <a:pt x="2731" y="2680"/>
                  <a:pt x="2731" y="2731"/>
                </a:cubicBezTo>
                <a:cubicBezTo>
                  <a:pt x="2731" y="3044"/>
                  <a:pt x="2986" y="3300"/>
                  <a:pt x="3300" y="3300"/>
                </a:cubicBezTo>
                <a:cubicBezTo>
                  <a:pt x="3613" y="3300"/>
                  <a:pt x="3868" y="3044"/>
                  <a:pt x="3868" y="2731"/>
                </a:cubicBezTo>
                <a:cubicBezTo>
                  <a:pt x="3868" y="2608"/>
                  <a:pt x="3829" y="2496"/>
                  <a:pt x="3763" y="2403"/>
                </a:cubicBezTo>
                <a:lnTo>
                  <a:pt x="4488" y="1055"/>
                </a:lnTo>
                <a:cubicBezTo>
                  <a:pt x="4574" y="1107"/>
                  <a:pt x="4672" y="1138"/>
                  <a:pt x="4779" y="1138"/>
                </a:cubicBezTo>
                <a:cubicBezTo>
                  <a:pt x="4891" y="1138"/>
                  <a:pt x="4995" y="1104"/>
                  <a:pt x="5083" y="1048"/>
                </a:cubicBezTo>
                <a:lnTo>
                  <a:pt x="5827" y="2004"/>
                </a:lnTo>
                <a:cubicBezTo>
                  <a:pt x="5829" y="2007"/>
                  <a:pt x="5833" y="2009"/>
                  <a:pt x="5836" y="2011"/>
                </a:cubicBezTo>
                <a:cubicBezTo>
                  <a:pt x="5745" y="2112"/>
                  <a:pt x="5689" y="2244"/>
                  <a:pt x="5689" y="2389"/>
                </a:cubicBezTo>
                <a:cubicBezTo>
                  <a:pt x="5689" y="2703"/>
                  <a:pt x="5944" y="2958"/>
                  <a:pt x="6258" y="2958"/>
                </a:cubicBezTo>
                <a:cubicBezTo>
                  <a:pt x="6571" y="2958"/>
                  <a:pt x="6827" y="2703"/>
                  <a:pt x="6827" y="2389"/>
                </a:cubicBezTo>
                <a:cubicBezTo>
                  <a:pt x="6827" y="2076"/>
                  <a:pt x="6571" y="1820"/>
                  <a:pt x="6258" y="1820"/>
                </a:cubicBezTo>
                <a:cubicBezTo>
                  <a:pt x="6170" y="1820"/>
                  <a:pt x="6087" y="1842"/>
                  <a:pt x="6013" y="1878"/>
                </a:cubicBezTo>
                <a:cubicBezTo>
                  <a:pt x="6010" y="1874"/>
                  <a:pt x="6010" y="1869"/>
                  <a:pt x="6006" y="1864"/>
                </a:cubicBezTo>
                <a:lnTo>
                  <a:pt x="5248" y="890"/>
                </a:lnTo>
                <a:cubicBezTo>
                  <a:pt x="5311" y="798"/>
                  <a:pt x="5348" y="688"/>
                  <a:pt x="5348" y="569"/>
                </a:cubicBezTo>
                <a:cubicBezTo>
                  <a:pt x="5348" y="255"/>
                  <a:pt x="5092" y="0"/>
                  <a:pt x="4779" y="0"/>
                </a:cubicBezTo>
                <a:cubicBezTo>
                  <a:pt x="4465" y="0"/>
                  <a:pt x="4210" y="255"/>
                  <a:pt x="4210" y="569"/>
                </a:cubicBezTo>
                <a:cubicBezTo>
                  <a:pt x="4210" y="691"/>
                  <a:pt x="4249" y="804"/>
                  <a:pt x="4315" y="897"/>
                </a:cubicBezTo>
                <a:lnTo>
                  <a:pt x="3590" y="2244"/>
                </a:lnTo>
                <a:cubicBezTo>
                  <a:pt x="3505" y="2193"/>
                  <a:pt x="3406" y="2162"/>
                  <a:pt x="3300" y="2162"/>
                </a:cubicBezTo>
                <a:cubicBezTo>
                  <a:pt x="3118" y="2162"/>
                  <a:pt x="2959" y="2248"/>
                  <a:pt x="2854" y="2381"/>
                </a:cubicBezTo>
                <a:lnTo>
                  <a:pt x="2254" y="2081"/>
                </a:lnTo>
                <a:cubicBezTo>
                  <a:pt x="2267" y="2034"/>
                  <a:pt x="2276" y="1985"/>
                  <a:pt x="2276" y="1934"/>
                </a:cubicBezTo>
                <a:cubicBezTo>
                  <a:pt x="2276" y="1621"/>
                  <a:pt x="2020" y="1365"/>
                  <a:pt x="1707" y="1365"/>
                </a:cubicBezTo>
                <a:cubicBezTo>
                  <a:pt x="1393" y="1365"/>
                  <a:pt x="1138" y="1621"/>
                  <a:pt x="1138" y="1934"/>
                </a:cubicBezTo>
                <a:cubicBezTo>
                  <a:pt x="1138" y="2054"/>
                  <a:pt x="1176" y="2166"/>
                  <a:pt x="1239" y="2257"/>
                </a:cubicBezTo>
                <a:lnTo>
                  <a:pt x="593" y="3191"/>
                </a:lnTo>
                <a:cubicBezTo>
                  <a:pt x="585" y="3189"/>
                  <a:pt x="578" y="3186"/>
                  <a:pt x="569" y="3186"/>
                </a:cubicBezTo>
                <a:lnTo>
                  <a:pt x="455" y="3186"/>
                </a:lnTo>
                <a:lnTo>
                  <a:pt x="455" y="2844"/>
                </a:lnTo>
                <a:lnTo>
                  <a:pt x="569" y="2844"/>
                </a:lnTo>
                <a:cubicBezTo>
                  <a:pt x="632" y="2844"/>
                  <a:pt x="683" y="2794"/>
                  <a:pt x="683" y="2731"/>
                </a:cubicBezTo>
                <a:cubicBezTo>
                  <a:pt x="683" y="2668"/>
                  <a:pt x="632" y="2617"/>
                  <a:pt x="569" y="2617"/>
                </a:cubicBezTo>
                <a:lnTo>
                  <a:pt x="455" y="2617"/>
                </a:lnTo>
                <a:lnTo>
                  <a:pt x="455" y="2276"/>
                </a:lnTo>
                <a:lnTo>
                  <a:pt x="569" y="2276"/>
                </a:lnTo>
                <a:cubicBezTo>
                  <a:pt x="632" y="2276"/>
                  <a:pt x="683" y="2225"/>
                  <a:pt x="683" y="2162"/>
                </a:cubicBezTo>
                <a:cubicBezTo>
                  <a:pt x="683" y="2099"/>
                  <a:pt x="632" y="2048"/>
                  <a:pt x="569" y="2048"/>
                </a:cubicBezTo>
                <a:lnTo>
                  <a:pt x="455" y="2048"/>
                </a:lnTo>
                <a:lnTo>
                  <a:pt x="455" y="1707"/>
                </a:lnTo>
                <a:lnTo>
                  <a:pt x="569" y="1707"/>
                </a:lnTo>
                <a:cubicBezTo>
                  <a:pt x="632" y="1707"/>
                  <a:pt x="683" y="1656"/>
                  <a:pt x="683" y="1593"/>
                </a:cubicBezTo>
                <a:cubicBezTo>
                  <a:pt x="683" y="1530"/>
                  <a:pt x="632" y="1479"/>
                  <a:pt x="569" y="1479"/>
                </a:cubicBezTo>
                <a:lnTo>
                  <a:pt x="455" y="1479"/>
                </a:lnTo>
                <a:lnTo>
                  <a:pt x="455" y="1138"/>
                </a:lnTo>
                <a:lnTo>
                  <a:pt x="569" y="1138"/>
                </a:lnTo>
                <a:cubicBezTo>
                  <a:pt x="632" y="1138"/>
                  <a:pt x="683" y="1087"/>
                  <a:pt x="683" y="1024"/>
                </a:cubicBezTo>
                <a:cubicBezTo>
                  <a:pt x="683" y="961"/>
                  <a:pt x="632" y="910"/>
                  <a:pt x="569" y="910"/>
                </a:cubicBezTo>
                <a:lnTo>
                  <a:pt x="455" y="910"/>
                </a:lnTo>
                <a:lnTo>
                  <a:pt x="455" y="569"/>
                </a:lnTo>
                <a:lnTo>
                  <a:pt x="569" y="569"/>
                </a:lnTo>
                <a:cubicBezTo>
                  <a:pt x="632" y="569"/>
                  <a:pt x="683" y="518"/>
                  <a:pt x="683" y="455"/>
                </a:cubicBezTo>
                <a:cubicBezTo>
                  <a:pt x="683" y="392"/>
                  <a:pt x="632" y="341"/>
                  <a:pt x="569" y="341"/>
                </a:cubicBezTo>
                <a:lnTo>
                  <a:pt x="455" y="341"/>
                </a:lnTo>
                <a:lnTo>
                  <a:pt x="455" y="114"/>
                </a:lnTo>
                <a:cubicBezTo>
                  <a:pt x="455" y="51"/>
                  <a:pt x="404" y="0"/>
                  <a:pt x="341" y="0"/>
                </a:cubicBezTo>
                <a:cubicBezTo>
                  <a:pt x="278" y="0"/>
                  <a:pt x="228" y="51"/>
                  <a:pt x="228" y="114"/>
                </a:cubicBezTo>
                <a:lnTo>
                  <a:pt x="228" y="341"/>
                </a:lnTo>
                <a:lnTo>
                  <a:pt x="114" y="341"/>
                </a:lnTo>
                <a:cubicBezTo>
                  <a:pt x="51" y="341"/>
                  <a:pt x="0" y="392"/>
                  <a:pt x="0" y="455"/>
                </a:cubicBezTo>
                <a:cubicBezTo>
                  <a:pt x="0" y="518"/>
                  <a:pt x="51" y="569"/>
                  <a:pt x="114" y="569"/>
                </a:cubicBezTo>
                <a:lnTo>
                  <a:pt x="228" y="569"/>
                </a:lnTo>
                <a:lnTo>
                  <a:pt x="228" y="910"/>
                </a:lnTo>
                <a:lnTo>
                  <a:pt x="114" y="910"/>
                </a:lnTo>
                <a:cubicBezTo>
                  <a:pt x="51" y="910"/>
                  <a:pt x="0" y="961"/>
                  <a:pt x="0" y="1024"/>
                </a:cubicBezTo>
                <a:cubicBezTo>
                  <a:pt x="0" y="1087"/>
                  <a:pt x="51" y="1138"/>
                  <a:pt x="114" y="1138"/>
                </a:cubicBezTo>
                <a:lnTo>
                  <a:pt x="228" y="1138"/>
                </a:lnTo>
                <a:lnTo>
                  <a:pt x="228" y="1479"/>
                </a:lnTo>
                <a:lnTo>
                  <a:pt x="114" y="1479"/>
                </a:lnTo>
                <a:cubicBezTo>
                  <a:pt x="51" y="1479"/>
                  <a:pt x="0" y="1530"/>
                  <a:pt x="0" y="1593"/>
                </a:cubicBezTo>
                <a:cubicBezTo>
                  <a:pt x="0" y="1656"/>
                  <a:pt x="51" y="1707"/>
                  <a:pt x="114" y="1707"/>
                </a:cubicBezTo>
                <a:lnTo>
                  <a:pt x="228" y="1707"/>
                </a:lnTo>
                <a:lnTo>
                  <a:pt x="228" y="2048"/>
                </a:lnTo>
                <a:lnTo>
                  <a:pt x="114" y="2048"/>
                </a:lnTo>
                <a:cubicBezTo>
                  <a:pt x="51" y="2048"/>
                  <a:pt x="0" y="2099"/>
                  <a:pt x="0" y="2162"/>
                </a:cubicBezTo>
                <a:cubicBezTo>
                  <a:pt x="0" y="2225"/>
                  <a:pt x="51" y="2276"/>
                  <a:pt x="114" y="2276"/>
                </a:cubicBezTo>
                <a:lnTo>
                  <a:pt x="228" y="2276"/>
                </a:lnTo>
                <a:lnTo>
                  <a:pt x="228" y="2617"/>
                </a:lnTo>
                <a:lnTo>
                  <a:pt x="114" y="2617"/>
                </a:lnTo>
                <a:cubicBezTo>
                  <a:pt x="51" y="2617"/>
                  <a:pt x="0" y="2668"/>
                  <a:pt x="0" y="2731"/>
                </a:cubicBezTo>
                <a:cubicBezTo>
                  <a:pt x="0" y="2794"/>
                  <a:pt x="51" y="2844"/>
                  <a:pt x="114" y="2844"/>
                </a:cubicBezTo>
                <a:lnTo>
                  <a:pt x="228" y="2844"/>
                </a:lnTo>
                <a:lnTo>
                  <a:pt x="228" y="3186"/>
                </a:lnTo>
                <a:lnTo>
                  <a:pt x="114" y="3186"/>
                </a:lnTo>
                <a:cubicBezTo>
                  <a:pt x="51" y="3186"/>
                  <a:pt x="0" y="3237"/>
                  <a:pt x="0" y="3300"/>
                </a:cubicBezTo>
                <a:cubicBezTo>
                  <a:pt x="0" y="3362"/>
                  <a:pt x="51" y="3413"/>
                  <a:pt x="114" y="3413"/>
                </a:cubicBezTo>
                <a:lnTo>
                  <a:pt x="228" y="3413"/>
                </a:lnTo>
                <a:lnTo>
                  <a:pt x="228" y="3755"/>
                </a:lnTo>
                <a:lnTo>
                  <a:pt x="114" y="3755"/>
                </a:lnTo>
                <a:cubicBezTo>
                  <a:pt x="51" y="3755"/>
                  <a:pt x="0" y="3806"/>
                  <a:pt x="0" y="3868"/>
                </a:cubicBezTo>
                <a:cubicBezTo>
                  <a:pt x="0" y="3931"/>
                  <a:pt x="51" y="3982"/>
                  <a:pt x="114" y="3982"/>
                </a:cubicBezTo>
                <a:lnTo>
                  <a:pt x="228" y="3982"/>
                </a:lnTo>
                <a:lnTo>
                  <a:pt x="228" y="4324"/>
                </a:lnTo>
                <a:lnTo>
                  <a:pt x="114" y="4324"/>
                </a:lnTo>
                <a:cubicBezTo>
                  <a:pt x="51" y="4324"/>
                  <a:pt x="0" y="4374"/>
                  <a:pt x="0" y="4437"/>
                </a:cubicBezTo>
                <a:cubicBezTo>
                  <a:pt x="0" y="4500"/>
                  <a:pt x="51" y="4551"/>
                  <a:pt x="114" y="4551"/>
                </a:cubicBezTo>
                <a:lnTo>
                  <a:pt x="228" y="4551"/>
                </a:lnTo>
                <a:lnTo>
                  <a:pt x="228" y="4892"/>
                </a:lnTo>
                <a:lnTo>
                  <a:pt x="114" y="4892"/>
                </a:lnTo>
                <a:cubicBezTo>
                  <a:pt x="51" y="4892"/>
                  <a:pt x="0" y="4943"/>
                  <a:pt x="0" y="5006"/>
                </a:cubicBezTo>
                <a:cubicBezTo>
                  <a:pt x="0" y="5069"/>
                  <a:pt x="51" y="5120"/>
                  <a:pt x="114" y="5120"/>
                </a:cubicBezTo>
                <a:lnTo>
                  <a:pt x="228" y="5120"/>
                </a:lnTo>
                <a:lnTo>
                  <a:pt x="228" y="5461"/>
                </a:lnTo>
                <a:lnTo>
                  <a:pt x="114" y="5461"/>
                </a:lnTo>
                <a:cubicBezTo>
                  <a:pt x="51" y="5461"/>
                  <a:pt x="0" y="5512"/>
                  <a:pt x="0" y="5575"/>
                </a:cubicBezTo>
                <a:cubicBezTo>
                  <a:pt x="0" y="5638"/>
                  <a:pt x="51" y="5689"/>
                  <a:pt x="114" y="5689"/>
                </a:cubicBezTo>
                <a:lnTo>
                  <a:pt x="228" y="5689"/>
                </a:lnTo>
                <a:lnTo>
                  <a:pt x="228" y="6030"/>
                </a:lnTo>
                <a:lnTo>
                  <a:pt x="114" y="6030"/>
                </a:lnTo>
                <a:cubicBezTo>
                  <a:pt x="51" y="6030"/>
                  <a:pt x="0" y="6081"/>
                  <a:pt x="0" y="6144"/>
                </a:cubicBezTo>
                <a:cubicBezTo>
                  <a:pt x="0" y="6207"/>
                  <a:pt x="51" y="6258"/>
                  <a:pt x="114" y="6258"/>
                </a:cubicBezTo>
                <a:lnTo>
                  <a:pt x="228" y="6258"/>
                </a:lnTo>
                <a:lnTo>
                  <a:pt x="228" y="6485"/>
                </a:lnTo>
                <a:cubicBezTo>
                  <a:pt x="228" y="6548"/>
                  <a:pt x="278" y="6599"/>
                  <a:pt x="341" y="6599"/>
                </a:cubicBezTo>
                <a:lnTo>
                  <a:pt x="683" y="6599"/>
                </a:lnTo>
                <a:lnTo>
                  <a:pt x="683" y="6713"/>
                </a:lnTo>
                <a:cubicBezTo>
                  <a:pt x="683" y="6776"/>
                  <a:pt x="734" y="6827"/>
                  <a:pt x="796" y="6827"/>
                </a:cubicBezTo>
                <a:cubicBezTo>
                  <a:pt x="859" y="6827"/>
                  <a:pt x="910" y="6776"/>
                  <a:pt x="910" y="6713"/>
                </a:cubicBezTo>
                <a:lnTo>
                  <a:pt x="910" y="6599"/>
                </a:lnTo>
                <a:lnTo>
                  <a:pt x="1252" y="6599"/>
                </a:lnTo>
                <a:lnTo>
                  <a:pt x="1252" y="6713"/>
                </a:lnTo>
                <a:cubicBezTo>
                  <a:pt x="1252" y="6776"/>
                  <a:pt x="1302" y="6827"/>
                  <a:pt x="1365" y="6827"/>
                </a:cubicBezTo>
                <a:cubicBezTo>
                  <a:pt x="1428" y="6827"/>
                  <a:pt x="1479" y="6776"/>
                  <a:pt x="1479" y="6713"/>
                </a:cubicBezTo>
                <a:lnTo>
                  <a:pt x="1479" y="6599"/>
                </a:lnTo>
                <a:lnTo>
                  <a:pt x="1820" y="6599"/>
                </a:lnTo>
                <a:lnTo>
                  <a:pt x="1820" y="6713"/>
                </a:lnTo>
                <a:cubicBezTo>
                  <a:pt x="1820" y="6776"/>
                  <a:pt x="1871" y="6827"/>
                  <a:pt x="1934" y="6827"/>
                </a:cubicBezTo>
                <a:cubicBezTo>
                  <a:pt x="1997" y="6827"/>
                  <a:pt x="2048" y="6776"/>
                  <a:pt x="2048" y="6713"/>
                </a:cubicBezTo>
                <a:lnTo>
                  <a:pt x="2048" y="6599"/>
                </a:lnTo>
                <a:lnTo>
                  <a:pt x="2389" y="6599"/>
                </a:lnTo>
                <a:lnTo>
                  <a:pt x="2389" y="6713"/>
                </a:lnTo>
                <a:cubicBezTo>
                  <a:pt x="2389" y="6776"/>
                  <a:pt x="2440" y="6827"/>
                  <a:pt x="2503" y="6827"/>
                </a:cubicBezTo>
                <a:cubicBezTo>
                  <a:pt x="2566" y="6827"/>
                  <a:pt x="2617" y="6776"/>
                  <a:pt x="2617" y="6713"/>
                </a:cubicBezTo>
                <a:lnTo>
                  <a:pt x="2617" y="6599"/>
                </a:lnTo>
                <a:lnTo>
                  <a:pt x="2958" y="6599"/>
                </a:lnTo>
                <a:lnTo>
                  <a:pt x="2958" y="6713"/>
                </a:lnTo>
                <a:cubicBezTo>
                  <a:pt x="2958" y="6776"/>
                  <a:pt x="3009" y="6827"/>
                  <a:pt x="3072" y="6827"/>
                </a:cubicBezTo>
                <a:cubicBezTo>
                  <a:pt x="3135" y="6827"/>
                  <a:pt x="3186" y="6776"/>
                  <a:pt x="3186" y="6713"/>
                </a:cubicBezTo>
                <a:lnTo>
                  <a:pt x="3186" y="6599"/>
                </a:lnTo>
                <a:lnTo>
                  <a:pt x="3527" y="6599"/>
                </a:lnTo>
                <a:lnTo>
                  <a:pt x="3527" y="6713"/>
                </a:lnTo>
                <a:cubicBezTo>
                  <a:pt x="3527" y="6776"/>
                  <a:pt x="3578" y="6827"/>
                  <a:pt x="3641" y="6827"/>
                </a:cubicBezTo>
                <a:cubicBezTo>
                  <a:pt x="3704" y="6827"/>
                  <a:pt x="3755" y="6776"/>
                  <a:pt x="3755" y="6713"/>
                </a:cubicBezTo>
                <a:lnTo>
                  <a:pt x="3755" y="6599"/>
                </a:lnTo>
                <a:lnTo>
                  <a:pt x="4096" y="6599"/>
                </a:lnTo>
                <a:lnTo>
                  <a:pt x="4096" y="6713"/>
                </a:lnTo>
                <a:cubicBezTo>
                  <a:pt x="4096" y="6776"/>
                  <a:pt x="4147" y="6827"/>
                  <a:pt x="4210" y="6827"/>
                </a:cubicBezTo>
                <a:cubicBezTo>
                  <a:pt x="4273" y="6827"/>
                  <a:pt x="4323" y="6776"/>
                  <a:pt x="4323" y="6713"/>
                </a:cubicBezTo>
                <a:lnTo>
                  <a:pt x="4323" y="6599"/>
                </a:lnTo>
                <a:lnTo>
                  <a:pt x="4665" y="6599"/>
                </a:lnTo>
                <a:lnTo>
                  <a:pt x="4665" y="6713"/>
                </a:lnTo>
                <a:cubicBezTo>
                  <a:pt x="4665" y="6776"/>
                  <a:pt x="4716" y="6827"/>
                  <a:pt x="4779" y="6827"/>
                </a:cubicBezTo>
                <a:cubicBezTo>
                  <a:pt x="4842" y="6827"/>
                  <a:pt x="4892" y="6776"/>
                  <a:pt x="4892" y="6713"/>
                </a:cubicBezTo>
                <a:lnTo>
                  <a:pt x="4892" y="6599"/>
                </a:lnTo>
                <a:lnTo>
                  <a:pt x="5234" y="6599"/>
                </a:lnTo>
                <a:lnTo>
                  <a:pt x="5234" y="6713"/>
                </a:lnTo>
                <a:cubicBezTo>
                  <a:pt x="5234" y="6776"/>
                  <a:pt x="5285" y="6827"/>
                  <a:pt x="5347" y="6827"/>
                </a:cubicBezTo>
                <a:cubicBezTo>
                  <a:pt x="5410" y="6827"/>
                  <a:pt x="5461" y="6776"/>
                  <a:pt x="5461" y="6713"/>
                </a:cubicBezTo>
                <a:lnTo>
                  <a:pt x="5461" y="6599"/>
                </a:lnTo>
                <a:lnTo>
                  <a:pt x="5803" y="6599"/>
                </a:lnTo>
                <a:lnTo>
                  <a:pt x="5803" y="6713"/>
                </a:lnTo>
                <a:cubicBezTo>
                  <a:pt x="5803" y="6776"/>
                  <a:pt x="5853" y="6827"/>
                  <a:pt x="5916" y="6827"/>
                </a:cubicBezTo>
                <a:cubicBezTo>
                  <a:pt x="5979" y="6827"/>
                  <a:pt x="6030" y="6776"/>
                  <a:pt x="6030" y="6713"/>
                </a:cubicBezTo>
                <a:lnTo>
                  <a:pt x="6030" y="6599"/>
                </a:lnTo>
                <a:lnTo>
                  <a:pt x="6371" y="6599"/>
                </a:lnTo>
                <a:lnTo>
                  <a:pt x="6371" y="6713"/>
                </a:lnTo>
                <a:cubicBezTo>
                  <a:pt x="6371" y="6776"/>
                  <a:pt x="6422" y="6827"/>
                  <a:pt x="6485" y="6827"/>
                </a:cubicBezTo>
                <a:cubicBezTo>
                  <a:pt x="6548" y="6827"/>
                  <a:pt x="6599" y="6776"/>
                  <a:pt x="6599" y="6713"/>
                </a:cubicBezTo>
                <a:lnTo>
                  <a:pt x="6599" y="6599"/>
                </a:lnTo>
                <a:lnTo>
                  <a:pt x="6713" y="6599"/>
                </a:lnTo>
                <a:cubicBezTo>
                  <a:pt x="6776" y="6599"/>
                  <a:pt x="6827" y="6548"/>
                  <a:pt x="6827" y="6485"/>
                </a:cubicBezTo>
                <a:cubicBezTo>
                  <a:pt x="6827" y="6422"/>
                  <a:pt x="6776" y="6372"/>
                  <a:pt x="6713" y="6372"/>
                </a:cubicBezTo>
                <a:lnTo>
                  <a:pt x="6599" y="6372"/>
                </a:lnTo>
                <a:lnTo>
                  <a:pt x="6599" y="6258"/>
                </a:lnTo>
                <a:cubicBezTo>
                  <a:pt x="6599" y="6195"/>
                  <a:pt x="6548" y="6144"/>
                  <a:pt x="6485" y="6144"/>
                </a:cubicBezTo>
                <a:cubicBezTo>
                  <a:pt x="6422" y="6144"/>
                  <a:pt x="6371" y="6195"/>
                  <a:pt x="6371" y="6258"/>
                </a:cubicBezTo>
                <a:lnTo>
                  <a:pt x="6371" y="6372"/>
                </a:lnTo>
                <a:lnTo>
                  <a:pt x="6030" y="6372"/>
                </a:lnTo>
                <a:lnTo>
                  <a:pt x="6030" y="6258"/>
                </a:lnTo>
                <a:cubicBezTo>
                  <a:pt x="6030" y="6195"/>
                  <a:pt x="5979" y="6144"/>
                  <a:pt x="5916" y="6144"/>
                </a:cubicBezTo>
                <a:cubicBezTo>
                  <a:pt x="5853" y="6144"/>
                  <a:pt x="5803" y="6195"/>
                  <a:pt x="5803" y="6258"/>
                </a:cubicBezTo>
                <a:lnTo>
                  <a:pt x="5803" y="6372"/>
                </a:lnTo>
                <a:lnTo>
                  <a:pt x="5461" y="6372"/>
                </a:lnTo>
                <a:lnTo>
                  <a:pt x="5461" y="6258"/>
                </a:lnTo>
                <a:cubicBezTo>
                  <a:pt x="5461" y="6195"/>
                  <a:pt x="5410" y="6144"/>
                  <a:pt x="5347" y="6144"/>
                </a:cubicBezTo>
                <a:cubicBezTo>
                  <a:pt x="5285" y="6144"/>
                  <a:pt x="5234" y="6195"/>
                  <a:pt x="5234" y="6258"/>
                </a:cubicBezTo>
                <a:lnTo>
                  <a:pt x="5234" y="6372"/>
                </a:lnTo>
                <a:lnTo>
                  <a:pt x="4892" y="6372"/>
                </a:lnTo>
                <a:lnTo>
                  <a:pt x="4892" y="6258"/>
                </a:lnTo>
                <a:cubicBezTo>
                  <a:pt x="4892" y="6195"/>
                  <a:pt x="4842" y="6144"/>
                  <a:pt x="4779" y="6144"/>
                </a:cubicBezTo>
                <a:cubicBezTo>
                  <a:pt x="4716" y="6144"/>
                  <a:pt x="4665" y="6195"/>
                  <a:pt x="4665" y="6258"/>
                </a:cubicBezTo>
                <a:lnTo>
                  <a:pt x="4665" y="6372"/>
                </a:lnTo>
                <a:lnTo>
                  <a:pt x="4323" y="6372"/>
                </a:lnTo>
                <a:lnTo>
                  <a:pt x="4323" y="6258"/>
                </a:lnTo>
                <a:cubicBezTo>
                  <a:pt x="4323" y="6195"/>
                  <a:pt x="4273" y="6144"/>
                  <a:pt x="4210" y="6144"/>
                </a:cubicBezTo>
                <a:cubicBezTo>
                  <a:pt x="4147" y="6144"/>
                  <a:pt x="4096" y="6195"/>
                  <a:pt x="4096" y="6258"/>
                </a:cubicBezTo>
                <a:lnTo>
                  <a:pt x="4096" y="6372"/>
                </a:lnTo>
                <a:lnTo>
                  <a:pt x="3755" y="6372"/>
                </a:lnTo>
                <a:lnTo>
                  <a:pt x="3755" y="6258"/>
                </a:lnTo>
                <a:cubicBezTo>
                  <a:pt x="3755" y="6195"/>
                  <a:pt x="3704" y="6144"/>
                  <a:pt x="3641" y="6144"/>
                </a:cubicBezTo>
                <a:cubicBezTo>
                  <a:pt x="3578" y="6144"/>
                  <a:pt x="3527" y="6195"/>
                  <a:pt x="3527" y="6258"/>
                </a:cubicBezTo>
                <a:lnTo>
                  <a:pt x="3527" y="6372"/>
                </a:lnTo>
                <a:lnTo>
                  <a:pt x="3186" y="6372"/>
                </a:lnTo>
                <a:lnTo>
                  <a:pt x="3186" y="6258"/>
                </a:lnTo>
                <a:cubicBezTo>
                  <a:pt x="3186" y="6195"/>
                  <a:pt x="3135" y="6144"/>
                  <a:pt x="3072" y="6144"/>
                </a:cubicBezTo>
                <a:cubicBezTo>
                  <a:pt x="3009" y="6144"/>
                  <a:pt x="2958" y="6195"/>
                  <a:pt x="2958" y="6258"/>
                </a:cubicBezTo>
                <a:lnTo>
                  <a:pt x="2958" y="6372"/>
                </a:lnTo>
                <a:lnTo>
                  <a:pt x="2617" y="6372"/>
                </a:lnTo>
                <a:lnTo>
                  <a:pt x="2617" y="6258"/>
                </a:lnTo>
                <a:cubicBezTo>
                  <a:pt x="2617" y="6195"/>
                  <a:pt x="2566" y="6144"/>
                  <a:pt x="2503" y="6144"/>
                </a:cubicBezTo>
                <a:cubicBezTo>
                  <a:pt x="2440" y="6144"/>
                  <a:pt x="2389" y="6195"/>
                  <a:pt x="2389" y="6258"/>
                </a:cubicBezTo>
                <a:lnTo>
                  <a:pt x="2389" y="6372"/>
                </a:lnTo>
                <a:lnTo>
                  <a:pt x="2048" y="6372"/>
                </a:lnTo>
                <a:lnTo>
                  <a:pt x="2048" y="6258"/>
                </a:lnTo>
                <a:cubicBezTo>
                  <a:pt x="2048" y="6195"/>
                  <a:pt x="1997" y="6144"/>
                  <a:pt x="1934" y="6144"/>
                </a:cubicBezTo>
                <a:cubicBezTo>
                  <a:pt x="1871" y="6144"/>
                  <a:pt x="1820" y="6195"/>
                  <a:pt x="1820" y="6258"/>
                </a:cubicBezTo>
                <a:lnTo>
                  <a:pt x="1820" y="6372"/>
                </a:lnTo>
                <a:lnTo>
                  <a:pt x="1479" y="6372"/>
                </a:lnTo>
                <a:lnTo>
                  <a:pt x="1479" y="6258"/>
                </a:lnTo>
                <a:cubicBezTo>
                  <a:pt x="1479" y="6195"/>
                  <a:pt x="1428" y="6144"/>
                  <a:pt x="1365" y="6144"/>
                </a:cubicBezTo>
                <a:cubicBezTo>
                  <a:pt x="1302" y="6144"/>
                  <a:pt x="1252" y="6195"/>
                  <a:pt x="1252" y="6258"/>
                </a:cubicBezTo>
                <a:lnTo>
                  <a:pt x="1252" y="6372"/>
                </a:lnTo>
                <a:lnTo>
                  <a:pt x="910" y="6372"/>
                </a:lnTo>
                <a:lnTo>
                  <a:pt x="910" y="6258"/>
                </a:lnTo>
                <a:cubicBezTo>
                  <a:pt x="910" y="6195"/>
                  <a:pt x="859" y="6144"/>
                  <a:pt x="796" y="6144"/>
                </a:cubicBezTo>
                <a:cubicBezTo>
                  <a:pt x="734" y="6144"/>
                  <a:pt x="683" y="6195"/>
                  <a:pt x="683" y="6258"/>
                </a:cubicBezTo>
                <a:lnTo>
                  <a:pt x="683" y="6372"/>
                </a:lnTo>
                <a:lnTo>
                  <a:pt x="455" y="6372"/>
                </a:lnTo>
                <a:lnTo>
                  <a:pt x="455" y="5234"/>
                </a:lnTo>
                <a:lnTo>
                  <a:pt x="1263" y="523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985552" y="2335881"/>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9" name="Freeform 9"/>
          <p:cNvSpPr/>
          <p:nvPr/>
        </p:nvSpPr>
        <p:spPr>
          <a:xfrm>
            <a:off x="8165392" y="2521355"/>
            <a:ext cx="306115" cy="294843"/>
          </a:xfrm>
          <a:custGeom>
            <a:rect l="l" t="t" r="r" b="b"/>
            <a:pathLst>
              <a:path w="6825" h="5912">
                <a:moveTo>
                  <a:pt x="3413" y="0"/>
                </a:moveTo>
                <a:lnTo>
                  <a:pt x="0" y="5912"/>
                </a:lnTo>
                <a:lnTo>
                  <a:pt x="6827" y="5912"/>
                </a:lnTo>
                <a:lnTo>
                  <a:pt x="3413" y="0"/>
                </a:lnTo>
                <a:close/>
                <a:moveTo>
                  <a:pt x="3413" y="972"/>
                </a:moveTo>
                <a:lnTo>
                  <a:pt x="4489" y="2835"/>
                </a:lnTo>
                <a:lnTo>
                  <a:pt x="2338" y="2835"/>
                </a:lnTo>
                <a:lnTo>
                  <a:pt x="3413" y="972"/>
                </a:lnTo>
                <a:close/>
                <a:moveTo>
                  <a:pt x="842" y="5426"/>
                </a:moveTo>
                <a:lnTo>
                  <a:pt x="1917" y="3564"/>
                </a:lnTo>
                <a:lnTo>
                  <a:pt x="2993" y="5426"/>
                </a:lnTo>
                <a:lnTo>
                  <a:pt x="842" y="5426"/>
                </a:lnTo>
                <a:close/>
                <a:moveTo>
                  <a:pt x="2338" y="3321"/>
                </a:moveTo>
                <a:lnTo>
                  <a:pt x="4489" y="3321"/>
                </a:lnTo>
                <a:lnTo>
                  <a:pt x="3413" y="5183"/>
                </a:lnTo>
                <a:lnTo>
                  <a:pt x="2338" y="3321"/>
                </a:lnTo>
                <a:close/>
                <a:moveTo>
                  <a:pt x="4910" y="3564"/>
                </a:moveTo>
                <a:lnTo>
                  <a:pt x="5985" y="5426"/>
                </a:lnTo>
                <a:lnTo>
                  <a:pt x="3834" y="5426"/>
                </a:lnTo>
                <a:lnTo>
                  <a:pt x="4910" y="356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252748"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1" name="Freeform 11"/>
          <p:cNvSpPr/>
          <p:nvPr/>
        </p:nvSpPr>
        <p:spPr>
          <a:xfrm>
            <a:off x="4432588" y="4363773"/>
            <a:ext cx="306115" cy="294843"/>
          </a:xfrm>
          <a:custGeom>
            <a:rect l="l" t="t" r="r" b="b"/>
            <a:pathLst>
              <a:path w="597921" h="598324">
                <a:moveTo>
                  <a:pt x="297615" y="96957"/>
                </a:moveTo>
                <a:cubicBezTo>
                  <a:pt x="311959" y="96957"/>
                  <a:pt x="323434" y="108416"/>
                  <a:pt x="323434" y="122740"/>
                </a:cubicBezTo>
                <a:lnTo>
                  <a:pt x="323434" y="289852"/>
                </a:lnTo>
                <a:lnTo>
                  <a:pt x="462572" y="289852"/>
                </a:lnTo>
                <a:cubicBezTo>
                  <a:pt x="476438" y="289852"/>
                  <a:pt x="487913" y="301311"/>
                  <a:pt x="487913" y="315157"/>
                </a:cubicBezTo>
                <a:cubicBezTo>
                  <a:pt x="487913" y="329004"/>
                  <a:pt x="476438" y="340463"/>
                  <a:pt x="462572" y="340463"/>
                </a:cubicBezTo>
                <a:lnTo>
                  <a:pt x="297615" y="340463"/>
                </a:lnTo>
                <a:cubicBezTo>
                  <a:pt x="283749" y="340463"/>
                  <a:pt x="272274" y="329004"/>
                  <a:pt x="272274" y="315157"/>
                </a:cubicBezTo>
                <a:lnTo>
                  <a:pt x="272274" y="122740"/>
                </a:lnTo>
                <a:cubicBezTo>
                  <a:pt x="272274" y="108416"/>
                  <a:pt x="283749" y="96957"/>
                  <a:pt x="297615" y="96957"/>
                </a:cubicBezTo>
                <a:close/>
                <a:moveTo>
                  <a:pt x="298127" y="0"/>
                </a:moveTo>
                <a:cubicBezTo>
                  <a:pt x="463564" y="0"/>
                  <a:pt x="597921" y="134181"/>
                  <a:pt x="597921" y="299401"/>
                </a:cubicBezTo>
                <a:cubicBezTo>
                  <a:pt x="597921" y="464143"/>
                  <a:pt x="463564" y="598324"/>
                  <a:pt x="298127" y="598324"/>
                </a:cubicBezTo>
                <a:cubicBezTo>
                  <a:pt x="188155" y="598324"/>
                  <a:pt x="87268" y="538635"/>
                  <a:pt x="35150" y="442177"/>
                </a:cubicBezTo>
                <a:cubicBezTo>
                  <a:pt x="33238" y="438835"/>
                  <a:pt x="32760" y="435492"/>
                  <a:pt x="34194" y="432149"/>
                </a:cubicBezTo>
                <a:cubicBezTo>
                  <a:pt x="35150" y="428807"/>
                  <a:pt x="37541" y="425942"/>
                  <a:pt x="40410" y="424509"/>
                </a:cubicBezTo>
                <a:lnTo>
                  <a:pt x="74836" y="407796"/>
                </a:lnTo>
                <a:cubicBezTo>
                  <a:pt x="81052" y="404931"/>
                  <a:pt x="88702" y="407319"/>
                  <a:pt x="91571" y="413049"/>
                </a:cubicBezTo>
                <a:cubicBezTo>
                  <a:pt x="133169" y="488018"/>
                  <a:pt x="212540" y="534815"/>
                  <a:pt x="298127" y="534815"/>
                </a:cubicBezTo>
                <a:cubicBezTo>
                  <a:pt x="428181" y="534815"/>
                  <a:pt x="534328" y="429284"/>
                  <a:pt x="534328" y="299401"/>
                </a:cubicBezTo>
                <a:cubicBezTo>
                  <a:pt x="534328" y="169517"/>
                  <a:pt x="428181" y="63509"/>
                  <a:pt x="298127" y="63509"/>
                </a:cubicBezTo>
                <a:cubicBezTo>
                  <a:pt x="242185" y="63509"/>
                  <a:pt x="187677" y="83565"/>
                  <a:pt x="145123" y="120333"/>
                </a:cubicBezTo>
                <a:lnTo>
                  <a:pt x="200587" y="142299"/>
                </a:lnTo>
                <a:cubicBezTo>
                  <a:pt x="204890" y="144209"/>
                  <a:pt x="207759" y="148029"/>
                  <a:pt x="208237" y="152327"/>
                </a:cubicBezTo>
                <a:cubicBezTo>
                  <a:pt x="208715" y="157102"/>
                  <a:pt x="207281" y="161399"/>
                  <a:pt x="203456" y="164265"/>
                </a:cubicBezTo>
                <a:lnTo>
                  <a:pt x="48060" y="285553"/>
                </a:lnTo>
                <a:cubicBezTo>
                  <a:pt x="44235" y="288418"/>
                  <a:pt x="39454" y="289373"/>
                  <a:pt x="35150" y="287463"/>
                </a:cubicBezTo>
                <a:cubicBezTo>
                  <a:pt x="31325" y="285553"/>
                  <a:pt x="27978" y="281733"/>
                  <a:pt x="27500" y="277435"/>
                </a:cubicBezTo>
                <a:lnTo>
                  <a:pt x="246" y="82132"/>
                </a:lnTo>
                <a:cubicBezTo>
                  <a:pt x="-710" y="77835"/>
                  <a:pt x="1203" y="73060"/>
                  <a:pt x="4550" y="70194"/>
                </a:cubicBezTo>
                <a:cubicBezTo>
                  <a:pt x="8375" y="67807"/>
                  <a:pt x="13156" y="66852"/>
                  <a:pt x="17459" y="68762"/>
                </a:cubicBezTo>
                <a:lnTo>
                  <a:pt x="80574" y="94070"/>
                </a:lnTo>
                <a:cubicBezTo>
                  <a:pt x="137472" y="33426"/>
                  <a:pt x="214931" y="0"/>
                  <a:pt x="29812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274660" y="4178300"/>
            <a:ext cx="665795" cy="665791"/>
          </a:xfrm>
          <a:prstGeom prst="ellipse">
            <a:avLst/>
          </a:prstGeom>
          <a:solidFill>
            <a:schemeClr val="accent1">
              <a:alpha val="100000"/>
            </a:schemeClr>
          </a:solidFill>
          <a:ln w="28575">
            <a:solidFill>
              <a:schemeClr val="accent1">
                <a:lumMod val="60000"/>
                <a:lumMod val="40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3" name="Freeform 13"/>
          <p:cNvSpPr/>
          <p:nvPr/>
        </p:nvSpPr>
        <p:spPr>
          <a:xfrm>
            <a:off x="7454500" y="4363773"/>
            <a:ext cx="306115" cy="294843"/>
          </a:xfrm>
          <a:custGeom>
            <a:rect l="l" t="t" r="r" b="b"/>
            <a:pathLst>
              <a:path w="582235" h="606722">
                <a:moveTo>
                  <a:pt x="0" y="404481"/>
                </a:moveTo>
                <a:lnTo>
                  <a:pt x="101261" y="404481"/>
                </a:lnTo>
                <a:lnTo>
                  <a:pt x="101261" y="606722"/>
                </a:lnTo>
                <a:lnTo>
                  <a:pt x="0" y="606722"/>
                </a:lnTo>
                <a:close/>
                <a:moveTo>
                  <a:pt x="151927" y="328623"/>
                </a:moveTo>
                <a:lnTo>
                  <a:pt x="253188" y="328623"/>
                </a:lnTo>
                <a:lnTo>
                  <a:pt x="253188" y="606722"/>
                </a:lnTo>
                <a:lnTo>
                  <a:pt x="151927" y="606722"/>
                </a:lnTo>
                <a:close/>
                <a:moveTo>
                  <a:pt x="303855" y="252766"/>
                </a:moveTo>
                <a:lnTo>
                  <a:pt x="405046" y="252766"/>
                </a:lnTo>
                <a:lnTo>
                  <a:pt x="405046" y="606722"/>
                </a:lnTo>
                <a:lnTo>
                  <a:pt x="303855" y="606722"/>
                </a:lnTo>
                <a:close/>
                <a:moveTo>
                  <a:pt x="455711" y="202241"/>
                </a:moveTo>
                <a:lnTo>
                  <a:pt x="556972" y="202241"/>
                </a:lnTo>
                <a:lnTo>
                  <a:pt x="556972" y="606722"/>
                </a:lnTo>
                <a:lnTo>
                  <a:pt x="455711" y="606722"/>
                </a:lnTo>
                <a:close/>
                <a:moveTo>
                  <a:pt x="455697" y="0"/>
                </a:moveTo>
                <a:lnTo>
                  <a:pt x="556785" y="0"/>
                </a:lnTo>
                <a:lnTo>
                  <a:pt x="556874" y="0"/>
                </a:lnTo>
                <a:lnTo>
                  <a:pt x="556963" y="0"/>
                </a:lnTo>
                <a:cubicBezTo>
                  <a:pt x="557230" y="0"/>
                  <a:pt x="557408" y="0"/>
                  <a:pt x="557675" y="0"/>
                </a:cubicBezTo>
                <a:cubicBezTo>
                  <a:pt x="558298" y="89"/>
                  <a:pt x="558832" y="89"/>
                  <a:pt x="559366" y="89"/>
                </a:cubicBezTo>
                <a:cubicBezTo>
                  <a:pt x="559811" y="178"/>
                  <a:pt x="560256" y="267"/>
                  <a:pt x="560611" y="267"/>
                </a:cubicBezTo>
                <a:cubicBezTo>
                  <a:pt x="561056" y="356"/>
                  <a:pt x="561412" y="444"/>
                  <a:pt x="561857" y="444"/>
                </a:cubicBezTo>
                <a:cubicBezTo>
                  <a:pt x="562302" y="533"/>
                  <a:pt x="562747" y="711"/>
                  <a:pt x="563192" y="800"/>
                </a:cubicBezTo>
                <a:cubicBezTo>
                  <a:pt x="563548" y="889"/>
                  <a:pt x="563904" y="978"/>
                  <a:pt x="564171" y="1067"/>
                </a:cubicBezTo>
                <a:cubicBezTo>
                  <a:pt x="564616" y="1156"/>
                  <a:pt x="565061" y="1333"/>
                  <a:pt x="565506" y="1511"/>
                </a:cubicBezTo>
                <a:cubicBezTo>
                  <a:pt x="565862" y="1600"/>
                  <a:pt x="566218" y="1778"/>
                  <a:pt x="566574" y="1867"/>
                </a:cubicBezTo>
                <a:cubicBezTo>
                  <a:pt x="566929" y="2044"/>
                  <a:pt x="567285" y="2222"/>
                  <a:pt x="567730" y="2400"/>
                </a:cubicBezTo>
                <a:cubicBezTo>
                  <a:pt x="568086" y="2578"/>
                  <a:pt x="568442" y="2755"/>
                  <a:pt x="568798" y="2933"/>
                </a:cubicBezTo>
                <a:cubicBezTo>
                  <a:pt x="569154" y="3111"/>
                  <a:pt x="569421" y="3289"/>
                  <a:pt x="569777" y="3467"/>
                </a:cubicBezTo>
                <a:cubicBezTo>
                  <a:pt x="570133" y="3733"/>
                  <a:pt x="570578" y="4000"/>
                  <a:pt x="570934" y="4178"/>
                </a:cubicBezTo>
                <a:cubicBezTo>
                  <a:pt x="571201" y="4444"/>
                  <a:pt x="571557" y="4622"/>
                  <a:pt x="571824" y="4800"/>
                </a:cubicBezTo>
                <a:cubicBezTo>
                  <a:pt x="572180" y="5155"/>
                  <a:pt x="572536" y="5422"/>
                  <a:pt x="572891" y="5689"/>
                </a:cubicBezTo>
                <a:cubicBezTo>
                  <a:pt x="573247" y="5955"/>
                  <a:pt x="573514" y="6222"/>
                  <a:pt x="573781" y="6489"/>
                </a:cubicBezTo>
                <a:cubicBezTo>
                  <a:pt x="574137" y="6755"/>
                  <a:pt x="574493" y="7022"/>
                  <a:pt x="574760" y="7289"/>
                </a:cubicBezTo>
                <a:cubicBezTo>
                  <a:pt x="575205" y="7733"/>
                  <a:pt x="575561" y="8178"/>
                  <a:pt x="575917" y="8533"/>
                </a:cubicBezTo>
                <a:cubicBezTo>
                  <a:pt x="576095" y="8711"/>
                  <a:pt x="576273" y="8889"/>
                  <a:pt x="576451" y="9066"/>
                </a:cubicBezTo>
                <a:cubicBezTo>
                  <a:pt x="576451" y="9155"/>
                  <a:pt x="576451" y="9155"/>
                  <a:pt x="576451" y="9155"/>
                </a:cubicBezTo>
                <a:cubicBezTo>
                  <a:pt x="576985" y="9777"/>
                  <a:pt x="577519" y="10489"/>
                  <a:pt x="577964" y="11200"/>
                </a:cubicBezTo>
                <a:cubicBezTo>
                  <a:pt x="577964" y="11200"/>
                  <a:pt x="578053" y="11289"/>
                  <a:pt x="578053" y="11289"/>
                </a:cubicBezTo>
                <a:cubicBezTo>
                  <a:pt x="578498" y="12000"/>
                  <a:pt x="578854" y="12622"/>
                  <a:pt x="579209" y="13244"/>
                </a:cubicBezTo>
                <a:cubicBezTo>
                  <a:pt x="579387" y="13600"/>
                  <a:pt x="579565" y="13955"/>
                  <a:pt x="579743" y="14222"/>
                </a:cubicBezTo>
                <a:cubicBezTo>
                  <a:pt x="579921" y="14666"/>
                  <a:pt x="580099" y="15111"/>
                  <a:pt x="580277" y="15555"/>
                </a:cubicBezTo>
                <a:cubicBezTo>
                  <a:pt x="580455" y="15911"/>
                  <a:pt x="580633" y="16266"/>
                  <a:pt x="580722" y="16711"/>
                </a:cubicBezTo>
                <a:cubicBezTo>
                  <a:pt x="580900" y="17066"/>
                  <a:pt x="581078" y="17422"/>
                  <a:pt x="581167" y="17866"/>
                </a:cubicBezTo>
                <a:cubicBezTo>
                  <a:pt x="581256" y="18311"/>
                  <a:pt x="581434" y="18755"/>
                  <a:pt x="581523" y="19199"/>
                </a:cubicBezTo>
                <a:cubicBezTo>
                  <a:pt x="581612" y="19555"/>
                  <a:pt x="581701" y="19910"/>
                  <a:pt x="581790" y="20266"/>
                </a:cubicBezTo>
                <a:cubicBezTo>
                  <a:pt x="581879" y="20977"/>
                  <a:pt x="582057" y="21777"/>
                  <a:pt x="582146" y="22488"/>
                </a:cubicBezTo>
                <a:cubicBezTo>
                  <a:pt x="582146" y="22577"/>
                  <a:pt x="582146" y="22666"/>
                  <a:pt x="582146" y="22666"/>
                </a:cubicBezTo>
                <a:cubicBezTo>
                  <a:pt x="582235" y="23555"/>
                  <a:pt x="582235" y="24355"/>
                  <a:pt x="582235" y="25244"/>
                </a:cubicBezTo>
                <a:lnTo>
                  <a:pt x="582235" y="126396"/>
                </a:lnTo>
                <a:cubicBezTo>
                  <a:pt x="582235" y="140351"/>
                  <a:pt x="570934" y="151728"/>
                  <a:pt x="556963" y="151728"/>
                </a:cubicBezTo>
                <a:cubicBezTo>
                  <a:pt x="542992" y="151728"/>
                  <a:pt x="531691" y="140351"/>
                  <a:pt x="531691" y="126396"/>
                </a:cubicBezTo>
                <a:lnTo>
                  <a:pt x="531691" y="79286"/>
                </a:lnTo>
                <a:lnTo>
                  <a:pt x="421260" y="171106"/>
                </a:lnTo>
                <a:cubicBezTo>
                  <a:pt x="410582" y="180083"/>
                  <a:pt x="394564" y="178572"/>
                  <a:pt x="385666" y="167906"/>
                </a:cubicBezTo>
                <a:cubicBezTo>
                  <a:pt x="376678" y="157150"/>
                  <a:pt x="378191" y="141240"/>
                  <a:pt x="388869" y="132262"/>
                </a:cubicBezTo>
                <a:lnTo>
                  <a:pt x="487020" y="50576"/>
                </a:lnTo>
                <a:lnTo>
                  <a:pt x="455697" y="50576"/>
                </a:lnTo>
                <a:cubicBezTo>
                  <a:pt x="441727" y="50576"/>
                  <a:pt x="430425" y="39288"/>
                  <a:pt x="430425" y="25244"/>
                </a:cubicBezTo>
                <a:cubicBezTo>
                  <a:pt x="430425" y="11289"/>
                  <a:pt x="441727" y="0"/>
                  <a:pt x="455697" y="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47336" y="2402205"/>
            <a:ext cx="2553871" cy="102036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护理服务流程应始终以患者的需求和舒适度为首要考虑，确保患者在整个过程中得到最佳的照顾。</a:t>
            </a:r>
            <a:endParaRPr lang="en-US" sz="1100"/>
          </a:p>
        </p:txBody>
      </p:sp>
      <p:sp>
        <p:nvSpPr>
          <p:cNvPr id="15" name="AutoShape 15"/>
          <p:cNvSpPr/>
          <p:nvPr/>
        </p:nvSpPr>
        <p:spPr>
          <a:xfrm>
            <a:off x="747336" y="2037683"/>
            <a:ext cx="2553871"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spcBef>
                <a:spcPts val="270"/>
              </a:spcBef>
              <a:defRPr/>
            </a:pPr>
            <a:r>
              <a:rPr lang="en-US" sz="1575" b="1">
                <a:solidFill>
                  <a:schemeClr val="accent1">
                    <a:alpha val="100000"/>
                  </a:schemeClr>
                </a:solidFill>
                <a:latin typeface="Microsoft Yahei"/>
                <a:ea typeface="Microsoft Yahei"/>
                <a:cs typeface="Microsoft Yahei"/>
              </a:rPr>
              <a:t>以患者为中心</a:t>
            </a:r>
            <a:endParaRPr lang="en-US" sz="1100"/>
          </a:p>
        </p:txBody>
      </p:sp>
      <p:sp>
        <p:nvSpPr>
          <p:cNvPr id="16" name="AutoShape 16"/>
          <p:cNvSpPr/>
          <p:nvPr/>
        </p:nvSpPr>
        <p:spPr>
          <a:xfrm>
            <a:off x="1940528" y="5092530"/>
            <a:ext cx="2552700" cy="891876"/>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350">
                <a:solidFill>
                  <a:schemeClr val="dk1">
                    <a:alpha val="100000"/>
                  </a:schemeClr>
                </a:solidFill>
                <a:latin typeface="Microsoft Yahei"/>
                <a:ea typeface="Microsoft Yahei"/>
                <a:cs typeface="Microsoft Yahei"/>
              </a:rPr>
              <a:t>流程设计应尽可能地提高工作效率，减少不必要的时间和资源浪费。</a:t>
            </a:r>
            <a:endParaRPr lang="en-US" sz="1100"/>
          </a:p>
        </p:txBody>
      </p:sp>
      <p:sp>
        <p:nvSpPr>
          <p:cNvPr id="17" name="AutoShape 17"/>
          <p:cNvSpPr/>
          <p:nvPr/>
        </p:nvSpPr>
        <p:spPr>
          <a:xfrm>
            <a:off x="1940528" y="4661950"/>
            <a:ext cx="2084356" cy="40357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高效性</a:t>
            </a:r>
            <a:endParaRPr lang="en-US" sz="1100"/>
          </a:p>
        </p:txBody>
      </p:sp>
      <p:sp>
        <p:nvSpPr>
          <p:cNvPr id="18" name="AutoShape 18"/>
          <p:cNvSpPr/>
          <p:nvPr/>
        </p:nvSpPr>
        <p:spPr>
          <a:xfrm>
            <a:off x="8872233" y="2402205"/>
            <a:ext cx="2552700" cy="108278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确保患者的安全是护理服务流程的核心，所有的操作都应遵循安全标准。</a:t>
            </a:r>
            <a:endParaRPr lang="en-US" sz="1100"/>
          </a:p>
        </p:txBody>
      </p:sp>
      <p:sp>
        <p:nvSpPr>
          <p:cNvPr id="19" name="AutoShape 19"/>
          <p:cNvSpPr/>
          <p:nvPr/>
        </p:nvSpPr>
        <p:spPr>
          <a:xfrm>
            <a:off x="8872233" y="2037683"/>
            <a:ext cx="2569478" cy="44168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defRPr/>
            </a:pPr>
            <a:r>
              <a:rPr lang="en-US" sz="1575" b="1">
                <a:solidFill>
                  <a:schemeClr val="accent1">
                    <a:alpha val="100000"/>
                  </a:schemeClr>
                </a:solidFill>
                <a:latin typeface="Microsoft Yahei"/>
                <a:ea typeface="Microsoft Yahei"/>
                <a:cs typeface="Microsoft Yahei"/>
              </a:rPr>
              <a:t>安全性</a:t>
            </a:r>
            <a:endParaRPr lang="en-US" sz="1100"/>
          </a:p>
        </p:txBody>
      </p:sp>
      <p:sp>
        <p:nvSpPr>
          <p:cNvPr id="20" name="AutoShape 20"/>
          <p:cNvSpPr/>
          <p:nvPr/>
        </p:nvSpPr>
        <p:spPr>
          <a:xfrm>
            <a:off x="7814024" y="5112856"/>
            <a:ext cx="2552700" cy="93397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50000"/>
              </a:lnSpc>
              <a:spcBef>
                <a:spcPts val="270"/>
              </a:spcBef>
              <a:defRPr/>
            </a:pPr>
            <a:r>
              <a:rPr lang="en-US" sz="1350">
                <a:solidFill>
                  <a:schemeClr val="dk1">
                    <a:alpha val="100000"/>
                  </a:schemeClr>
                </a:solidFill>
                <a:latin typeface="Microsoft Yahei"/>
                <a:ea typeface="Microsoft Yahei"/>
                <a:cs typeface="Microsoft Yahei"/>
              </a:rPr>
              <a:t>制定明确的护理服务流程标准，确保所有相关人员都清楚自己的职责。</a:t>
            </a:r>
            <a:endParaRPr lang="en-US" sz="1100"/>
          </a:p>
        </p:txBody>
      </p:sp>
      <p:sp>
        <p:nvSpPr>
          <p:cNvPr id="21" name="AutoShape 21"/>
          <p:cNvSpPr/>
          <p:nvPr/>
        </p:nvSpPr>
        <p:spPr>
          <a:xfrm>
            <a:off x="8314658" y="4661950"/>
            <a:ext cx="2084356" cy="422629"/>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defRPr/>
            </a:pPr>
            <a:r>
              <a:rPr lang="en-US" sz="1575" b="1">
                <a:solidFill>
                  <a:schemeClr val="accent1">
                    <a:alpha val="100000"/>
                  </a:schemeClr>
                </a:solidFill>
                <a:latin typeface="Microsoft Yahei"/>
                <a:ea typeface="Microsoft Yahei"/>
                <a:cs typeface="Microsoft Yahei"/>
              </a:rPr>
              <a:t>标准化</a:t>
            </a:r>
            <a:endParaRPr lang="en-US" sz="1100"/>
          </a:p>
        </p:txBody>
      </p:sp>
      <p:grpSp>
        <p:nvGrpSpPr>
          <p:cNvPr id="22" name="Group 22"/>
          <p:cNvGrpSpPr/>
          <p:nvPr/>
        </p:nvGrpSpPr>
        <p:grpSpPr>
          <a:xfrm>
            <a:off x="454963" y="93878"/>
            <a:ext cx="10641129" cy="914400"/>
            <a:chOff x="454963" y="93878"/>
            <a:chExt cx="10641129" cy="914400"/>
          </a:xfrm>
        </p:grpSpPr>
        <p:sp>
          <p:nvSpPr>
            <p:cNvPr id="23" name="AutoShape 2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TextBox 4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制定护理服务流程的原则</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文献回顾</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邀请护理专家参与流程制定，提供专业意见和建议。</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专家咨询</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患者反馈</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实践反馈</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在初步实施后，根据一线护士的反馈进行流程的调整和优化。</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查阅相关的护理服务流程文献，了解最新的理论和实践。</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收集患者对护理服务的期望和建议，将其纳入流程制定中。</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制定护理服务流程的方法</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218874"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3" name="TextBox 3"/>
          <p:cNvSpPr txBox="1"/>
          <p:nvPr/>
        </p:nvSpPr>
        <p:spPr>
          <a:xfrm>
            <a:off x="1267642"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培训</a:t>
            </a:r>
          </a:p>
        </p:txBody>
      </p:sp>
      <p:sp>
        <p:nvSpPr>
          <p:cNvPr id="4" name="TextBox 4"/>
          <p:cNvSpPr txBox="1"/>
          <p:nvPr/>
        </p:nvSpPr>
        <p:spPr>
          <a:xfrm>
            <a:off x="1575272"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对所有参与护理服务的员工进行流程培训，确保他们熟悉并掌握新的流程。</a:t>
            </a:r>
          </a:p>
        </p:txBody>
      </p:sp>
      <p:sp>
        <p:nvSpPr>
          <p:cNvPr id="5" name="AutoShape 5"/>
          <p:cNvSpPr/>
          <p:nvPr/>
        </p:nvSpPr>
        <p:spPr>
          <a:xfrm rot="2700000">
            <a:off x="3139895" y="1059265"/>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3264136" y="1220082"/>
            <a:ext cx="542436" cy="530244"/>
          </a:xfrm>
          <a:custGeom>
            <a:rect l="l" t="t" r="r" b="b"/>
            <a:pathLst>
              <a:path w="304800" h="304800">
                <a:moveTo>
                  <a:pt x="20031" y="114795"/>
                </a:moveTo>
                <a:lnTo>
                  <a:pt x="147647" y="273187"/>
                </a:lnTo>
                <a:lnTo>
                  <a:pt x="96469" y="114795"/>
                </a:lnTo>
                <a:lnTo>
                  <a:pt x="20031" y="114795"/>
                </a:lnTo>
                <a:close/>
                <a:moveTo>
                  <a:pt x="110338" y="114795"/>
                </a:moveTo>
                <a:lnTo>
                  <a:pt x="155534" y="273510"/>
                </a:lnTo>
                <a:lnTo>
                  <a:pt x="194424" y="114795"/>
                </a:lnTo>
                <a:lnTo>
                  <a:pt x="110338" y="114795"/>
                </a:lnTo>
                <a:close/>
                <a:moveTo>
                  <a:pt x="162411" y="273187"/>
                </a:moveTo>
                <a:lnTo>
                  <a:pt x="285264" y="114795"/>
                </a:lnTo>
                <a:lnTo>
                  <a:pt x="209417" y="114795"/>
                </a:lnTo>
                <a:lnTo>
                  <a:pt x="162411" y="273187"/>
                </a:lnTo>
                <a:close/>
                <a:moveTo>
                  <a:pt x="285550" y="104432"/>
                </a:moveTo>
                <a:lnTo>
                  <a:pt x="248717" y="41453"/>
                </a:lnTo>
                <a:lnTo>
                  <a:pt x="211865" y="104432"/>
                </a:lnTo>
                <a:lnTo>
                  <a:pt x="285550" y="104432"/>
                </a:lnTo>
                <a:close/>
                <a:moveTo>
                  <a:pt x="237134" y="37843"/>
                </a:moveTo>
                <a:lnTo>
                  <a:pt x="163449" y="37843"/>
                </a:lnTo>
                <a:lnTo>
                  <a:pt x="200282" y="102984"/>
                </a:lnTo>
                <a:lnTo>
                  <a:pt x="237134" y="37843"/>
                </a:lnTo>
                <a:close/>
                <a:moveTo>
                  <a:pt x="188957" y="104432"/>
                </a:moveTo>
                <a:lnTo>
                  <a:pt x="152124" y="41453"/>
                </a:lnTo>
                <a:lnTo>
                  <a:pt x="115281" y="104432"/>
                </a:lnTo>
                <a:lnTo>
                  <a:pt x="188957" y="104432"/>
                </a:lnTo>
                <a:close/>
                <a:moveTo>
                  <a:pt x="141341" y="37843"/>
                </a:moveTo>
                <a:lnTo>
                  <a:pt x="67666" y="37843"/>
                </a:lnTo>
                <a:lnTo>
                  <a:pt x="104508" y="102984"/>
                </a:lnTo>
                <a:lnTo>
                  <a:pt x="141341" y="37843"/>
                </a:lnTo>
                <a:close/>
                <a:moveTo>
                  <a:pt x="56093" y="41453"/>
                </a:moveTo>
                <a:lnTo>
                  <a:pt x="19260" y="104432"/>
                </a:lnTo>
                <a:lnTo>
                  <a:pt x="92935" y="104432"/>
                </a:lnTo>
                <a:lnTo>
                  <a:pt x="56093" y="4145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flipH="1" flipV="1">
            <a:off x="6220648" y="2346968"/>
            <a:ext cx="0" cy="3305393"/>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8" name="Connector 8"/>
          <p:cNvCxnSpPr/>
          <p:nvPr/>
        </p:nvCxnSpPr>
        <p:spPr>
          <a:xfrm>
            <a:off x="4684480" y="3999665"/>
            <a:ext cx="3072335"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9" name="AutoShape 9"/>
          <p:cNvSpPr/>
          <p:nvPr/>
        </p:nvSpPr>
        <p:spPr>
          <a:xfrm>
            <a:off x="6589461" y="1454724"/>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0" name="TextBox 10"/>
          <p:cNvSpPr txBox="1"/>
          <p:nvPr/>
        </p:nvSpPr>
        <p:spPr>
          <a:xfrm>
            <a:off x="6638230" y="1942922"/>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试运行</a:t>
            </a:r>
          </a:p>
        </p:txBody>
      </p:sp>
      <p:sp>
        <p:nvSpPr>
          <p:cNvPr id="11" name="TextBox 11"/>
          <p:cNvSpPr txBox="1"/>
          <p:nvPr/>
        </p:nvSpPr>
        <p:spPr>
          <a:xfrm>
            <a:off x="6945860" y="241345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在正式实施前，进行一段时间的试运行，以发现并解决潜在问题。</a:t>
            </a:r>
          </a:p>
        </p:txBody>
      </p:sp>
      <p:sp>
        <p:nvSpPr>
          <p:cNvPr id="12" name="AutoShape 12"/>
          <p:cNvSpPr/>
          <p:nvPr/>
        </p:nvSpPr>
        <p:spPr>
          <a:xfrm rot="2700000">
            <a:off x="8510482" y="1059265"/>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218874"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4" name="TextBox 14"/>
          <p:cNvSpPr txBox="1"/>
          <p:nvPr/>
        </p:nvSpPr>
        <p:spPr>
          <a:xfrm>
            <a:off x="1267642"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监控与评估</a:t>
            </a:r>
          </a:p>
        </p:txBody>
      </p:sp>
      <p:sp>
        <p:nvSpPr>
          <p:cNvPr id="15" name="TextBox 15"/>
          <p:cNvSpPr txBox="1"/>
          <p:nvPr/>
        </p:nvSpPr>
        <p:spPr>
          <a:xfrm>
            <a:off x="1575272"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在实施过程中，持续监控护理服务的质量和效率，定期进行评估。</a:t>
            </a:r>
          </a:p>
        </p:txBody>
      </p:sp>
      <p:sp>
        <p:nvSpPr>
          <p:cNvPr id="16" name="AutoShape 16"/>
          <p:cNvSpPr/>
          <p:nvPr/>
        </p:nvSpPr>
        <p:spPr>
          <a:xfrm rot="2700000">
            <a:off x="3139895" y="3875423"/>
            <a:ext cx="790918" cy="79091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589461" y="4270883"/>
            <a:ext cx="4632960" cy="2072640"/>
          </a:xfrm>
          <a:prstGeom prst="rect">
            <a:avLst/>
          </a:prstGeom>
          <a:solidFill>
            <a:schemeClr val="lt1">
              <a:alpha val="60000"/>
            </a:schemeClr>
          </a:solidFill>
          <a:ln w="6286">
            <a:solidFill>
              <a:schemeClr val="dk2">
                <a:alpha val="60000"/>
              </a:schemeClr>
            </a:solidFill>
            <a:prstDash val="solid"/>
          </a:ln>
        </p:spPr>
        <p:style>
          <a:lnRef idx="0">
            <a:schemeClr val="dk2"/>
          </a:lnRef>
          <a:fillRef idx="1">
            <a:schemeClr val="dk2"/>
          </a:fillRef>
          <a:effectRef idx="0">
            <a:schemeClr val="dk2"/>
          </a:effectRef>
          <a:fontRef idx="minor">
            <a:schemeClr val="lt1"/>
          </a:fontRef>
        </p:style>
        <p:txBody>
          <a:bodyPr/>
          <a:lstStyle>
            <a:defPPr>
              <a:defRPr lang="en-US"/>
            </a:defPPr>
            <a:lvl1pPr marL="0" algn="l" defTabSz="914400" rtl="0" eaLnBrk="1" latinLnBrk="0" hangingPunct="1">
              <a:defRPr sz="1800" kern="1200">
                <a:solidFill>
                  <a:srgbClr val="FAF5FF"/>
                </a:solidFill>
                <a:latin typeface="Calibri"/>
                <a:ea typeface="+mn-ea"/>
                <a:cs typeface="+mn-cs"/>
              </a:defRPr>
            </a:lvl1pPr>
            <a:lvl2pPr marL="457200" algn="l" defTabSz="914400" rtl="0" eaLnBrk="1" latinLnBrk="0" hangingPunct="1">
              <a:defRPr sz="1800" kern="1200">
                <a:solidFill>
                  <a:srgbClr val="FAF5FF"/>
                </a:solidFill>
                <a:latin typeface="Calibri"/>
                <a:ea typeface="+mn-ea"/>
                <a:cs typeface="+mn-cs"/>
              </a:defRPr>
            </a:lvl2pPr>
            <a:lvl3pPr marL="914400" algn="l" defTabSz="914400" rtl="0" eaLnBrk="1" latinLnBrk="0" hangingPunct="1">
              <a:defRPr sz="1800" kern="1200">
                <a:solidFill>
                  <a:srgbClr val="FAF5FF"/>
                </a:solidFill>
                <a:latin typeface="Calibri"/>
                <a:ea typeface="+mn-ea"/>
                <a:cs typeface="+mn-cs"/>
              </a:defRPr>
            </a:lvl3pPr>
            <a:lvl4pPr marL="1371600" algn="l" defTabSz="914400" rtl="0" eaLnBrk="1" latinLnBrk="0" hangingPunct="1">
              <a:defRPr sz="1800" kern="1200">
                <a:solidFill>
                  <a:srgbClr val="FAF5FF"/>
                </a:solidFill>
                <a:latin typeface="Calibri"/>
                <a:ea typeface="+mn-ea"/>
                <a:cs typeface="+mn-cs"/>
              </a:defRPr>
            </a:lvl4pPr>
            <a:lvl5pPr marL="1828800" algn="l" defTabSz="914400" rtl="0" eaLnBrk="1" latinLnBrk="0" hangingPunct="1">
              <a:defRPr sz="1800" kern="1200">
                <a:solidFill>
                  <a:srgbClr val="FAF5FF"/>
                </a:solidFill>
                <a:latin typeface="Calibri"/>
                <a:ea typeface="+mn-ea"/>
                <a:cs typeface="+mn-cs"/>
              </a:defRPr>
            </a:lvl5pPr>
            <a:lvl6pPr marL="2286000" algn="l" defTabSz="914400" rtl="0" eaLnBrk="1" latinLnBrk="0" hangingPunct="1">
              <a:defRPr sz="1800" kern="1200">
                <a:solidFill>
                  <a:srgbClr val="FAF5FF"/>
                </a:solidFill>
                <a:latin typeface="Calibri"/>
                <a:ea typeface="+mn-ea"/>
                <a:cs typeface="+mn-cs"/>
              </a:defRPr>
            </a:lvl6pPr>
            <a:lvl7pPr marL="2743200" algn="l" defTabSz="914400" rtl="0" eaLnBrk="1" latinLnBrk="0" hangingPunct="1">
              <a:defRPr sz="1800" kern="1200">
                <a:solidFill>
                  <a:srgbClr val="FAF5FF"/>
                </a:solidFill>
                <a:latin typeface="Calibri"/>
                <a:ea typeface="+mn-ea"/>
                <a:cs typeface="+mn-cs"/>
              </a:defRPr>
            </a:lvl7pPr>
            <a:lvl8pPr marL="3200400" algn="l" defTabSz="914400" rtl="0" eaLnBrk="1" latinLnBrk="0" hangingPunct="1">
              <a:defRPr sz="1800" kern="1200">
                <a:solidFill>
                  <a:srgbClr val="FAF5FF"/>
                </a:solidFill>
                <a:latin typeface="Calibri"/>
                <a:ea typeface="+mn-ea"/>
                <a:cs typeface="+mn-cs"/>
              </a:defRPr>
            </a:lvl8pPr>
            <a:lvl9pPr marL="3657600" algn="l" defTabSz="914400" rtl="0" eaLnBrk="1" latinLnBrk="0" hangingPunct="1">
              <a:defRPr sz="1800" kern="1200">
                <a:solidFill>
                  <a:srgbClr val="FAF5FF"/>
                </a:solidFill>
                <a:latin typeface="Calibri"/>
                <a:ea typeface="+mn-ea"/>
                <a:cs typeface="+mn-cs"/>
              </a:defRPr>
            </a:lvl9pPr>
          </a:lstStyle>
          <a:p/>
        </p:txBody>
      </p:sp>
      <p:sp>
        <p:nvSpPr>
          <p:cNvPr id="18" name="TextBox 18"/>
          <p:cNvSpPr txBox="1"/>
          <p:nvPr/>
        </p:nvSpPr>
        <p:spPr>
          <a:xfrm>
            <a:off x="6638230" y="4759081"/>
            <a:ext cx="4521094" cy="55587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反馈与改进</a:t>
            </a:r>
          </a:p>
        </p:txBody>
      </p:sp>
      <p:sp>
        <p:nvSpPr>
          <p:cNvPr id="19" name="TextBox 19"/>
          <p:cNvSpPr txBox="1"/>
          <p:nvPr/>
        </p:nvSpPr>
        <p:spPr>
          <a:xfrm>
            <a:off x="6945860" y="5229616"/>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根据监控和评估结果，收集一线员工的反馈，对流程进行持续的改进和优化。</a:t>
            </a:r>
          </a:p>
        </p:txBody>
      </p:sp>
      <p:sp>
        <p:nvSpPr>
          <p:cNvPr id="20" name="AutoShape 20"/>
          <p:cNvSpPr/>
          <p:nvPr/>
        </p:nvSpPr>
        <p:spPr>
          <a:xfrm rot="2700000">
            <a:off x="8510482" y="3875423"/>
            <a:ext cx="790918" cy="790918"/>
          </a:xfrm>
          <a:prstGeom prst="roundRect">
            <a:avLst>
              <a:gd name="adj" fmla="val 1666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2065" y="1195698"/>
            <a:ext cx="492903" cy="492903"/>
          </a:xfrm>
          <a:custGeom>
            <a:rect l="l" t="t" r="r" b="b"/>
            <a:pathLst>
              <a:path w="304800" h="304800">
                <a:moveTo>
                  <a:pt x="264633" y="75590"/>
                </a:moveTo>
                <a:cubicBezTo>
                  <a:pt x="273768" y="97622"/>
                  <a:pt x="269415" y="123920"/>
                  <a:pt x="251498" y="141837"/>
                </a:cubicBezTo>
                <a:cubicBezTo>
                  <a:pt x="231772" y="161563"/>
                  <a:pt x="201959" y="164649"/>
                  <a:pt x="178784" y="151571"/>
                </a:cubicBezTo>
                <a:lnTo>
                  <a:pt x="162030" y="169869"/>
                </a:lnTo>
                <a:lnTo>
                  <a:pt x="173984" y="181870"/>
                </a:lnTo>
                <a:lnTo>
                  <a:pt x="181127" y="174727"/>
                </a:lnTo>
                <a:cubicBezTo>
                  <a:pt x="184775" y="171069"/>
                  <a:pt x="190700" y="171069"/>
                  <a:pt x="194348" y="174727"/>
                </a:cubicBezTo>
                <a:lnTo>
                  <a:pt x="252279" y="233248"/>
                </a:lnTo>
                <a:cubicBezTo>
                  <a:pt x="255937" y="236896"/>
                  <a:pt x="255937" y="242821"/>
                  <a:pt x="252279" y="246469"/>
                </a:cubicBezTo>
                <a:lnTo>
                  <a:pt x="225838" y="272910"/>
                </a:lnTo>
                <a:cubicBezTo>
                  <a:pt x="222190" y="276568"/>
                  <a:pt x="216265" y="276568"/>
                  <a:pt x="212617" y="272910"/>
                </a:cubicBezTo>
                <a:lnTo>
                  <a:pt x="154686" y="214389"/>
                </a:lnTo>
                <a:cubicBezTo>
                  <a:pt x="151028" y="210741"/>
                  <a:pt x="151028" y="204816"/>
                  <a:pt x="154686" y="201168"/>
                </a:cubicBezTo>
                <a:lnTo>
                  <a:pt x="161211" y="194643"/>
                </a:lnTo>
                <a:lnTo>
                  <a:pt x="149819" y="183223"/>
                </a:lnTo>
                <a:lnTo>
                  <a:pt x="69704" y="270748"/>
                </a:lnTo>
                <a:cubicBezTo>
                  <a:pt x="62398" y="278054"/>
                  <a:pt x="50559" y="278054"/>
                  <a:pt x="43263" y="270748"/>
                </a:cubicBezTo>
                <a:lnTo>
                  <a:pt x="36652" y="264138"/>
                </a:lnTo>
                <a:cubicBezTo>
                  <a:pt x="29347" y="256832"/>
                  <a:pt x="29347" y="244993"/>
                  <a:pt x="36652" y="237696"/>
                </a:cubicBezTo>
                <a:lnTo>
                  <a:pt x="127921" y="161258"/>
                </a:lnTo>
                <a:lnTo>
                  <a:pt x="67304" y="100479"/>
                </a:lnTo>
                <a:lnTo>
                  <a:pt x="48158" y="100470"/>
                </a:lnTo>
                <a:lnTo>
                  <a:pt x="26003" y="64846"/>
                </a:lnTo>
                <a:lnTo>
                  <a:pt x="43834" y="46987"/>
                </a:lnTo>
                <a:lnTo>
                  <a:pt x="80267" y="69285"/>
                </a:lnTo>
                <a:lnTo>
                  <a:pt x="80505" y="88030"/>
                </a:lnTo>
                <a:lnTo>
                  <a:pt x="141827" y="149590"/>
                </a:lnTo>
                <a:lnTo>
                  <a:pt x="159668" y="134655"/>
                </a:lnTo>
                <a:cubicBezTo>
                  <a:pt x="142227" y="110881"/>
                  <a:pt x="144047" y="77391"/>
                  <a:pt x="165535" y="55902"/>
                </a:cubicBezTo>
                <a:cubicBezTo>
                  <a:pt x="183366" y="38071"/>
                  <a:pt x="209521" y="33642"/>
                  <a:pt x="231496" y="42605"/>
                </a:cubicBezTo>
                <a:lnTo>
                  <a:pt x="192215" y="81344"/>
                </a:lnTo>
                <a:lnTo>
                  <a:pt x="225276" y="114405"/>
                </a:lnTo>
                <a:lnTo>
                  <a:pt x="264633" y="75590"/>
                </a:lnTo>
                <a:close/>
                <a:moveTo>
                  <a:pt x="58579" y="247021"/>
                </a:moveTo>
                <a:cubicBezTo>
                  <a:pt x="54931" y="243373"/>
                  <a:pt x="49016" y="243373"/>
                  <a:pt x="45358" y="247021"/>
                </a:cubicBezTo>
                <a:cubicBezTo>
                  <a:pt x="41700" y="250679"/>
                  <a:pt x="41700" y="256594"/>
                  <a:pt x="45358" y="260252"/>
                </a:cubicBezTo>
                <a:cubicBezTo>
                  <a:pt x="49016" y="263900"/>
                  <a:pt x="54931" y="263900"/>
                  <a:pt x="58579" y="260252"/>
                </a:cubicBezTo>
                <a:cubicBezTo>
                  <a:pt x="62236" y="256584"/>
                  <a:pt x="62236" y="250669"/>
                  <a:pt x="58579" y="24702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3297145" y="4016916"/>
            <a:ext cx="476417" cy="476417"/>
          </a:xfrm>
          <a:custGeom>
            <a:rect l="l" t="t" r="r" b="b"/>
            <a:pathLst>
              <a:path w="304800" h="304800">
                <a:moveTo>
                  <a:pt x="213360" y="76200"/>
                </a:moveTo>
                <a:lnTo>
                  <a:pt x="243840" y="76200"/>
                </a:lnTo>
                <a:lnTo>
                  <a:pt x="243840" y="289560"/>
                </a:lnTo>
                <a:lnTo>
                  <a:pt x="60960" y="289560"/>
                </a:lnTo>
                <a:lnTo>
                  <a:pt x="60960" y="76200"/>
                </a:lnTo>
                <a:lnTo>
                  <a:pt x="91440" y="76200"/>
                </a:lnTo>
                <a:lnTo>
                  <a:pt x="91440" y="60960"/>
                </a:lnTo>
                <a:cubicBezTo>
                  <a:pt x="91440" y="44129"/>
                  <a:pt x="105089" y="30480"/>
                  <a:pt x="121920" y="30480"/>
                </a:cubicBezTo>
                <a:lnTo>
                  <a:pt x="121920" y="30480"/>
                </a:lnTo>
                <a:lnTo>
                  <a:pt x="182880" y="30480"/>
                </a:lnTo>
                <a:cubicBezTo>
                  <a:pt x="199711" y="30480"/>
                  <a:pt x="213360" y="44129"/>
                  <a:pt x="213360" y="60960"/>
                </a:cubicBezTo>
                <a:lnTo>
                  <a:pt x="213360" y="60960"/>
                </a:lnTo>
                <a:lnTo>
                  <a:pt x="213360" y="76200"/>
                </a:lnTo>
                <a:close/>
                <a:moveTo>
                  <a:pt x="259080" y="76200"/>
                </a:moveTo>
                <a:lnTo>
                  <a:pt x="274320" y="76200"/>
                </a:lnTo>
                <a:cubicBezTo>
                  <a:pt x="291151" y="76200"/>
                  <a:pt x="304800" y="89849"/>
                  <a:pt x="304800" y="106680"/>
                </a:cubicBezTo>
                <a:lnTo>
                  <a:pt x="304800" y="106680"/>
                </a:lnTo>
                <a:lnTo>
                  <a:pt x="304800" y="259080"/>
                </a:lnTo>
                <a:cubicBezTo>
                  <a:pt x="304800" y="275911"/>
                  <a:pt x="291151" y="289560"/>
                  <a:pt x="274320" y="289560"/>
                </a:cubicBezTo>
                <a:lnTo>
                  <a:pt x="274320" y="289560"/>
                </a:lnTo>
                <a:lnTo>
                  <a:pt x="259080" y="289560"/>
                </a:lnTo>
                <a:lnTo>
                  <a:pt x="259080" y="76200"/>
                </a:lnTo>
                <a:close/>
                <a:moveTo>
                  <a:pt x="45720" y="76200"/>
                </a:moveTo>
                <a:lnTo>
                  <a:pt x="45720" y="289560"/>
                </a:lnTo>
                <a:lnTo>
                  <a:pt x="30480" y="289560"/>
                </a:lnTo>
                <a:cubicBezTo>
                  <a:pt x="13649" y="289560"/>
                  <a:pt x="0" y="275911"/>
                  <a:pt x="0" y="259080"/>
                </a:cubicBezTo>
                <a:lnTo>
                  <a:pt x="0" y="259080"/>
                </a:lnTo>
                <a:lnTo>
                  <a:pt x="0" y="106680"/>
                </a:lnTo>
                <a:cubicBezTo>
                  <a:pt x="0" y="89916"/>
                  <a:pt x="13716" y="76200"/>
                  <a:pt x="30480" y="76200"/>
                </a:cubicBezTo>
                <a:lnTo>
                  <a:pt x="45720" y="76200"/>
                </a:lnTo>
                <a:close/>
                <a:moveTo>
                  <a:pt x="121920" y="60960"/>
                </a:moveTo>
                <a:lnTo>
                  <a:pt x="121920" y="76200"/>
                </a:lnTo>
                <a:lnTo>
                  <a:pt x="182880" y="76200"/>
                </a:lnTo>
                <a:lnTo>
                  <a:pt x="182880" y="60960"/>
                </a:lnTo>
                <a:lnTo>
                  <a:pt x="121920" y="609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8651974" y="4016916"/>
            <a:ext cx="507934" cy="507934"/>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实施护理服务流程的步骤</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562600" y="2304610"/>
            <a:ext cx="1066800" cy="1066800"/>
          </a:xfrm>
          <a:prstGeom prst="rect">
            <a:avLst/>
          </a:prstGeom>
          <a:solidFill>
            <a:schemeClr val="accent2">
              <a:lumMod val="20000"/>
              <a:lumOff val="80000"/>
              <a:alpha val="100000"/>
            </a:schemeClr>
          </a:solidFill>
          <a:ln w="19050">
            <a:solidFill>
              <a:srgbClr val="000000">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2770323" y="2304610"/>
            <a:ext cx="6651353" cy="103136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dk1">
                    <a:alpha val="100000"/>
                  </a:schemeClr>
                </a:solidFill>
                <a:latin typeface="Microsoft Yahei"/>
                <a:ea typeface="Microsoft Yahei"/>
                <a:cs typeface="Microsoft Yahei"/>
              </a:rPr>
              <a:t>03</a:t>
            </a:r>
          </a:p>
        </p:txBody>
      </p:sp>
      <p:sp>
        <p:nvSpPr>
          <p:cNvPr id="4" name="TextBox 4"/>
          <p:cNvSpPr txBox="1"/>
          <p:nvPr/>
        </p:nvSpPr>
        <p:spPr>
          <a:xfrm>
            <a:off x="3235297" y="3578030"/>
            <a:ext cx="5724525" cy="1571625"/>
          </a:xfrm>
          <a:prstGeom prst="rect">
            <a:avLst/>
          </a:prstGeom>
        </p:spPr>
        <p:txBody>
          <a:bodyPr vert="horz" wrap="square" lIns="114300" tIns="57150" rIns="114300" bIns="57150" rtlCol="0" anchor="t"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3825" b="1">
                <a:solidFill>
                  <a:srgbClr val="000000">
                    <a:alpha val="100000"/>
                  </a:srgbClr>
                </a:solidFill>
                <a:latin typeface="Microsoft Yahei"/>
                <a:ea typeface="Microsoft Yahei"/>
                <a:cs typeface="Microsoft Yahei"/>
              </a:rPr>
              <a:t>护理服务流程的优化与改进</a:t>
            </a:r>
          </a:p>
        </p:txBody>
      </p:sp>
      <p:cxnSp>
        <p:nvCxnSpPr>
          <p:cNvPr id="5" name="Connector 5"/>
          <p:cNvCxnSpPr/>
          <p:nvPr/>
        </p:nvCxnSpPr>
        <p:spPr>
          <a:xfrm flipV="1">
            <a:off x="6881808" y="1961467"/>
            <a:ext cx="964777" cy="686285"/>
          </a:xfrm>
          <a:prstGeom prst="line">
            <a:avLst/>
          </a:prstGeom>
          <a:ln w="19050">
            <a:solidFill>
              <a:schemeClr val="dk1"/>
            </a:solidFill>
            <a:prstDash val="solid"/>
          </a:ln>
        </p:spPr>
        <p:style>
          <a:lnRef idx="0">
            <a:schemeClr val="dk1"/>
          </a:lnRef>
          <a:fillRef idx="1">
            <a:schemeClr val="dk1"/>
          </a:fillRef>
          <a:effectRef idx="0">
            <a:schemeClr val="dk1"/>
          </a:effectRef>
          <a:fontRef idx="minor">
            <a:schemeClr val="lt1"/>
          </a:fontRef>
        </p:style>
      </p:cxnSp>
      <p:cxnSp>
        <p:nvCxnSpPr>
          <p:cNvPr id="6" name="Connector 6"/>
          <p:cNvCxnSpPr/>
          <p:nvPr/>
        </p:nvCxnSpPr>
        <p:spPr>
          <a:xfrm flipV="1">
            <a:off x="4377943" y="2742715"/>
            <a:ext cx="964777" cy="686285"/>
          </a:xfrm>
          <a:prstGeom prst="line">
            <a:avLst/>
          </a:prstGeom>
          <a:ln w="19050">
            <a:solidFill>
              <a:schemeClr val="dk1">
                <a:lumMod val="50000"/>
                <a:lumOff val="50000"/>
              </a:schemeClr>
            </a:solidFill>
            <a:prstDash val="solid"/>
          </a:ln>
        </p:spPr>
        <p:style>
          <a:lnRef idx="0">
            <a:schemeClr val="dk1"/>
          </a:lnRef>
          <a:fillRef idx="1">
            <a:schemeClr val="dk1"/>
          </a:fillRef>
          <a:effectRef idx="0">
            <a:schemeClr val="dk1"/>
          </a:effectRef>
          <a:fontRef idx="minor">
            <a:schemeClr val="lt1"/>
          </a:fontRef>
        </p:style>
      </p:cxn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提高护理服务效率</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通过优化流程，减少不必要的工作环节，缩短患者等待时间和护士处理时间，提高整体服务效率。</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提升护理服务质量</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通过改进流程，完善护理操作规范，提高护理操作的准确性和安全性，提升患者满意度。</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降低医疗成本</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合理规划护理服务流程，有效利用医疗资源，降低人力、物力和财力的浪费，从而降低医疗成本。</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护理服务流程优化的目标</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对现有护理服务流程进行全面分析，找出存在的问题和瓶颈，确定优化重点。</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分析现有流程</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学习借鉴国内外先进的护理服务流程和管理经验，引入适合本院实际情况的优化措施。</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借鉴先进经验</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利用信息技术手段，如电子病历、移动护理信息系统等，实现护理信息共享和流程自动化，提高工作效率。</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引入信息技术</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对护理人员进行优化后流程的培训，确保他们能够熟练掌握并按照新流程开展工作。</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培训与推广</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护理服务流程优化的方法</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https://d.book118.com/497045125153006034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AF5FF"/>
      </a:lt1>
      <a:dk2>
        <a:srgbClr val="062F00"/>
      </a:dk2>
      <a:lt2>
        <a:srgbClr val="FFFFFF"/>
      </a:lt2>
      <a:accent1>
        <a:srgbClr val="AF79DE"/>
      </a:accent1>
      <a:accent2>
        <a:srgbClr val="BC95E8"/>
      </a:accent2>
      <a:accent3>
        <a:srgbClr val="816BB7"/>
      </a:accent3>
      <a:accent4>
        <a:srgbClr val="618CD0"/>
      </a:accent4>
      <a:accent5>
        <a:srgbClr val="76A1E5"/>
      </a:accent5>
      <a:accent6>
        <a:srgbClr val="FEE088"/>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80</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2024-09-08T22:00:22.943</cp:lastPrinted>
  <dcterms:created xsi:type="dcterms:W3CDTF">2024-09-08T14:00:22Z</dcterms:created>
  <dcterms:modified xsi:type="dcterms:W3CDTF">2024-09-08T14:00:25Z</dcterms:modified>
</cp:coreProperties>
</file>