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842595-95A8-4B7F-9FF8-E95730A678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6DFF470-9E11-4089-8B65-2A79412A33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C207AE9-3522-4662-8B7C-0320220D8E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3DA193F-1D80-46F5-AC56-F1B2E3FA4B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8C4262D-FD37-4200-AF99-A666CBC89B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CF32ACE-E892-4831-96EE-47FD7CDB9F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5FBFD56-21E7-4C22-AB4A-7B1993CC98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0378C87-D9D6-47FC-9876-752B5BAA67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1FD2869-0FC4-48A5-8DEA-3C29A9BA14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A46A457-04C0-4207-A386-3E2D0087F7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4D2D0EC-5E9F-4E57-BA44-22DAF546FE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9.jpeg" /><Relationship Id="rId6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9704615411500604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2" r="-12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9687" y="2615175"/>
            <a:ext cx="988695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少年儿童心理健康问题研究综述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9687" y="5731877"/>
            <a:ext cx="244792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汇报人：XXX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831743" y="5731877"/>
            <a:ext cx="6934200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2024-01-13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" y="0"/>
            <a:ext cx="12191747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433708" y="1852562"/>
            <a:ext cx="6974588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少年儿童心理健康现状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少年儿童心理健康研究方法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少年儿童心理健康干预措施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研究结论与展望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2" r="-12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-1706803" y="1236400"/>
            <a:ext cx="7392082" cy="1138956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65325" y="2628863"/>
            <a:ext cx="98888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t="14375" b="14375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随着社会的发展，少年儿童的心理健康问题日益突出，成为社会关注的热点。近年来，越来越多的学者开始关注和研究少年儿童的心理健康问题，以期为解决实际问题提供理论支持和实践指导。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研究背景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少年儿童心理健康问题不仅关系到个体的成长和发展，还影响着家庭和社会。通过研究少年儿童心理健康问题，可以深入了解其产生的原因和影响因素，为预防和干预提供科学依据，促进少年儿童的健康成长。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研究意义</a:t>
            </a:r>
          </a:p>
        </p:txBody>
      </p:sp>
      <p:sp>
        <p:nvSpPr>
          <p:cNvPr id="7" name="AutoShape 7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TextBox 27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研究背景和意义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6350411" y="2984088"/>
            <a:ext cx="147161" cy="176213"/>
          </a:xfrm>
          <a:custGeom>
            <a:rect l="l" t="t" r="r" b="b"/>
            <a:pathLst>
              <a:path w="56" h="67">
                <a:moveTo>
                  <a:pt x="28" y="0"/>
                </a:moveTo>
                <a:cubicBezTo>
                  <a:pt x="13" y="0"/>
                  <a:pt x="0" y="13"/>
                  <a:pt x="0" y="28"/>
                </a:cubicBezTo>
                <a:cubicBezTo>
                  <a:pt x="0" y="34"/>
                  <a:pt x="2" y="40"/>
                  <a:pt x="7" y="46"/>
                </a:cubicBezTo>
                <a:cubicBezTo>
                  <a:pt x="11" y="52"/>
                  <a:pt x="15" y="58"/>
                  <a:pt x="16" y="65"/>
                </a:cubicBezTo>
                <a:cubicBezTo>
                  <a:pt x="16" y="67"/>
                  <a:pt x="16" y="67"/>
                  <a:pt x="16" y="67"/>
                </a:cubicBezTo>
                <a:cubicBezTo>
                  <a:pt x="25" y="67"/>
                  <a:pt x="25" y="67"/>
                  <a:pt x="25" y="67"/>
                </a:cubicBezTo>
                <a:cubicBezTo>
                  <a:pt x="26" y="65"/>
                  <a:pt x="26" y="65"/>
                  <a:pt x="26" y="65"/>
                </a:cubicBezTo>
                <a:cubicBezTo>
                  <a:pt x="26" y="61"/>
                  <a:pt x="26" y="50"/>
                  <a:pt x="22" y="42"/>
                </a:cubicBezTo>
                <a:cubicBezTo>
                  <a:pt x="24" y="42"/>
                  <a:pt x="26" y="41"/>
                  <a:pt x="28" y="41"/>
                </a:cubicBezTo>
                <a:cubicBezTo>
                  <a:pt x="29" y="41"/>
                  <a:pt x="29" y="41"/>
                  <a:pt x="29" y="41"/>
                </a:cubicBezTo>
                <a:cubicBezTo>
                  <a:pt x="31" y="41"/>
                  <a:pt x="33" y="42"/>
                  <a:pt x="34" y="42"/>
                </a:cubicBezTo>
                <a:cubicBezTo>
                  <a:pt x="32" y="48"/>
                  <a:pt x="31" y="55"/>
                  <a:pt x="31" y="65"/>
                </a:cubicBezTo>
                <a:cubicBezTo>
                  <a:pt x="31" y="67"/>
                  <a:pt x="31" y="67"/>
                  <a:pt x="31" y="67"/>
                </a:cubicBezTo>
                <a:cubicBezTo>
                  <a:pt x="40" y="67"/>
                  <a:pt x="40" y="67"/>
                  <a:pt x="40" y="67"/>
                </a:cubicBezTo>
                <a:cubicBezTo>
                  <a:pt x="41" y="65"/>
                  <a:pt x="41" y="65"/>
                  <a:pt x="41" y="65"/>
                </a:cubicBezTo>
                <a:cubicBezTo>
                  <a:pt x="42" y="58"/>
                  <a:pt x="46" y="52"/>
                  <a:pt x="50" y="46"/>
                </a:cubicBezTo>
                <a:cubicBezTo>
                  <a:pt x="54" y="41"/>
                  <a:pt x="56" y="34"/>
                  <a:pt x="56" y="28"/>
                </a:cubicBezTo>
                <a:cubicBezTo>
                  <a:pt x="56" y="13"/>
                  <a:pt x="44" y="0"/>
                  <a:pt x="28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184200" y="2878170"/>
            <a:ext cx="461677" cy="550831"/>
          </a:xfrm>
          <a:custGeom>
            <a:rect l="l" t="t" r="r" b="b"/>
            <a:pathLst>
              <a:path w="175" h="209">
                <a:moveTo>
                  <a:pt x="146" y="24"/>
                </a:moveTo>
                <a:cubicBezTo>
                  <a:pt x="126" y="8"/>
                  <a:pt x="100" y="0"/>
                  <a:pt x="66" y="8"/>
                </a:cubicBezTo>
                <a:cubicBezTo>
                  <a:pt x="42" y="15"/>
                  <a:pt x="21" y="33"/>
                  <a:pt x="16" y="67"/>
                </a:cubicBezTo>
                <a:cubicBezTo>
                  <a:pt x="14" y="78"/>
                  <a:pt x="16" y="84"/>
                  <a:pt x="16" y="85"/>
                </a:cubicBezTo>
                <a:cubicBezTo>
                  <a:pt x="18" y="87"/>
                  <a:pt x="20" y="91"/>
                  <a:pt x="20" y="94"/>
                </a:cubicBezTo>
                <a:cubicBezTo>
                  <a:pt x="20" y="95"/>
                  <a:pt x="19" y="96"/>
                  <a:pt x="19" y="97"/>
                </a:cubicBezTo>
                <a:cubicBezTo>
                  <a:pt x="2" y="121"/>
                  <a:pt x="2" y="121"/>
                  <a:pt x="2" y="121"/>
                </a:cubicBezTo>
                <a:cubicBezTo>
                  <a:pt x="1" y="123"/>
                  <a:pt x="0" y="125"/>
                  <a:pt x="1" y="127"/>
                </a:cubicBezTo>
                <a:cubicBezTo>
                  <a:pt x="4" y="132"/>
                  <a:pt x="12" y="131"/>
                  <a:pt x="14" y="132"/>
                </a:cubicBezTo>
                <a:cubicBezTo>
                  <a:pt x="16" y="133"/>
                  <a:pt x="17" y="136"/>
                  <a:pt x="16" y="139"/>
                </a:cubicBezTo>
                <a:cubicBezTo>
                  <a:pt x="15" y="141"/>
                  <a:pt x="13" y="145"/>
                  <a:pt x="15" y="146"/>
                </a:cubicBezTo>
                <a:cubicBezTo>
                  <a:pt x="17" y="147"/>
                  <a:pt x="19" y="148"/>
                  <a:pt x="19" y="148"/>
                </a:cubicBezTo>
                <a:cubicBezTo>
                  <a:pt x="19" y="148"/>
                  <a:pt x="16" y="149"/>
                  <a:pt x="16" y="151"/>
                </a:cubicBezTo>
                <a:cubicBezTo>
                  <a:pt x="15" y="153"/>
                  <a:pt x="16" y="156"/>
                  <a:pt x="19" y="157"/>
                </a:cubicBezTo>
                <a:cubicBezTo>
                  <a:pt x="19" y="157"/>
                  <a:pt x="22" y="164"/>
                  <a:pt x="21" y="171"/>
                </a:cubicBezTo>
                <a:cubicBezTo>
                  <a:pt x="20" y="177"/>
                  <a:pt x="18" y="183"/>
                  <a:pt x="23" y="187"/>
                </a:cubicBezTo>
                <a:cubicBezTo>
                  <a:pt x="28" y="191"/>
                  <a:pt x="48" y="188"/>
                  <a:pt x="60" y="184"/>
                </a:cubicBezTo>
                <a:cubicBezTo>
                  <a:pt x="60" y="184"/>
                  <a:pt x="64" y="191"/>
                  <a:pt x="68" y="209"/>
                </a:cubicBezTo>
                <a:cubicBezTo>
                  <a:pt x="152" y="183"/>
                  <a:pt x="152" y="183"/>
                  <a:pt x="152" y="183"/>
                </a:cubicBezTo>
                <a:cubicBezTo>
                  <a:pt x="147" y="170"/>
                  <a:pt x="145" y="163"/>
                  <a:pt x="145" y="159"/>
                </a:cubicBezTo>
                <a:cubicBezTo>
                  <a:pt x="143" y="148"/>
                  <a:pt x="160" y="128"/>
                  <a:pt x="166" y="106"/>
                </a:cubicBezTo>
                <a:cubicBezTo>
                  <a:pt x="173" y="81"/>
                  <a:pt x="175" y="48"/>
                  <a:pt x="146" y="24"/>
                </a:cubicBezTo>
                <a:close/>
                <a:moveTo>
                  <a:pt x="118" y="90"/>
                </a:moveTo>
                <a:cubicBezTo>
                  <a:pt x="112" y="98"/>
                  <a:pt x="110" y="104"/>
                  <a:pt x="110" y="110"/>
                </a:cubicBezTo>
                <a:cubicBezTo>
                  <a:pt x="110" y="128"/>
                  <a:pt x="110" y="128"/>
                  <a:pt x="110" y="128"/>
                </a:cubicBezTo>
                <a:cubicBezTo>
                  <a:pt x="110" y="133"/>
                  <a:pt x="107" y="136"/>
                  <a:pt x="104" y="136"/>
                </a:cubicBezTo>
                <a:cubicBezTo>
                  <a:pt x="97" y="136"/>
                  <a:pt x="97" y="136"/>
                  <a:pt x="97" y="136"/>
                </a:cubicBezTo>
                <a:cubicBezTo>
                  <a:pt x="96" y="136"/>
                  <a:pt x="96" y="136"/>
                  <a:pt x="96" y="136"/>
                </a:cubicBezTo>
                <a:cubicBezTo>
                  <a:pt x="95" y="138"/>
                  <a:pt x="93" y="139"/>
                  <a:pt x="91" y="139"/>
                </a:cubicBezTo>
                <a:cubicBezTo>
                  <a:pt x="89" y="139"/>
                  <a:pt x="88" y="138"/>
                  <a:pt x="87" y="136"/>
                </a:cubicBezTo>
                <a:cubicBezTo>
                  <a:pt x="86" y="136"/>
                  <a:pt x="86" y="136"/>
                  <a:pt x="86" y="136"/>
                </a:cubicBezTo>
                <a:cubicBezTo>
                  <a:pt x="79" y="136"/>
                  <a:pt x="79" y="136"/>
                  <a:pt x="79" y="136"/>
                </a:cubicBezTo>
                <a:cubicBezTo>
                  <a:pt x="76" y="136"/>
                  <a:pt x="73" y="133"/>
                  <a:pt x="73" y="129"/>
                </a:cubicBezTo>
                <a:cubicBezTo>
                  <a:pt x="73" y="110"/>
                  <a:pt x="73" y="110"/>
                  <a:pt x="73" y="110"/>
                </a:cubicBezTo>
                <a:cubicBezTo>
                  <a:pt x="73" y="104"/>
                  <a:pt x="70" y="98"/>
                  <a:pt x="65" y="90"/>
                </a:cubicBezTo>
                <a:cubicBezTo>
                  <a:pt x="59" y="83"/>
                  <a:pt x="57" y="76"/>
                  <a:pt x="57" y="68"/>
                </a:cubicBezTo>
                <a:cubicBezTo>
                  <a:pt x="57" y="49"/>
                  <a:pt x="72" y="34"/>
                  <a:pt x="91" y="34"/>
                </a:cubicBezTo>
                <a:cubicBezTo>
                  <a:pt x="110" y="34"/>
                  <a:pt x="126" y="49"/>
                  <a:pt x="126" y="68"/>
                </a:cubicBezTo>
                <a:cubicBezTo>
                  <a:pt x="126" y="76"/>
                  <a:pt x="123" y="83"/>
                  <a:pt x="118" y="9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996032" y="4204879"/>
            <a:ext cx="440436" cy="440436"/>
          </a:xfrm>
          <a:custGeom>
            <a:rect l="l" t="t" r="r" b="b"/>
            <a:pathLst>
              <a:path w="167" h="167">
                <a:moveTo>
                  <a:pt x="161" y="71"/>
                </a:moveTo>
                <a:cubicBezTo>
                  <a:pt x="148" y="71"/>
                  <a:pt x="148" y="71"/>
                  <a:pt x="148" y="71"/>
                </a:cubicBezTo>
                <a:cubicBezTo>
                  <a:pt x="146" y="62"/>
                  <a:pt x="143" y="54"/>
                  <a:pt x="138" y="47"/>
                </a:cubicBezTo>
                <a:cubicBezTo>
                  <a:pt x="147" y="38"/>
                  <a:pt x="147" y="38"/>
                  <a:pt x="147" y="38"/>
                </a:cubicBezTo>
                <a:cubicBezTo>
                  <a:pt x="149" y="36"/>
                  <a:pt x="150" y="32"/>
                  <a:pt x="148" y="31"/>
                </a:cubicBezTo>
                <a:cubicBezTo>
                  <a:pt x="136" y="19"/>
                  <a:pt x="136" y="19"/>
                  <a:pt x="136" y="19"/>
                </a:cubicBezTo>
                <a:cubicBezTo>
                  <a:pt x="135" y="17"/>
                  <a:pt x="131" y="18"/>
                  <a:pt x="129" y="20"/>
                </a:cubicBezTo>
                <a:cubicBezTo>
                  <a:pt x="120" y="29"/>
                  <a:pt x="120" y="29"/>
                  <a:pt x="120" y="29"/>
                </a:cubicBezTo>
                <a:cubicBezTo>
                  <a:pt x="113" y="24"/>
                  <a:pt x="105" y="21"/>
                  <a:pt x="96" y="19"/>
                </a:cubicBezTo>
                <a:cubicBezTo>
                  <a:pt x="96" y="6"/>
                  <a:pt x="96" y="6"/>
                  <a:pt x="96" y="6"/>
                </a:cubicBezTo>
                <a:cubicBezTo>
                  <a:pt x="96" y="3"/>
                  <a:pt x="94" y="0"/>
                  <a:pt x="92" y="0"/>
                </a:cubicBezTo>
                <a:cubicBezTo>
                  <a:pt x="75" y="0"/>
                  <a:pt x="75" y="0"/>
                  <a:pt x="75" y="0"/>
                </a:cubicBezTo>
                <a:cubicBezTo>
                  <a:pt x="73" y="0"/>
                  <a:pt x="71" y="3"/>
                  <a:pt x="71" y="6"/>
                </a:cubicBezTo>
                <a:cubicBezTo>
                  <a:pt x="71" y="19"/>
                  <a:pt x="71" y="19"/>
                  <a:pt x="71" y="19"/>
                </a:cubicBezTo>
                <a:cubicBezTo>
                  <a:pt x="62" y="21"/>
                  <a:pt x="54" y="24"/>
                  <a:pt x="46" y="29"/>
                </a:cubicBezTo>
                <a:cubicBezTo>
                  <a:pt x="37" y="20"/>
                  <a:pt x="37" y="20"/>
                  <a:pt x="37" y="20"/>
                </a:cubicBezTo>
                <a:cubicBezTo>
                  <a:pt x="35" y="18"/>
                  <a:pt x="32" y="17"/>
                  <a:pt x="30" y="19"/>
                </a:cubicBezTo>
                <a:cubicBezTo>
                  <a:pt x="18" y="31"/>
                  <a:pt x="18" y="31"/>
                  <a:pt x="18" y="31"/>
                </a:cubicBezTo>
                <a:cubicBezTo>
                  <a:pt x="17" y="32"/>
                  <a:pt x="17" y="36"/>
                  <a:pt x="19" y="38"/>
                </a:cubicBezTo>
                <a:cubicBezTo>
                  <a:pt x="29" y="47"/>
                  <a:pt x="29" y="47"/>
                  <a:pt x="29" y="47"/>
                </a:cubicBezTo>
                <a:cubicBezTo>
                  <a:pt x="24" y="54"/>
                  <a:pt x="20" y="62"/>
                  <a:pt x="19" y="71"/>
                </a:cubicBezTo>
                <a:cubicBezTo>
                  <a:pt x="6" y="71"/>
                  <a:pt x="6" y="71"/>
                  <a:pt x="6" y="71"/>
                </a:cubicBezTo>
                <a:cubicBezTo>
                  <a:pt x="2" y="71"/>
                  <a:pt x="0" y="73"/>
                  <a:pt x="0" y="75"/>
                </a:cubicBezTo>
                <a:cubicBezTo>
                  <a:pt x="0" y="92"/>
                  <a:pt x="0" y="92"/>
                  <a:pt x="0" y="92"/>
                </a:cubicBezTo>
                <a:cubicBezTo>
                  <a:pt x="0" y="94"/>
                  <a:pt x="2" y="96"/>
                  <a:pt x="6" y="96"/>
                </a:cubicBezTo>
                <a:cubicBezTo>
                  <a:pt x="19" y="96"/>
                  <a:pt x="19" y="96"/>
                  <a:pt x="19" y="96"/>
                </a:cubicBezTo>
                <a:cubicBezTo>
                  <a:pt x="20" y="105"/>
                  <a:pt x="24" y="113"/>
                  <a:pt x="29" y="120"/>
                </a:cubicBezTo>
                <a:cubicBezTo>
                  <a:pt x="19" y="130"/>
                  <a:pt x="19" y="130"/>
                  <a:pt x="19" y="130"/>
                </a:cubicBezTo>
                <a:cubicBezTo>
                  <a:pt x="17" y="132"/>
                  <a:pt x="17" y="135"/>
                  <a:pt x="18" y="137"/>
                </a:cubicBezTo>
                <a:cubicBezTo>
                  <a:pt x="30" y="148"/>
                  <a:pt x="30" y="148"/>
                  <a:pt x="30" y="148"/>
                </a:cubicBezTo>
                <a:cubicBezTo>
                  <a:pt x="32" y="150"/>
                  <a:pt x="35" y="150"/>
                  <a:pt x="37" y="147"/>
                </a:cubicBezTo>
                <a:cubicBezTo>
                  <a:pt x="46" y="138"/>
                  <a:pt x="46" y="138"/>
                  <a:pt x="46" y="138"/>
                </a:cubicBezTo>
                <a:cubicBezTo>
                  <a:pt x="54" y="143"/>
                  <a:pt x="62" y="147"/>
                  <a:pt x="71" y="148"/>
                </a:cubicBezTo>
                <a:cubicBezTo>
                  <a:pt x="71" y="161"/>
                  <a:pt x="71" y="161"/>
                  <a:pt x="71" y="161"/>
                </a:cubicBezTo>
                <a:cubicBezTo>
                  <a:pt x="71" y="164"/>
                  <a:pt x="73" y="167"/>
                  <a:pt x="75" y="167"/>
                </a:cubicBezTo>
                <a:cubicBezTo>
                  <a:pt x="92" y="167"/>
                  <a:pt x="92" y="167"/>
                  <a:pt x="92" y="167"/>
                </a:cubicBezTo>
                <a:cubicBezTo>
                  <a:pt x="94" y="167"/>
                  <a:pt x="96" y="164"/>
                  <a:pt x="96" y="161"/>
                </a:cubicBezTo>
                <a:cubicBezTo>
                  <a:pt x="96" y="148"/>
                  <a:pt x="96" y="148"/>
                  <a:pt x="96" y="148"/>
                </a:cubicBezTo>
                <a:cubicBezTo>
                  <a:pt x="105" y="147"/>
                  <a:pt x="113" y="143"/>
                  <a:pt x="120" y="138"/>
                </a:cubicBezTo>
                <a:cubicBezTo>
                  <a:pt x="129" y="147"/>
                  <a:pt x="129" y="147"/>
                  <a:pt x="129" y="147"/>
                </a:cubicBezTo>
                <a:cubicBezTo>
                  <a:pt x="131" y="150"/>
                  <a:pt x="135" y="150"/>
                  <a:pt x="136" y="148"/>
                </a:cubicBezTo>
                <a:cubicBezTo>
                  <a:pt x="148" y="137"/>
                  <a:pt x="148" y="137"/>
                  <a:pt x="148" y="137"/>
                </a:cubicBezTo>
                <a:cubicBezTo>
                  <a:pt x="150" y="135"/>
                  <a:pt x="149" y="132"/>
                  <a:pt x="147" y="130"/>
                </a:cubicBezTo>
                <a:cubicBezTo>
                  <a:pt x="138" y="120"/>
                  <a:pt x="138" y="120"/>
                  <a:pt x="138" y="120"/>
                </a:cubicBezTo>
                <a:cubicBezTo>
                  <a:pt x="143" y="113"/>
                  <a:pt x="146" y="105"/>
                  <a:pt x="148" y="96"/>
                </a:cubicBezTo>
                <a:cubicBezTo>
                  <a:pt x="161" y="96"/>
                  <a:pt x="161" y="96"/>
                  <a:pt x="161" y="96"/>
                </a:cubicBezTo>
                <a:cubicBezTo>
                  <a:pt x="164" y="96"/>
                  <a:pt x="167" y="94"/>
                  <a:pt x="167" y="92"/>
                </a:cubicBezTo>
                <a:cubicBezTo>
                  <a:pt x="167" y="75"/>
                  <a:pt x="167" y="75"/>
                  <a:pt x="167" y="75"/>
                </a:cubicBezTo>
                <a:cubicBezTo>
                  <a:pt x="167" y="73"/>
                  <a:pt x="164" y="71"/>
                  <a:pt x="161" y="71"/>
                </a:cubicBezTo>
                <a:close/>
                <a:moveTo>
                  <a:pt x="83" y="114"/>
                </a:moveTo>
                <a:cubicBezTo>
                  <a:pt x="66" y="114"/>
                  <a:pt x="52" y="101"/>
                  <a:pt x="52" y="84"/>
                </a:cubicBezTo>
                <a:cubicBezTo>
                  <a:pt x="52" y="67"/>
                  <a:pt x="66" y="53"/>
                  <a:pt x="83" y="53"/>
                </a:cubicBezTo>
                <a:cubicBezTo>
                  <a:pt x="100" y="53"/>
                  <a:pt x="114" y="67"/>
                  <a:pt x="114" y="84"/>
                </a:cubicBezTo>
                <a:cubicBezTo>
                  <a:pt x="114" y="101"/>
                  <a:pt x="100" y="114"/>
                  <a:pt x="83" y="114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2341695" y="4065529"/>
            <a:ext cx="318897" cy="316706"/>
          </a:xfrm>
          <a:custGeom>
            <a:rect l="l" t="t" r="r" b="b"/>
            <a:pathLst>
              <a:path w="120" h="120">
                <a:moveTo>
                  <a:pt x="117" y="51"/>
                </a:moveTo>
                <a:cubicBezTo>
                  <a:pt x="108" y="51"/>
                  <a:pt x="108" y="51"/>
                  <a:pt x="108" y="51"/>
                </a:cubicBezTo>
                <a:cubicBezTo>
                  <a:pt x="106" y="44"/>
                  <a:pt x="104" y="38"/>
                  <a:pt x="100" y="33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9" y="25"/>
                  <a:pt x="109" y="23"/>
                  <a:pt x="108" y="22"/>
                </a:cubicBezTo>
                <a:cubicBezTo>
                  <a:pt x="99" y="13"/>
                  <a:pt x="99" y="13"/>
                  <a:pt x="99" y="13"/>
                </a:cubicBezTo>
                <a:cubicBezTo>
                  <a:pt x="98" y="12"/>
                  <a:pt x="96" y="12"/>
                  <a:pt x="94" y="14"/>
                </a:cubicBezTo>
                <a:cubicBezTo>
                  <a:pt x="87" y="20"/>
                  <a:pt x="87" y="20"/>
                  <a:pt x="87" y="20"/>
                </a:cubicBezTo>
                <a:cubicBezTo>
                  <a:pt x="82" y="17"/>
                  <a:pt x="76" y="14"/>
                  <a:pt x="70" y="13"/>
                </a:cubicBezTo>
                <a:cubicBezTo>
                  <a:pt x="70" y="4"/>
                  <a:pt x="70" y="4"/>
                  <a:pt x="70" y="4"/>
                </a:cubicBezTo>
                <a:cubicBezTo>
                  <a:pt x="70" y="1"/>
                  <a:pt x="69" y="0"/>
                  <a:pt x="67" y="0"/>
                </a:cubicBezTo>
                <a:cubicBezTo>
                  <a:pt x="55" y="0"/>
                  <a:pt x="55" y="0"/>
                  <a:pt x="55" y="0"/>
                </a:cubicBezTo>
                <a:cubicBezTo>
                  <a:pt x="53" y="0"/>
                  <a:pt x="52" y="1"/>
                  <a:pt x="52" y="4"/>
                </a:cubicBezTo>
                <a:cubicBezTo>
                  <a:pt x="52" y="13"/>
                  <a:pt x="52" y="13"/>
                  <a:pt x="52" y="13"/>
                </a:cubicBezTo>
                <a:cubicBezTo>
                  <a:pt x="45" y="14"/>
                  <a:pt x="39" y="17"/>
                  <a:pt x="34" y="20"/>
                </a:cubicBezTo>
                <a:cubicBezTo>
                  <a:pt x="28" y="14"/>
                  <a:pt x="28" y="14"/>
                  <a:pt x="28" y="14"/>
                </a:cubicBezTo>
                <a:cubicBezTo>
                  <a:pt x="26" y="12"/>
                  <a:pt x="24" y="12"/>
                  <a:pt x="22" y="13"/>
                </a:cubicBezTo>
                <a:cubicBezTo>
                  <a:pt x="14" y="22"/>
                  <a:pt x="14" y="22"/>
                  <a:pt x="14" y="22"/>
                </a:cubicBezTo>
                <a:cubicBezTo>
                  <a:pt x="13" y="23"/>
                  <a:pt x="13" y="25"/>
                  <a:pt x="15" y="27"/>
                </a:cubicBezTo>
                <a:cubicBezTo>
                  <a:pt x="21" y="33"/>
                  <a:pt x="21" y="33"/>
                  <a:pt x="21" y="33"/>
                </a:cubicBezTo>
                <a:cubicBezTo>
                  <a:pt x="18" y="38"/>
                  <a:pt x="15" y="44"/>
                  <a:pt x="14" y="51"/>
                </a:cubicBezTo>
                <a:cubicBezTo>
                  <a:pt x="5" y="51"/>
                  <a:pt x="5" y="51"/>
                  <a:pt x="5" y="51"/>
                </a:cubicBezTo>
                <a:cubicBezTo>
                  <a:pt x="2" y="51"/>
                  <a:pt x="0" y="52"/>
                  <a:pt x="0" y="54"/>
                </a:cubicBezTo>
                <a:cubicBezTo>
                  <a:pt x="0" y="66"/>
                  <a:pt x="0" y="66"/>
                  <a:pt x="0" y="66"/>
                </a:cubicBezTo>
                <a:cubicBezTo>
                  <a:pt x="0" y="68"/>
                  <a:pt x="2" y="69"/>
                  <a:pt x="5" y="69"/>
                </a:cubicBezTo>
                <a:cubicBezTo>
                  <a:pt x="14" y="69"/>
                  <a:pt x="14" y="69"/>
                  <a:pt x="14" y="69"/>
                </a:cubicBezTo>
                <a:cubicBezTo>
                  <a:pt x="15" y="76"/>
                  <a:pt x="18" y="81"/>
                  <a:pt x="21" y="87"/>
                </a:cubicBezTo>
                <a:cubicBezTo>
                  <a:pt x="15" y="93"/>
                  <a:pt x="15" y="93"/>
                  <a:pt x="15" y="93"/>
                </a:cubicBezTo>
                <a:cubicBezTo>
                  <a:pt x="13" y="95"/>
                  <a:pt x="13" y="97"/>
                  <a:pt x="14" y="98"/>
                </a:cubicBezTo>
                <a:cubicBezTo>
                  <a:pt x="22" y="107"/>
                  <a:pt x="22" y="107"/>
                  <a:pt x="22" y="107"/>
                </a:cubicBezTo>
                <a:cubicBezTo>
                  <a:pt x="24" y="108"/>
                  <a:pt x="26" y="108"/>
                  <a:pt x="28" y="106"/>
                </a:cubicBezTo>
                <a:cubicBezTo>
                  <a:pt x="34" y="100"/>
                  <a:pt x="34" y="100"/>
                  <a:pt x="34" y="100"/>
                </a:cubicBezTo>
                <a:cubicBezTo>
                  <a:pt x="39" y="103"/>
                  <a:pt x="45" y="106"/>
                  <a:pt x="52" y="107"/>
                </a:cubicBezTo>
                <a:cubicBezTo>
                  <a:pt x="52" y="116"/>
                  <a:pt x="52" y="116"/>
                  <a:pt x="52" y="116"/>
                </a:cubicBezTo>
                <a:cubicBezTo>
                  <a:pt x="52" y="118"/>
                  <a:pt x="53" y="120"/>
                  <a:pt x="55" y="120"/>
                </a:cubicBezTo>
                <a:cubicBezTo>
                  <a:pt x="67" y="120"/>
                  <a:pt x="67" y="120"/>
                  <a:pt x="67" y="120"/>
                </a:cubicBezTo>
                <a:cubicBezTo>
                  <a:pt x="69" y="120"/>
                  <a:pt x="70" y="118"/>
                  <a:pt x="70" y="116"/>
                </a:cubicBezTo>
                <a:cubicBezTo>
                  <a:pt x="70" y="107"/>
                  <a:pt x="70" y="107"/>
                  <a:pt x="70" y="107"/>
                </a:cubicBezTo>
                <a:cubicBezTo>
                  <a:pt x="76" y="106"/>
                  <a:pt x="82" y="103"/>
                  <a:pt x="87" y="100"/>
                </a:cubicBezTo>
                <a:cubicBezTo>
                  <a:pt x="94" y="106"/>
                  <a:pt x="94" y="106"/>
                  <a:pt x="94" y="106"/>
                </a:cubicBezTo>
                <a:cubicBezTo>
                  <a:pt x="96" y="108"/>
                  <a:pt x="98" y="108"/>
                  <a:pt x="99" y="107"/>
                </a:cubicBezTo>
                <a:cubicBezTo>
                  <a:pt x="108" y="98"/>
                  <a:pt x="108" y="98"/>
                  <a:pt x="108" y="98"/>
                </a:cubicBezTo>
                <a:cubicBezTo>
                  <a:pt x="109" y="97"/>
                  <a:pt x="109" y="95"/>
                  <a:pt x="107" y="93"/>
                </a:cubicBezTo>
                <a:cubicBezTo>
                  <a:pt x="100" y="87"/>
                  <a:pt x="100" y="87"/>
                  <a:pt x="100" y="87"/>
                </a:cubicBezTo>
                <a:cubicBezTo>
                  <a:pt x="104" y="81"/>
                  <a:pt x="106" y="76"/>
                  <a:pt x="108" y="69"/>
                </a:cubicBezTo>
                <a:cubicBezTo>
                  <a:pt x="117" y="69"/>
                  <a:pt x="117" y="69"/>
                  <a:pt x="117" y="69"/>
                </a:cubicBezTo>
                <a:cubicBezTo>
                  <a:pt x="119" y="69"/>
                  <a:pt x="121" y="68"/>
                  <a:pt x="121" y="66"/>
                </a:cubicBezTo>
                <a:cubicBezTo>
                  <a:pt x="121" y="54"/>
                  <a:pt x="121" y="54"/>
                  <a:pt x="121" y="54"/>
                </a:cubicBezTo>
                <a:cubicBezTo>
                  <a:pt x="121" y="52"/>
                  <a:pt x="119" y="51"/>
                  <a:pt x="117" y="51"/>
                </a:cubicBezTo>
                <a:close/>
                <a:moveTo>
                  <a:pt x="61" y="82"/>
                </a:moveTo>
                <a:cubicBezTo>
                  <a:pt x="48" y="82"/>
                  <a:pt x="38" y="72"/>
                  <a:pt x="38" y="60"/>
                </a:cubicBezTo>
                <a:cubicBezTo>
                  <a:pt x="38" y="48"/>
                  <a:pt x="48" y="38"/>
                  <a:pt x="61" y="38"/>
                </a:cubicBezTo>
                <a:cubicBezTo>
                  <a:pt x="73" y="38"/>
                  <a:pt x="83" y="48"/>
                  <a:pt x="83" y="60"/>
                </a:cubicBezTo>
                <a:cubicBezTo>
                  <a:pt x="83" y="72"/>
                  <a:pt x="73" y="82"/>
                  <a:pt x="61" y="82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74934" y="4210981"/>
            <a:ext cx="239744" cy="269843"/>
          </a:xfrm>
          <a:custGeom>
            <a:rect l="l" t="t" r="r" b="b"/>
            <a:pathLst>
              <a:path w="91" h="102">
                <a:moveTo>
                  <a:pt x="76" y="45"/>
                </a:moveTo>
                <a:cubicBezTo>
                  <a:pt x="65" y="52"/>
                  <a:pt x="54" y="52"/>
                  <a:pt x="50" y="52"/>
                </a:cubicBezTo>
                <a:cubicBezTo>
                  <a:pt x="11" y="102"/>
                  <a:pt x="11" y="102"/>
                  <a:pt x="11" y="102"/>
                </a:cubicBezTo>
                <a:cubicBezTo>
                  <a:pt x="0" y="93"/>
                  <a:pt x="0" y="93"/>
                  <a:pt x="0" y="93"/>
                </a:cubicBezTo>
                <a:cubicBezTo>
                  <a:pt x="43" y="47"/>
                  <a:pt x="43" y="47"/>
                  <a:pt x="43" y="47"/>
                </a:cubicBezTo>
                <a:cubicBezTo>
                  <a:pt x="42" y="43"/>
                  <a:pt x="40" y="32"/>
                  <a:pt x="45" y="19"/>
                </a:cubicBezTo>
                <a:cubicBezTo>
                  <a:pt x="52" y="4"/>
                  <a:pt x="70" y="0"/>
                  <a:pt x="70" y="0"/>
                </a:cubicBezTo>
                <a:cubicBezTo>
                  <a:pt x="67" y="22"/>
                  <a:pt x="67" y="22"/>
                  <a:pt x="67" y="22"/>
                </a:cubicBezTo>
                <a:cubicBezTo>
                  <a:pt x="68" y="21"/>
                  <a:pt x="69" y="21"/>
                  <a:pt x="70" y="22"/>
                </a:cubicBezTo>
                <a:cubicBezTo>
                  <a:pt x="70" y="22"/>
                  <a:pt x="70" y="23"/>
                  <a:pt x="70" y="24"/>
                </a:cubicBezTo>
                <a:cubicBezTo>
                  <a:pt x="91" y="17"/>
                  <a:pt x="91" y="17"/>
                  <a:pt x="91" y="17"/>
                </a:cubicBezTo>
                <a:cubicBezTo>
                  <a:pt x="91" y="17"/>
                  <a:pt x="90" y="36"/>
                  <a:pt x="76" y="45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836987" y="4396146"/>
            <a:ext cx="461677" cy="429292"/>
          </a:xfrm>
          <a:custGeom>
            <a:rect l="l" t="t" r="r" b="b"/>
            <a:pathLst>
              <a:path w="175" h="163">
                <a:moveTo>
                  <a:pt x="77" y="0"/>
                </a:moveTo>
                <a:cubicBezTo>
                  <a:pt x="95" y="0"/>
                  <a:pt x="112" y="6"/>
                  <a:pt x="127" y="16"/>
                </a:cubicBezTo>
                <a:cubicBezTo>
                  <a:pt x="107" y="40"/>
                  <a:pt x="107" y="40"/>
                  <a:pt x="107" y="40"/>
                </a:cubicBezTo>
                <a:cubicBezTo>
                  <a:pt x="100" y="36"/>
                  <a:pt x="92" y="34"/>
                  <a:pt x="84" y="34"/>
                </a:cubicBezTo>
                <a:cubicBezTo>
                  <a:pt x="59" y="34"/>
                  <a:pt x="41" y="54"/>
                  <a:pt x="44" y="80"/>
                </a:cubicBezTo>
                <a:cubicBezTo>
                  <a:pt x="47" y="105"/>
                  <a:pt x="70" y="125"/>
                  <a:pt x="96" y="125"/>
                </a:cubicBezTo>
                <a:cubicBezTo>
                  <a:pt x="121" y="125"/>
                  <a:pt x="138" y="105"/>
                  <a:pt x="135" y="80"/>
                </a:cubicBezTo>
                <a:cubicBezTo>
                  <a:pt x="134" y="71"/>
                  <a:pt x="130" y="63"/>
                  <a:pt x="125" y="56"/>
                </a:cubicBezTo>
                <a:cubicBezTo>
                  <a:pt x="145" y="32"/>
                  <a:pt x="145" y="32"/>
                  <a:pt x="145" y="32"/>
                </a:cubicBezTo>
                <a:cubicBezTo>
                  <a:pt x="158" y="46"/>
                  <a:pt x="166" y="63"/>
                  <a:pt x="169" y="82"/>
                </a:cubicBezTo>
                <a:cubicBezTo>
                  <a:pt x="175" y="127"/>
                  <a:pt x="143" y="163"/>
                  <a:pt x="98" y="163"/>
                </a:cubicBezTo>
                <a:cubicBezTo>
                  <a:pt x="53" y="163"/>
                  <a:pt x="12" y="127"/>
                  <a:pt x="6" y="82"/>
                </a:cubicBezTo>
                <a:cubicBezTo>
                  <a:pt x="0" y="37"/>
                  <a:pt x="31" y="0"/>
                  <a:pt x="77" y="0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4976433" y="4512066"/>
            <a:ext cx="195167" cy="181737"/>
          </a:xfrm>
          <a:custGeom>
            <a:rect l="l" t="t" r="r" b="b"/>
            <a:pathLst>
              <a:path w="74" h="69">
                <a:moveTo>
                  <a:pt x="42" y="69"/>
                </a:moveTo>
                <a:cubicBezTo>
                  <a:pt x="23" y="69"/>
                  <a:pt x="5" y="54"/>
                  <a:pt x="3" y="35"/>
                </a:cubicBezTo>
                <a:cubicBezTo>
                  <a:pt x="0" y="16"/>
                  <a:pt x="14" y="0"/>
                  <a:pt x="33" y="0"/>
                </a:cubicBezTo>
                <a:cubicBezTo>
                  <a:pt x="38" y="0"/>
                  <a:pt x="44" y="2"/>
                  <a:pt x="49" y="4"/>
                </a:cubicBezTo>
                <a:cubicBezTo>
                  <a:pt x="48" y="6"/>
                  <a:pt x="48" y="9"/>
                  <a:pt x="49" y="11"/>
                </a:cubicBezTo>
                <a:cubicBezTo>
                  <a:pt x="36" y="30"/>
                  <a:pt x="36" y="30"/>
                  <a:pt x="36" y="30"/>
                </a:cubicBezTo>
                <a:cubicBezTo>
                  <a:pt x="42" y="35"/>
                  <a:pt x="42" y="35"/>
                  <a:pt x="42" y="35"/>
                </a:cubicBezTo>
                <a:cubicBezTo>
                  <a:pt x="59" y="20"/>
                  <a:pt x="59" y="20"/>
                  <a:pt x="59" y="20"/>
                </a:cubicBezTo>
                <a:cubicBezTo>
                  <a:pt x="59" y="20"/>
                  <a:pt x="60" y="20"/>
                  <a:pt x="60" y="20"/>
                </a:cubicBezTo>
                <a:cubicBezTo>
                  <a:pt x="62" y="20"/>
                  <a:pt x="64" y="19"/>
                  <a:pt x="66" y="18"/>
                </a:cubicBezTo>
                <a:cubicBezTo>
                  <a:pt x="69" y="23"/>
                  <a:pt x="71" y="29"/>
                  <a:pt x="72" y="35"/>
                </a:cubicBezTo>
                <a:cubicBezTo>
                  <a:pt x="74" y="54"/>
                  <a:pt x="61" y="69"/>
                  <a:pt x="42" y="69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5084541" y="4461869"/>
            <a:ext cx="113728" cy="129349"/>
          </a:xfrm>
          <a:custGeom>
            <a:rect l="l" t="t" r="r" b="b"/>
            <a:pathLst>
              <a:path w="43" h="49">
                <a:moveTo>
                  <a:pt x="13" y="31"/>
                </a:moveTo>
                <a:cubicBezTo>
                  <a:pt x="11" y="28"/>
                  <a:pt x="12" y="25"/>
                  <a:pt x="14" y="22"/>
                </a:cubicBezTo>
                <a:cubicBezTo>
                  <a:pt x="32" y="0"/>
                  <a:pt x="32" y="0"/>
                  <a:pt x="32" y="0"/>
                </a:cubicBezTo>
                <a:cubicBezTo>
                  <a:pt x="43" y="9"/>
                  <a:pt x="43" y="9"/>
                  <a:pt x="43" y="9"/>
                </a:cubicBezTo>
                <a:cubicBezTo>
                  <a:pt x="24" y="32"/>
                  <a:pt x="24" y="32"/>
                  <a:pt x="24" y="32"/>
                </a:cubicBezTo>
                <a:cubicBezTo>
                  <a:pt x="22" y="34"/>
                  <a:pt x="19" y="35"/>
                  <a:pt x="17" y="34"/>
                </a:cubicBezTo>
                <a:cubicBezTo>
                  <a:pt x="1" y="49"/>
                  <a:pt x="1" y="49"/>
                  <a:pt x="1" y="49"/>
                </a:cubicBezTo>
                <a:cubicBezTo>
                  <a:pt x="0" y="48"/>
                  <a:pt x="0" y="48"/>
                  <a:pt x="0" y="48"/>
                </a:cubicBezTo>
                <a:lnTo>
                  <a:pt x="13" y="31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3782073" y="2655299"/>
            <a:ext cx="168233" cy="183703"/>
          </a:xfrm>
          <a:custGeom>
            <a:rect l="l" t="t" r="r" b="b"/>
            <a:pathLst>
              <a:path w="125" h="140">
                <a:moveTo>
                  <a:pt x="0" y="57"/>
                </a:moveTo>
                <a:lnTo>
                  <a:pt x="48" y="0"/>
                </a:lnTo>
                <a:lnTo>
                  <a:pt x="126" y="85"/>
                </a:lnTo>
                <a:lnTo>
                  <a:pt x="78" y="140"/>
                </a:lnTo>
                <a:lnTo>
                  <a:pt x="0" y="57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3564454" y="2751018"/>
            <a:ext cx="296432" cy="326720"/>
          </a:xfrm>
          <a:custGeom>
            <a:rect l="l" t="t" r="r" b="b"/>
            <a:pathLst>
              <a:path w="94" h="105">
                <a:moveTo>
                  <a:pt x="70" y="0"/>
                </a:moveTo>
                <a:cubicBezTo>
                  <a:pt x="63" y="9"/>
                  <a:pt x="63" y="9"/>
                  <a:pt x="63" y="9"/>
                </a:cubicBezTo>
                <a:cubicBezTo>
                  <a:pt x="21" y="30"/>
                  <a:pt x="21" y="30"/>
                  <a:pt x="21" y="30"/>
                </a:cubicBezTo>
                <a:cubicBezTo>
                  <a:pt x="20" y="30"/>
                  <a:pt x="14" y="33"/>
                  <a:pt x="12" y="37"/>
                </a:cubicBezTo>
                <a:cubicBezTo>
                  <a:pt x="10" y="40"/>
                  <a:pt x="2" y="67"/>
                  <a:pt x="1" y="70"/>
                </a:cubicBezTo>
                <a:cubicBezTo>
                  <a:pt x="0" y="71"/>
                  <a:pt x="0" y="75"/>
                  <a:pt x="0" y="77"/>
                </a:cubicBezTo>
                <a:cubicBezTo>
                  <a:pt x="0" y="78"/>
                  <a:pt x="2" y="93"/>
                  <a:pt x="3" y="102"/>
                </a:cubicBezTo>
                <a:cubicBezTo>
                  <a:pt x="3" y="103"/>
                  <a:pt x="3" y="103"/>
                  <a:pt x="3" y="103"/>
                </a:cubicBezTo>
                <a:cubicBezTo>
                  <a:pt x="3" y="103"/>
                  <a:pt x="3" y="103"/>
                  <a:pt x="3" y="103"/>
                </a:cubicBezTo>
                <a:cubicBezTo>
                  <a:pt x="3" y="103"/>
                  <a:pt x="3" y="104"/>
                  <a:pt x="4" y="105"/>
                </a:cubicBezTo>
                <a:cubicBezTo>
                  <a:pt x="4" y="81"/>
                  <a:pt x="4" y="81"/>
                  <a:pt x="4" y="81"/>
                </a:cubicBezTo>
                <a:cubicBezTo>
                  <a:pt x="20" y="81"/>
                  <a:pt x="20" y="81"/>
                  <a:pt x="20" y="81"/>
                </a:cubicBezTo>
                <a:cubicBezTo>
                  <a:pt x="20" y="75"/>
                  <a:pt x="20" y="75"/>
                  <a:pt x="20" y="75"/>
                </a:cubicBezTo>
                <a:cubicBezTo>
                  <a:pt x="30" y="58"/>
                  <a:pt x="30" y="58"/>
                  <a:pt x="30" y="58"/>
                </a:cubicBezTo>
                <a:cubicBezTo>
                  <a:pt x="32" y="59"/>
                  <a:pt x="37" y="61"/>
                  <a:pt x="40" y="62"/>
                </a:cubicBezTo>
                <a:cubicBezTo>
                  <a:pt x="39" y="64"/>
                  <a:pt x="37" y="68"/>
                  <a:pt x="37" y="69"/>
                </a:cubicBezTo>
                <a:cubicBezTo>
                  <a:pt x="36" y="71"/>
                  <a:pt x="30" y="78"/>
                  <a:pt x="27" y="83"/>
                </a:cubicBezTo>
                <a:cubicBezTo>
                  <a:pt x="25" y="85"/>
                  <a:pt x="24" y="90"/>
                  <a:pt x="28" y="93"/>
                </a:cubicBezTo>
                <a:cubicBezTo>
                  <a:pt x="29" y="94"/>
                  <a:pt x="31" y="95"/>
                  <a:pt x="33" y="95"/>
                </a:cubicBezTo>
                <a:cubicBezTo>
                  <a:pt x="37" y="95"/>
                  <a:pt x="41" y="92"/>
                  <a:pt x="41" y="92"/>
                </a:cubicBezTo>
                <a:cubicBezTo>
                  <a:pt x="41" y="92"/>
                  <a:pt x="41" y="92"/>
                  <a:pt x="41" y="92"/>
                </a:cubicBezTo>
                <a:cubicBezTo>
                  <a:pt x="41" y="92"/>
                  <a:pt x="41" y="92"/>
                  <a:pt x="41" y="92"/>
                </a:cubicBezTo>
                <a:cubicBezTo>
                  <a:pt x="41" y="91"/>
                  <a:pt x="56" y="74"/>
                  <a:pt x="63" y="71"/>
                </a:cubicBezTo>
                <a:cubicBezTo>
                  <a:pt x="69" y="68"/>
                  <a:pt x="87" y="54"/>
                  <a:pt x="87" y="36"/>
                </a:cubicBezTo>
                <a:cubicBezTo>
                  <a:pt x="94" y="26"/>
                  <a:pt x="94" y="26"/>
                  <a:pt x="94" y="26"/>
                </a:cubicBezTo>
                <a:lnTo>
                  <a:pt x="7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3390861" y="3012170"/>
            <a:ext cx="467288" cy="345102"/>
          </a:xfrm>
          <a:custGeom>
            <a:rect l="l" t="t" r="r" b="b"/>
            <a:pathLst>
              <a:path w="148" h="110">
                <a:moveTo>
                  <a:pt x="124" y="49"/>
                </a:moveTo>
                <a:cubicBezTo>
                  <a:pt x="124" y="104"/>
                  <a:pt x="124" y="104"/>
                  <a:pt x="124" y="104"/>
                </a:cubicBezTo>
                <a:cubicBezTo>
                  <a:pt x="117" y="104"/>
                  <a:pt x="117" y="104"/>
                  <a:pt x="117" y="104"/>
                </a:cubicBezTo>
                <a:cubicBezTo>
                  <a:pt x="117" y="29"/>
                  <a:pt x="117" y="29"/>
                  <a:pt x="117" y="29"/>
                </a:cubicBezTo>
                <a:cubicBezTo>
                  <a:pt x="93" y="29"/>
                  <a:pt x="93" y="29"/>
                  <a:pt x="93" y="29"/>
                </a:cubicBezTo>
                <a:cubicBezTo>
                  <a:pt x="93" y="104"/>
                  <a:pt x="93" y="104"/>
                  <a:pt x="93" y="104"/>
                </a:cubicBezTo>
                <a:cubicBezTo>
                  <a:pt x="86" y="104"/>
                  <a:pt x="86" y="104"/>
                  <a:pt x="86" y="104"/>
                </a:cubicBezTo>
                <a:cubicBezTo>
                  <a:pt x="86" y="14"/>
                  <a:pt x="86" y="14"/>
                  <a:pt x="86" y="14"/>
                </a:cubicBezTo>
                <a:cubicBezTo>
                  <a:pt x="83" y="13"/>
                  <a:pt x="81" y="12"/>
                  <a:pt x="80" y="10"/>
                </a:cubicBezTo>
                <a:cubicBezTo>
                  <a:pt x="77" y="7"/>
                  <a:pt x="77" y="3"/>
                  <a:pt x="78" y="0"/>
                </a:cubicBezTo>
                <a:cubicBezTo>
                  <a:pt x="62" y="0"/>
                  <a:pt x="62" y="0"/>
                  <a:pt x="62" y="0"/>
                </a:cubicBezTo>
                <a:cubicBezTo>
                  <a:pt x="62" y="104"/>
                  <a:pt x="62" y="104"/>
                  <a:pt x="62" y="104"/>
                </a:cubicBezTo>
                <a:cubicBezTo>
                  <a:pt x="55" y="104"/>
                  <a:pt x="55" y="104"/>
                  <a:pt x="55" y="104"/>
                </a:cubicBezTo>
                <a:cubicBezTo>
                  <a:pt x="55" y="36"/>
                  <a:pt x="55" y="36"/>
                  <a:pt x="55" y="36"/>
                </a:cubicBezTo>
                <a:cubicBezTo>
                  <a:pt x="31" y="36"/>
                  <a:pt x="31" y="36"/>
                  <a:pt x="31" y="36"/>
                </a:cubicBezTo>
                <a:cubicBezTo>
                  <a:pt x="31" y="104"/>
                  <a:pt x="31" y="104"/>
                  <a:pt x="31" y="104"/>
                </a:cubicBezTo>
                <a:cubicBezTo>
                  <a:pt x="24" y="104"/>
                  <a:pt x="24" y="104"/>
                  <a:pt x="24" y="104"/>
                </a:cubicBezTo>
                <a:cubicBezTo>
                  <a:pt x="24" y="66"/>
                  <a:pt x="24" y="66"/>
                  <a:pt x="24" y="66"/>
                </a:cubicBezTo>
                <a:cubicBezTo>
                  <a:pt x="0" y="66"/>
                  <a:pt x="0" y="66"/>
                  <a:pt x="0" y="66"/>
                </a:cubicBezTo>
                <a:cubicBezTo>
                  <a:pt x="0" y="104"/>
                  <a:pt x="0" y="104"/>
                  <a:pt x="0" y="104"/>
                </a:cubicBezTo>
                <a:cubicBezTo>
                  <a:pt x="0" y="111"/>
                  <a:pt x="0" y="111"/>
                  <a:pt x="0" y="111"/>
                </a:cubicBezTo>
                <a:cubicBezTo>
                  <a:pt x="148" y="111"/>
                  <a:pt x="148" y="111"/>
                  <a:pt x="148" y="111"/>
                </a:cubicBezTo>
                <a:cubicBezTo>
                  <a:pt x="148" y="104"/>
                  <a:pt x="148" y="104"/>
                  <a:pt x="148" y="104"/>
                </a:cubicBezTo>
                <a:cubicBezTo>
                  <a:pt x="148" y="49"/>
                  <a:pt x="148" y="49"/>
                  <a:pt x="148" y="49"/>
                </a:cubicBezTo>
                <a:lnTo>
                  <a:pt x="124" y="49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TextBox 37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研究目的和问题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研究目的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本研究旨在系统梳理和总结少年儿童心理健康问题的研究现状，分析现有研究的不足之处，并提出未来的研究方向，为进一步推动少年儿童心理健康问题的研究提供参考。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研究问题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本研究的核心问题是：少年儿童心理健康问题的主要表现、影响因素及干预措施是什么？如何有效地预防和解决少年儿童的心理健康问题？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2" r="-12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-1706803" y="1236400"/>
            <a:ext cx="7392082" cy="1138956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65325" y="2628863"/>
            <a:ext cx="98888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少年儿童心理健康现状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916222" y="4004786"/>
            <a:ext cx="1975009" cy="1972913"/>
          </a:xfrm>
          <a:prstGeom prst="ellipse">
            <a:avLst/>
          </a:prstGeom>
          <a:solidFill>
            <a:srgbClr val="FFFEFE">
              <a:alpha val="0"/>
            </a:srgbClr>
          </a:solidFill>
          <a:ln w="21431">
            <a:solidFill>
              <a:schemeClr val="accent4">
                <a:alpha val="100000"/>
              </a:schemeClr>
            </a:solidFill>
            <a:prstDash val="solid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常见心理健康问题</a:t>
            </a:r>
          </a:p>
        </p:txBody>
      </p:sp>
      <p:sp>
        <p:nvSpPr>
          <p:cNvPr id="24" name="AutoShape 24"/>
          <p:cNvSpPr/>
          <p:nvPr/>
        </p:nvSpPr>
        <p:spPr>
          <a:xfrm>
            <a:off x="653186" y="3037951"/>
            <a:ext cx="1104138" cy="11037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1406232" y="3836623"/>
            <a:ext cx="348996" cy="347472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1736178" y="4137422"/>
            <a:ext cx="158686" cy="15887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27" name="Connector 27"/>
          <p:cNvCxnSpPr/>
          <p:nvPr/>
        </p:nvCxnSpPr>
        <p:spPr>
          <a:xfrm>
            <a:off x="1765528" y="3629025"/>
            <a:ext cx="8375194" cy="0"/>
          </a:xfrm>
          <a:prstGeom prst="line">
            <a:avLst/>
          </a:prstGeom>
          <a:ln w="635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8" name="AutoShape 28"/>
          <p:cNvSpPr/>
          <p:nvPr/>
        </p:nvSpPr>
        <p:spPr>
          <a:xfrm>
            <a:off x="2339362" y="3540109"/>
            <a:ext cx="177832" cy="177832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2976490" y="3540109"/>
            <a:ext cx="177832" cy="177832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3613712" y="3540109"/>
            <a:ext cx="177832" cy="177832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250839" y="3540109"/>
            <a:ext cx="177832" cy="177832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888062" y="3540109"/>
            <a:ext cx="177832" cy="177832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525189" y="3540109"/>
            <a:ext cx="175736" cy="177832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434666" y="3540109"/>
            <a:ext cx="177832" cy="177832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8071793" y="3540109"/>
            <a:ext cx="177832" cy="177832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6162412" y="3540109"/>
            <a:ext cx="175736" cy="177832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6799634" y="3540109"/>
            <a:ext cx="175736" cy="177832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8709016" y="3540109"/>
            <a:ext cx="177832" cy="177832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9346238" y="3540109"/>
            <a:ext cx="177832" cy="177832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10144125" y="3028426"/>
            <a:ext cx="1104138" cy="11037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897172" y="3827098"/>
            <a:ext cx="348996" cy="347472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1227117" y="4127897"/>
            <a:ext cx="158686" cy="15887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6706195" y="1383030"/>
            <a:ext cx="1975009" cy="1975009"/>
          </a:xfrm>
          <a:prstGeom prst="ellipse">
            <a:avLst/>
          </a:prstGeom>
          <a:solidFill>
            <a:srgbClr val="FFFEFE">
              <a:alpha val="0"/>
            </a:srgbClr>
          </a:solidFill>
          <a:ln w="21431">
            <a:solidFill>
              <a:schemeClr val="accent2">
                <a:alpha val="10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3510796" y="1391507"/>
            <a:ext cx="1972913" cy="1972913"/>
          </a:xfrm>
          <a:prstGeom prst="ellipse">
            <a:avLst/>
          </a:prstGeom>
          <a:solidFill>
            <a:srgbClr val="FFFEFE">
              <a:alpha val="0"/>
            </a:srgbClr>
          </a:solidFill>
          <a:ln w="21431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5" name="TextBox 45"/>
          <p:cNvSpPr txBox="1"/>
          <p:nvPr/>
        </p:nvSpPr>
        <p:spPr>
          <a:xfrm>
            <a:off x="3620861" y="1720882"/>
            <a:ext cx="1862848" cy="466725"/>
          </a:xfrm>
          <a:prstGeom prst="rect">
            <a:avLst/>
          </a:prstGeom>
        </p:spPr>
        <p:txBody>
          <a:bodyPr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抑郁症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6762276" y="1720882"/>
            <a:ext cx="1862848" cy="466725"/>
          </a:xfrm>
          <a:prstGeom prst="rect">
            <a:avLst/>
          </a:prstGeom>
        </p:spPr>
        <p:txBody>
          <a:bodyPr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</a:rPr>
              <a:t>人际关系问题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3755288" y="2044732"/>
            <a:ext cx="1483930" cy="1058052"/>
          </a:xfrm>
          <a:prstGeom prst="rect">
            <a:avLst/>
          </a:prstGeom>
        </p:spPr>
        <p:txBody>
          <a:bodyPr wrap="square" lIns="95250" tIns="95250" rIns="47625" bIns="952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表现为持续的情绪低落、兴趣丧失、精力减退等症状。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6951735" y="2122338"/>
            <a:ext cx="1483930" cy="902839"/>
          </a:xfrm>
          <a:prstGeom prst="rect">
            <a:avLst/>
          </a:prstGeom>
        </p:spPr>
        <p:txBody>
          <a:bodyPr wrap="square" lIns="95250" tIns="95250" rIns="47625" bIns="952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如社交恐惧、同伴关系紧张等。</a:t>
            </a:r>
          </a:p>
        </p:txBody>
      </p:sp>
      <p:sp>
        <p:nvSpPr>
          <p:cNvPr id="49" name="Freeform 49"/>
          <p:cNvSpPr/>
          <p:nvPr/>
        </p:nvSpPr>
        <p:spPr>
          <a:xfrm>
            <a:off x="4303236" y="1457395"/>
            <a:ext cx="388033" cy="388033"/>
          </a:xfrm>
          <a:custGeom>
            <a:rect l="l" t="t" r="r" b="b"/>
            <a:pathLst>
              <a:path w="304800" h="304800">
                <a:moveTo>
                  <a:pt x="304800" y="180975"/>
                </a:moveTo>
                <a:lnTo>
                  <a:pt x="247650" y="123825"/>
                </a:lnTo>
                <a:lnTo>
                  <a:pt x="247650" y="38100"/>
                </a:lnTo>
                <a:lnTo>
                  <a:pt x="209550" y="38100"/>
                </a:lnTo>
                <a:lnTo>
                  <a:pt x="209550" y="85725"/>
                </a:lnTo>
                <a:lnTo>
                  <a:pt x="152400" y="28575"/>
                </a:lnTo>
                <a:lnTo>
                  <a:pt x="0" y="180975"/>
                </a:lnTo>
                <a:lnTo>
                  <a:pt x="0" y="190500"/>
                </a:lnTo>
                <a:lnTo>
                  <a:pt x="38100" y="190500"/>
                </a:lnTo>
                <a:lnTo>
                  <a:pt x="38100" y="285750"/>
                </a:lnTo>
                <a:lnTo>
                  <a:pt x="133350" y="285750"/>
                </a:lnTo>
                <a:lnTo>
                  <a:pt x="133350" y="228600"/>
                </a:lnTo>
                <a:lnTo>
                  <a:pt x="171450" y="228600"/>
                </a:lnTo>
                <a:lnTo>
                  <a:pt x="171450" y="285750"/>
                </a:lnTo>
                <a:lnTo>
                  <a:pt x="266700" y="285750"/>
                </a:lnTo>
                <a:lnTo>
                  <a:pt x="266700" y="190500"/>
                </a:lnTo>
                <a:lnTo>
                  <a:pt x="304800" y="19050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Freeform 50"/>
          <p:cNvSpPr/>
          <p:nvPr/>
        </p:nvSpPr>
        <p:spPr>
          <a:xfrm>
            <a:off x="7482437" y="1457395"/>
            <a:ext cx="422525" cy="422525"/>
          </a:xfrm>
          <a:custGeom>
            <a:rect l="l" t="t" r="r" b="b"/>
            <a:pathLst>
              <a:path w="323850" h="304800">
                <a:moveTo>
                  <a:pt x="265490" y="266700"/>
                </a:moveTo>
                <a:cubicBezTo>
                  <a:pt x="265490" y="266700"/>
                  <a:pt x="318068" y="266757"/>
                  <a:pt x="325450" y="215313"/>
                </a:cubicBezTo>
                <a:cubicBezTo>
                  <a:pt x="328965" y="159058"/>
                  <a:pt x="274625" y="147971"/>
                  <a:pt x="274625" y="147971"/>
                </a:cubicBezTo>
                <a:cubicBezTo>
                  <a:pt x="274625" y="147971"/>
                  <a:pt x="280807" y="64694"/>
                  <a:pt x="204511" y="55197"/>
                </a:cubicBezTo>
                <a:cubicBezTo>
                  <a:pt x="139122" y="48520"/>
                  <a:pt x="119224" y="109290"/>
                  <a:pt x="119224" y="109290"/>
                </a:cubicBezTo>
                <a:cubicBezTo>
                  <a:pt x="119224" y="109290"/>
                  <a:pt x="99527" y="90354"/>
                  <a:pt x="72809" y="105823"/>
                </a:cubicBezTo>
                <a:cubicBezTo>
                  <a:pt x="48892" y="120587"/>
                  <a:pt x="53121" y="147618"/>
                  <a:pt x="53121" y="147618"/>
                </a:cubicBezTo>
                <a:cubicBezTo>
                  <a:pt x="53121" y="147618"/>
                  <a:pt x="0" y="157944"/>
                  <a:pt x="0" y="212084"/>
                </a:cubicBezTo>
                <a:cubicBezTo>
                  <a:pt x="1191" y="266157"/>
                  <a:pt x="57693" y="266700"/>
                  <a:pt x="57693" y="266700"/>
                </a:cubicBezTo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AutoShape 51"/>
          <p:cNvSpPr/>
          <p:nvPr/>
        </p:nvSpPr>
        <p:spPr>
          <a:xfrm>
            <a:off x="5116990" y="4002691"/>
            <a:ext cx="1975009" cy="1975009"/>
          </a:xfrm>
          <a:prstGeom prst="ellipse">
            <a:avLst/>
          </a:prstGeom>
          <a:solidFill>
            <a:srgbClr val="FFFEFE">
              <a:alpha val="0"/>
            </a:srgbClr>
          </a:solidFill>
          <a:ln w="21431">
            <a:solidFill>
              <a:schemeClr val="accent3">
                <a:alpha val="100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2" name="AutoShape 52"/>
          <p:cNvSpPr/>
          <p:nvPr/>
        </p:nvSpPr>
        <p:spPr>
          <a:xfrm>
            <a:off x="8300769" y="4023836"/>
            <a:ext cx="1975009" cy="1972913"/>
          </a:xfrm>
          <a:prstGeom prst="ellipse">
            <a:avLst/>
          </a:prstGeom>
          <a:solidFill>
            <a:srgbClr val="FFFFFF">
              <a:alpha val="0"/>
            </a:srgbClr>
          </a:solidFill>
          <a:ln w="19050">
            <a:solidFill>
              <a:schemeClr val="accent6">
                <a:alpha val="100000"/>
              </a:schemeClr>
            </a:solidFill>
            <a:prstDash val="solid"/>
          </a:ln>
        </p:spPr>
        <p:style>
          <a:lnRef idx="0">
            <a:schemeClr val="accent6"/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3" name="TextBox 53"/>
          <p:cNvSpPr txBox="1"/>
          <p:nvPr/>
        </p:nvSpPr>
        <p:spPr>
          <a:xfrm>
            <a:off x="2060171" y="4450985"/>
            <a:ext cx="1862848" cy="4667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4"/>
                </a:solidFill>
                <a:latin typeface="Microsoft Yahei"/>
                <a:ea typeface="Microsoft Yahei"/>
                <a:cs typeface="Microsoft Yahei"/>
              </a:rPr>
              <a:t>焦虑症</a:t>
            </a:r>
          </a:p>
        </p:txBody>
      </p:sp>
      <p:sp>
        <p:nvSpPr>
          <p:cNvPr id="54" name="TextBox 54"/>
          <p:cNvSpPr txBox="1"/>
          <p:nvPr/>
        </p:nvSpPr>
        <p:spPr>
          <a:xfrm>
            <a:off x="5200576" y="4450985"/>
            <a:ext cx="1862848" cy="466725"/>
          </a:xfrm>
          <a:prstGeom prst="rect">
            <a:avLst/>
          </a:prstGeom>
        </p:spPr>
        <p:txBody>
          <a:bodyPr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/>
                </a:solidFill>
                <a:latin typeface="Microsoft Yahei"/>
                <a:ea typeface="Microsoft Yahei"/>
                <a:cs typeface="Microsoft Yahei"/>
              </a:rPr>
              <a:t>行为问题</a:t>
            </a:r>
          </a:p>
        </p:txBody>
      </p:sp>
      <p:sp>
        <p:nvSpPr>
          <p:cNvPr id="55" name="TextBox 55"/>
          <p:cNvSpPr txBox="1"/>
          <p:nvPr/>
        </p:nvSpPr>
        <p:spPr>
          <a:xfrm>
            <a:off x="8356850" y="4450985"/>
            <a:ext cx="1862848" cy="466725"/>
          </a:xfrm>
          <a:prstGeom prst="rect">
            <a:avLst/>
          </a:prstGeom>
        </p:spPr>
        <p:txBody>
          <a:bodyPr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4"/>
                </a:solidFill>
                <a:latin typeface="Microsoft Yahei"/>
                <a:ea typeface="Microsoft Yahei"/>
                <a:cs typeface="Microsoft Yahei"/>
              </a:rPr>
              <a:t>学习压力</a:t>
            </a:r>
          </a:p>
        </p:txBody>
      </p:sp>
      <p:sp>
        <p:nvSpPr>
          <p:cNvPr id="56" name="AutoShape 56"/>
          <p:cNvSpPr/>
          <p:nvPr/>
        </p:nvSpPr>
        <p:spPr>
          <a:xfrm>
            <a:off x="8615094" y="4850347"/>
            <a:ext cx="1346359" cy="70866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7" name="TextBox 57"/>
          <p:cNvSpPr txBox="1"/>
          <p:nvPr/>
        </p:nvSpPr>
        <p:spPr>
          <a:xfrm>
            <a:off x="2202233" y="4850347"/>
            <a:ext cx="1483930" cy="946140"/>
          </a:xfrm>
          <a:prstGeom prst="rect">
            <a:avLst/>
          </a:prstGeom>
        </p:spPr>
        <p:txBody>
          <a:bodyPr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表现为过度担忧、紧张不安、恐惧等情绪反应。</a:t>
            </a:r>
          </a:p>
        </p:txBody>
      </p:sp>
      <p:sp>
        <p:nvSpPr>
          <p:cNvPr id="58" name="TextBox 58"/>
          <p:cNvSpPr txBox="1"/>
          <p:nvPr/>
        </p:nvSpPr>
        <p:spPr>
          <a:xfrm>
            <a:off x="5362530" y="4850347"/>
            <a:ext cx="1483930" cy="929437"/>
          </a:xfrm>
          <a:prstGeom prst="rect">
            <a:avLst/>
          </a:prstGeom>
        </p:spPr>
        <p:txBody>
          <a:bodyPr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包括攻击性行为、违纪行为、强迫性行为等。</a:t>
            </a:r>
          </a:p>
        </p:txBody>
      </p:sp>
      <p:sp>
        <p:nvSpPr>
          <p:cNvPr id="59" name="TextBox 59"/>
          <p:cNvSpPr txBox="1"/>
          <p:nvPr/>
        </p:nvSpPr>
        <p:spPr>
          <a:xfrm>
            <a:off x="8546309" y="4850347"/>
            <a:ext cx="1483930" cy="946140"/>
          </a:xfrm>
          <a:prstGeom prst="rect">
            <a:avLst/>
          </a:prstGeom>
        </p:spPr>
        <p:txBody>
          <a:bodyPr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由于学习压力过大而产生的心理问题。</a:t>
            </a:r>
          </a:p>
        </p:txBody>
      </p:sp>
      <p:sp>
        <p:nvSpPr>
          <p:cNvPr id="60" name="Freeform 60"/>
          <p:cNvSpPr/>
          <p:nvPr/>
        </p:nvSpPr>
        <p:spPr>
          <a:xfrm>
            <a:off x="2710345" y="4111847"/>
            <a:ext cx="386763" cy="386763"/>
          </a:xfrm>
          <a:custGeom>
            <a:rect l="l" t="t" r="r" b="b"/>
            <a:pathLst>
              <a:path w="304800" h="304800">
                <a:moveTo>
                  <a:pt x="60960" y="167640"/>
                </a:moveTo>
                <a:lnTo>
                  <a:pt x="30480" y="167640"/>
                </a:lnTo>
                <a:cubicBezTo>
                  <a:pt x="13649" y="167640"/>
                  <a:pt x="0" y="153991"/>
                  <a:pt x="0" y="137160"/>
                </a:cubicBezTo>
                <a:lnTo>
                  <a:pt x="0" y="137160"/>
                </a:lnTo>
                <a:lnTo>
                  <a:pt x="0" y="76200"/>
                </a:lnTo>
                <a:cubicBezTo>
                  <a:pt x="0" y="59436"/>
                  <a:pt x="13716" y="45720"/>
                  <a:pt x="30480" y="45720"/>
                </a:cubicBezTo>
                <a:lnTo>
                  <a:pt x="60960" y="45720"/>
                </a:lnTo>
                <a:lnTo>
                  <a:pt x="60960" y="15240"/>
                </a:lnTo>
                <a:lnTo>
                  <a:pt x="274320" y="15240"/>
                </a:lnTo>
                <a:lnTo>
                  <a:pt x="274320" y="167640"/>
                </a:lnTo>
                <a:cubicBezTo>
                  <a:pt x="274320" y="201311"/>
                  <a:pt x="247031" y="228600"/>
                  <a:pt x="213360" y="228600"/>
                </a:cubicBezTo>
                <a:lnTo>
                  <a:pt x="213360" y="228600"/>
                </a:lnTo>
                <a:lnTo>
                  <a:pt x="121920" y="228600"/>
                </a:lnTo>
                <a:cubicBezTo>
                  <a:pt x="88249" y="228600"/>
                  <a:pt x="60960" y="201311"/>
                  <a:pt x="60960" y="167640"/>
                </a:cubicBezTo>
                <a:lnTo>
                  <a:pt x="60960" y="167640"/>
                </a:lnTo>
                <a:close/>
                <a:moveTo>
                  <a:pt x="60960" y="137160"/>
                </a:moveTo>
                <a:lnTo>
                  <a:pt x="60960" y="76200"/>
                </a:lnTo>
                <a:lnTo>
                  <a:pt x="30480" y="76200"/>
                </a:lnTo>
                <a:lnTo>
                  <a:pt x="30480" y="137160"/>
                </a:lnTo>
                <a:lnTo>
                  <a:pt x="60960" y="137160"/>
                </a:lnTo>
                <a:close/>
                <a:moveTo>
                  <a:pt x="30480" y="259080"/>
                </a:moveTo>
                <a:lnTo>
                  <a:pt x="30480" y="243840"/>
                </a:lnTo>
                <a:lnTo>
                  <a:pt x="304800" y="243840"/>
                </a:lnTo>
                <a:lnTo>
                  <a:pt x="304800" y="259080"/>
                </a:lnTo>
                <a:lnTo>
                  <a:pt x="243840" y="289560"/>
                </a:lnTo>
                <a:lnTo>
                  <a:pt x="91440" y="289560"/>
                </a:lnTo>
                <a:lnTo>
                  <a:pt x="30480" y="25908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1" name="Freeform 61"/>
          <p:cNvSpPr/>
          <p:nvPr/>
        </p:nvSpPr>
        <p:spPr>
          <a:xfrm>
            <a:off x="5932036" y="4134410"/>
            <a:ext cx="344918" cy="344918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2" name="Freeform 62"/>
          <p:cNvSpPr/>
          <p:nvPr/>
        </p:nvSpPr>
        <p:spPr>
          <a:xfrm>
            <a:off x="9085634" y="4181761"/>
            <a:ext cx="405279" cy="405279"/>
          </a:xfrm>
          <a:custGeom>
            <a:rect l="l" t="t" r="r" b="b"/>
            <a:pathLst>
              <a:path w="304800" h="304800">
                <a:moveTo>
                  <a:pt x="190033" y="152400"/>
                </a:moveTo>
                <a:cubicBezTo>
                  <a:pt x="190033" y="90992"/>
                  <a:pt x="221771" y="56493"/>
                  <a:pt x="221771" y="56493"/>
                </a:cubicBezTo>
                <a:cubicBezTo>
                  <a:pt x="221771" y="56493"/>
                  <a:pt x="193758" y="33766"/>
                  <a:pt x="151924" y="33766"/>
                </a:cubicBezTo>
                <a:cubicBezTo>
                  <a:pt x="110090" y="33766"/>
                  <a:pt x="82067" y="56512"/>
                  <a:pt x="82067" y="56512"/>
                </a:cubicBezTo>
                <a:cubicBezTo>
                  <a:pt x="82067" y="56512"/>
                  <a:pt x="114376" y="82753"/>
                  <a:pt x="114376" y="152400"/>
                </a:cubicBezTo>
                <a:cubicBezTo>
                  <a:pt x="114376" y="219608"/>
                  <a:pt x="81858" y="248145"/>
                  <a:pt x="81858" y="248145"/>
                </a:cubicBezTo>
                <a:cubicBezTo>
                  <a:pt x="81858" y="248145"/>
                  <a:pt x="115662" y="271034"/>
                  <a:pt x="151924" y="271034"/>
                </a:cubicBezTo>
                <a:cubicBezTo>
                  <a:pt x="189043" y="271034"/>
                  <a:pt x="221799" y="248269"/>
                  <a:pt x="221799" y="248269"/>
                </a:cubicBezTo>
                <a:cubicBezTo>
                  <a:pt x="221799" y="248269"/>
                  <a:pt x="190033" y="218503"/>
                  <a:pt x="190033" y="152400"/>
                </a:cubicBezTo>
                <a:close/>
                <a:moveTo>
                  <a:pt x="74095" y="62789"/>
                </a:moveTo>
                <a:cubicBezTo>
                  <a:pt x="74095" y="62789"/>
                  <a:pt x="34633" y="86839"/>
                  <a:pt x="34633" y="152800"/>
                </a:cubicBezTo>
                <a:cubicBezTo>
                  <a:pt x="34633" y="218751"/>
                  <a:pt x="74533" y="240335"/>
                  <a:pt x="74533" y="240335"/>
                </a:cubicBezTo>
                <a:cubicBezTo>
                  <a:pt x="74533" y="240335"/>
                  <a:pt x="103613" y="218742"/>
                  <a:pt x="103613" y="152800"/>
                </a:cubicBezTo>
                <a:cubicBezTo>
                  <a:pt x="103613" y="86839"/>
                  <a:pt x="74095" y="62789"/>
                  <a:pt x="74095" y="62789"/>
                </a:cubicBezTo>
                <a:close/>
                <a:moveTo>
                  <a:pt x="229753" y="64570"/>
                </a:moveTo>
                <a:cubicBezTo>
                  <a:pt x="229753" y="64570"/>
                  <a:pt x="200244" y="86839"/>
                  <a:pt x="200244" y="152800"/>
                </a:cubicBezTo>
                <a:cubicBezTo>
                  <a:pt x="200244" y="218751"/>
                  <a:pt x="229305" y="240335"/>
                  <a:pt x="229305" y="240335"/>
                </a:cubicBezTo>
                <a:cubicBezTo>
                  <a:pt x="229305" y="240335"/>
                  <a:pt x="270158" y="218742"/>
                  <a:pt x="270158" y="152800"/>
                </a:cubicBezTo>
                <a:cubicBezTo>
                  <a:pt x="270158" y="86839"/>
                  <a:pt x="229753" y="64570"/>
                  <a:pt x="229753" y="6457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8778" r="18778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5009" r="15009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2469" r="12469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6910" r="16910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6416218" y="3460761"/>
            <a:ext cx="2285143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416218" y="4197615"/>
            <a:ext cx="2288381" cy="2112169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3571418" y="3460761"/>
            <a:ext cx="2285429" cy="852159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3571418" y="4206759"/>
            <a:ext cx="2288096" cy="2103025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265251" y="3460761"/>
            <a:ext cx="2286000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265251" y="4204473"/>
            <a:ext cx="2286000" cy="2105311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05451" y="3460761"/>
            <a:ext cx="2286000" cy="88392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705451" y="4206759"/>
            <a:ext cx="2286000" cy="2103025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问题产生的原因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56455" y="4477571"/>
            <a:ext cx="2164942" cy="1552257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家庭环境不良、父母关系紧张、家庭教育方式不当等。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3628568" y="4477571"/>
            <a:ext cx="2164942" cy="1552257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学习压力过大、师生关系不和谐、同学间的竞争压力等。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6466794" y="4477571"/>
            <a:ext cx="2164942" cy="1552257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社会环境的变化、媒体的影响、生活节奏加快等。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9318371" y="4477571"/>
            <a:ext cx="2164942" cy="1552257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遗传基因的影响、个性特点、自我认知和调节能力等。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705451" y="3588593"/>
            <a:ext cx="2267763" cy="49033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家庭因素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3628568" y="3588593"/>
            <a:ext cx="2267763" cy="49033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学校因素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6433598" y="3588593"/>
            <a:ext cx="2267763" cy="49033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社会因素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9265251" y="3588593"/>
            <a:ext cx="2267763" cy="49033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个人因素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7375" r="17375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4458" r="14458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学业成绩下降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人际关系紧张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自我认知偏差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精神疾病风险增加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心理健康问题的后果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心理问题可能导致学生注意力不集中，影响学习效果。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心理问题可能导致学生自我评价过低，自信心不足。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心理问题可能导致学生情绪不稳定，与家人和朋友的关系疏远。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长期的心理问题可能发展成为更严重的精神疾病，如双相情感障碍、精神分裂症等。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2" r="-12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-1706803" y="1236400"/>
            <a:ext cx="7392082" cy="1138956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65325" y="2628863"/>
            <a:ext cx="98888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少年儿童心理健康研究方法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https://d.book118.com/497046154115006046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E0E07"/>
      </a:dk1>
      <a:lt1>
        <a:srgbClr val="EFEED8"/>
      </a:lt1>
      <a:dk2>
        <a:srgbClr val="0E0E07"/>
      </a:dk2>
      <a:lt2>
        <a:srgbClr val="FFE5B9"/>
      </a:lt2>
      <a:accent1>
        <a:srgbClr val="00608A"/>
      </a:accent1>
      <a:accent2>
        <a:srgbClr val="0080B8"/>
      </a:accent2>
      <a:accent3>
        <a:srgbClr val="FFA89D"/>
      </a:accent3>
      <a:accent4>
        <a:srgbClr val="EFA572"/>
      </a:accent4>
      <a:accent5>
        <a:srgbClr val="2DA9AE"/>
      </a:accent5>
      <a:accent6>
        <a:srgbClr val="5BA2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54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5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2024-09-21T18:55:54.071</cp:lastPrinted>
  <dcterms:created xsi:type="dcterms:W3CDTF">2024-09-21T10:55:54Z</dcterms:created>
  <dcterms:modified xsi:type="dcterms:W3CDTF">2024-09-21T10:55:56Z</dcterms:modified>
</cp:coreProperties>
</file>