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doc" ContentType="application/msword"/>
  <Default Extension="emf" ContentType="image/x-emf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2" r:id="rId34"/>
    <p:sldId id="355" r:id="rId35"/>
    <p:sldId id="358" r:id="rId36"/>
    <p:sldId id="361" r:id="rId37"/>
    <p:sldId id="364" r:id="rId38"/>
    <p:sldId id="367" r:id="rId39"/>
    <p:sldId id="370" r:id="rId40"/>
    <p:sldId id="373" r:id="rId41"/>
    <p:sldId id="376" r:id="rId42"/>
    <p:sldId id="379" r:id="rId43"/>
    <p:sldId id="382" r:id="rId44"/>
    <p:sldId id="385" r:id="rId45"/>
    <p:sldId id="388" r:id="rId46"/>
    <p:sldId id="391" r:id="rId47"/>
    <p:sldId id="394" r:id="rId48"/>
    <p:sldId id="397" r:id="rId49"/>
    <p:sldId id="399" r:id="rId50"/>
  </p:sldIdLst>
  <p:sldSz cx="9144000" cy="6858000"/>
  <p:notesSz cx="6858000" cy="9144000"/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slide" Target="slides/slide40.xml" /><Relationship Id="rId43" Type="http://schemas.openxmlformats.org/officeDocument/2006/relationships/slide" Target="slides/slide41.xml" /><Relationship Id="rId44" Type="http://schemas.openxmlformats.org/officeDocument/2006/relationships/slide" Target="slides/slide42.xml" /><Relationship Id="rId45" Type="http://schemas.openxmlformats.org/officeDocument/2006/relationships/slide" Target="slides/slide43.xml" /><Relationship Id="rId46" Type="http://schemas.openxmlformats.org/officeDocument/2006/relationships/slide" Target="slides/slide44.xml" /><Relationship Id="rId47" Type="http://schemas.openxmlformats.org/officeDocument/2006/relationships/slide" Target="slides/slide45.xml" /><Relationship Id="rId48" Type="http://schemas.openxmlformats.org/officeDocument/2006/relationships/slide" Target="slides/slide46.xml" /><Relationship Id="rId49" Type="http://schemas.openxmlformats.org/officeDocument/2006/relationships/slide" Target="slides/slide47.xml" /><Relationship Id="rId5" Type="http://schemas.openxmlformats.org/officeDocument/2006/relationships/slide" Target="slides/slide3.xml" /><Relationship Id="rId50" Type="http://schemas.openxmlformats.org/officeDocument/2006/relationships/slide" Target="slides/slide48.xml" /><Relationship Id="rId51" Type="http://schemas.openxmlformats.org/officeDocument/2006/relationships/tags" Target="tags/tag1.xml" /><Relationship Id="rId52" Type="http://schemas.openxmlformats.org/officeDocument/2006/relationships/presProps" Target="presProps.xml" /><Relationship Id="rId53" Type="http://schemas.openxmlformats.org/officeDocument/2006/relationships/viewProps" Target="viewProps.xml" /><Relationship Id="rId54" Type="http://schemas.openxmlformats.org/officeDocument/2006/relationships/theme" Target="theme/theme1.xml" /><Relationship Id="rId55" Type="http://schemas.openxmlformats.org/officeDocument/2006/relationships/tableStyles" Target="tableStyles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image" Target="../media/image2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Relationship Id="rId2" Type="http://schemas.openxmlformats.org/officeDocument/2006/relationships/image" Target="../media/image6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Relationship Id="rId2" Type="http://schemas.openxmlformats.org/officeDocument/2006/relationships/image" Target="../media/image7.wmf" /><Relationship Id="rId3" Type="http://schemas.openxmlformats.org/officeDocument/2006/relationships/image" Target="../media/image8.wmf" /><Relationship Id="rId4" Type="http://schemas.openxmlformats.org/officeDocument/2006/relationships/image" Target="../media/image9.wmf" /><Relationship Id="rId5" Type="http://schemas.openxmlformats.org/officeDocument/2006/relationships/image" Target="../media/image10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Relationship Id="rId2" Type="http://schemas.openxmlformats.org/officeDocument/2006/relationships/image" Target="../media/image11.wmf" /><Relationship Id="rId3" Type="http://schemas.openxmlformats.org/officeDocument/2006/relationships/image" Target="../media/image12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84EB6B-4614-4570-97A1-4A987F8AB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D878B1-C360-4435-994D-9DB67F84C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EBFB8B-5F98-46CC-AB72-47AAEB1C3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092D73-4B02-44BB-8011-EBA6903F7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E037C6-11D9-447E-9D3C-901CA700E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B4B9CD-429D-4B92-B3DB-5D3B14406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E197E5-4E9D-4B33-8015-D93FBBBF5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0CC714-93E2-407A-976C-DEC21F957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0C7981-6F1E-4F03-BCB3-8AA8A23A5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192F1A-08AB-4F41-878E-F1228C55D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C199F8-49C8-4F2E-9F88-B4B61F51C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"/>
          <p:cNvSpPr/>
          <p:nvPr>
            <p:ph type="subTitle" sz="quarter" idx="1"/>
          </p:nvPr>
        </p:nvSpPr>
        <p:spPr>
          <a:xfrm>
            <a:off x="1371600" y="2667000"/>
            <a:ext cx="6400800" cy="32766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ctr" anchorCtr="0"/>
          <a:lstStyle>
            <a:lvl1pPr marL="0" indent="0" algn="ctr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None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457200" indent="0" algn="ctr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914400" indent="0" algn="ctr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None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371600" indent="0" algn="ctr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1828800" indent="0" algn="ctr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单击此处编辑母版副标题样式</a:t>
            </a:r>
          </a:p>
        </p:txBody>
      </p:sp>
      <p:sp>
        <p:nvSpPr>
          <p:cNvPr id="2051" name=""/>
          <p:cNvSpPr/>
          <p:nvPr>
            <p:ph type="dt" sz="quarter" idx="2"/>
          </p:nvPr>
        </p:nvSpPr>
        <p:spPr>
          <a:xfrm>
            <a:off x="76200" y="6323012"/>
            <a:ext cx="19050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/>
          <a:p>
            <a:pPr lvl="0" eaLnBrk="1" hangingPunct="1"/>
            <a:fld id="{EF793454-16ED-4165-86C6-F32AEA075608}" type="datetime1">
              <a:rPr lang="zh-CN" sz="1400"/>
              <a:t>*</a:t>
            </a:fld>
            <a:endParaRPr lang="zh-CN" sz="1400"/>
          </a:p>
        </p:txBody>
      </p:sp>
      <p:sp>
        <p:nvSpPr>
          <p:cNvPr id="2052" name=""/>
          <p:cNvSpPr/>
          <p:nvPr>
            <p:ph type="ftr" sz="quarter" idx="3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/>
          <a:p>
            <a:pPr lvl="0" algn="ctr" eaLnBrk="1" hangingPunct="1"/>
            <a:fld id="{DB592A6F-5D92-4D93-A7EB-575985BA66BC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2053" name=""/>
          <p:cNvSpPr/>
          <p:nvPr>
            <p:ph type="sldNum" sz="quarter" idx="4"/>
          </p:nvPr>
        </p:nvSpPr>
        <p:spPr>
          <a:xfrm>
            <a:off x="7162800" y="6324600"/>
            <a:ext cx="19050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/>
          <a:p>
            <a:pPr lvl="0" algn="r" eaLnBrk="1" hangingPunct="1"/>
            <a:fld id="{CF513ED6-604B-4A6D-ABC8-B7C9016A6CB5}" type="slidenum">
              <a:rPr lang="zh-CN" sz="1400"/>
              <a:t>*</a:t>
            </a:fld>
            <a:endParaRPr lang="zh-CN" sz="1400"/>
          </a:p>
        </p:txBody>
      </p:sp>
      <p:sp>
        <p:nvSpPr>
          <p:cNvPr id="2054" name=""/>
          <p:cNvSpPr/>
          <p:nvPr>
            <p:ph type="ctrTitle" sz="quarter"/>
          </p:nvPr>
        </p:nvSpPr>
        <p:spPr>
          <a:xfrm>
            <a:off x="685800" y="914400"/>
            <a:ext cx="7772400" cy="11430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b" anchorCtr="0"/>
          <a:lstStyle>
            <a:lvl1pPr marL="0" indent="0" algn="ctr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2055" name=""/>
          <p:cNvSpPr/>
          <p:nvPr/>
        </p:nvSpPr>
        <p:spPr>
          <a:xfrm rot="20940000">
            <a:off x="1828800" y="304800"/>
            <a:ext cx="457200" cy="4572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endParaRPr lang="zh-CN"/>
          </a:p>
        </p:txBody>
      </p:sp>
      <p:sp>
        <p:nvSpPr>
          <p:cNvPr id="2056" name=""/>
          <p:cNvSpPr/>
          <p:nvPr/>
        </p:nvSpPr>
        <p:spPr>
          <a:xfrm>
            <a:off x="2609850" y="171450"/>
            <a:ext cx="419100" cy="4191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endParaRPr lang="zh-CN"/>
          </a:p>
        </p:txBody>
      </p:sp>
      <p:sp>
        <p:nvSpPr>
          <p:cNvPr id="2057" name=""/>
          <p:cNvSpPr/>
          <p:nvPr/>
        </p:nvSpPr>
        <p:spPr>
          <a:xfrm rot="20940000">
            <a:off x="1752600" y="228600"/>
            <a:ext cx="457200" cy="4572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endParaRPr lang="zh-CN"/>
          </a:p>
        </p:txBody>
      </p:sp>
      <p:sp>
        <p:nvSpPr>
          <p:cNvPr id="2058" name=""/>
          <p:cNvSpPr/>
          <p:nvPr/>
        </p:nvSpPr>
        <p:spPr>
          <a:xfrm>
            <a:off x="2533650" y="19050"/>
            <a:ext cx="419100" cy="4191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endParaRPr lang="zh-CN"/>
          </a:p>
        </p:txBody>
      </p:sp>
      <p:grpSp>
        <p:nvGrpSpPr>
          <p:cNvPr id="2059" name=""/>
          <p:cNvGrpSpPr/>
          <p:nvPr/>
        </p:nvGrpSpPr>
        <p:grpSpPr>
          <a:xfrm>
            <a:off x="6934200" y="5181600"/>
            <a:ext cx="2033588" cy="1219200"/>
            <a:chExt cx="1281" cy="768"/>
          </a:xfrm>
        </p:grpSpPr>
        <p:sp>
          <p:nvSpPr>
            <p:cNvPr id="2060" name=""/>
            <p:cNvSpPr/>
            <p:nvPr/>
          </p:nvSpPr>
          <p:spPr>
            <a:xfrm rot="20940000">
              <a:off x="0" y="417"/>
              <a:ext cx="288" cy="288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2061" name=""/>
            <p:cNvSpPr/>
            <p:nvPr/>
          </p:nvSpPr>
          <p:spPr>
            <a:xfrm>
              <a:off x="477" y="60"/>
              <a:ext cx="264" cy="2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2062" name=""/>
            <p:cNvSpPr/>
            <p:nvPr/>
          </p:nvSpPr>
          <p:spPr>
            <a:xfrm rot="1320000">
              <a:off x="849" y="0"/>
              <a:ext cx="384" cy="38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2063" name=""/>
            <p:cNvSpPr/>
            <p:nvPr/>
          </p:nvSpPr>
          <p:spPr>
            <a:xfrm rot="20940000">
              <a:off x="81" y="480"/>
              <a:ext cx="288" cy="288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2064" name=""/>
            <p:cNvSpPr/>
            <p:nvPr/>
          </p:nvSpPr>
          <p:spPr>
            <a:xfrm>
              <a:off x="525" y="108"/>
              <a:ext cx="264" cy="2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2065" name=""/>
            <p:cNvSpPr/>
            <p:nvPr/>
          </p:nvSpPr>
          <p:spPr>
            <a:xfrm rot="1320000">
              <a:off x="897" y="96"/>
              <a:ext cx="384" cy="38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</p:grpSp>
      <p:sp>
        <p:nvSpPr>
          <p:cNvPr id="2066" name=""/>
          <p:cNvSpPr/>
          <p:nvPr/>
        </p:nvSpPr>
        <p:spPr>
          <a:xfrm rot="1320000">
            <a:off x="168275" y="244475"/>
            <a:ext cx="882650" cy="88265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657FD565-CFF2-48B5-B91C-E58409AB69E8}" type="datetime1">
              <a:rPr lang="zh-CN" sz="1400"/>
              <a:t>*</a:t>
            </a:fld>
            <a:endParaRPr lang="zh-CN"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5CA1CB15-6599-4DB8-8ADC-7C8ED3AB5F88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93AE1883-0942-4AA3-9DB2-9C7C3A0314B1}" type="slidenum">
              <a:rPr lang="zh-CN"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CDC67AC0-ECD2-4744-83C7-25BDD17B7A30}" type="datetime1">
              <a:rPr lang="zh-CN" sz="1400"/>
              <a:t>*</a:t>
            </a:fld>
            <a:endParaRPr lang="zh-CN" sz="14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4BB5A663-2E0D-43BA-B5BF-8D7A1F9CB06E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93AE1883-0942-4AA3-9DB2-9C7C3A0314B1}" type="slidenum">
              <a:rPr lang="zh-CN"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"/>
          <p:cNvSpPr/>
          <p:nvPr>
            <p:ph type="body" idx="1"/>
          </p:nvPr>
        </p:nvSpPr>
        <p:spPr>
          <a:xfrm>
            <a:off x="685800" y="1905000"/>
            <a:ext cx="7772400" cy="41148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27" name=""/>
          <p:cNvSpPr/>
          <p:nvPr>
            <p:ph type="dt" sz="half" idx="2"/>
          </p:nvPr>
        </p:nvSpPr>
        <p:spPr>
          <a:xfrm>
            <a:off x="2209800" y="6400800"/>
            <a:ext cx="19050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/>
            <a:fld id="{FF36C2B2-0BEB-4D6C-AAF4-FB2A49C772D5}" type="datetime1">
              <a:rPr lang="zh-CN" sz="1400"/>
              <a:t>*</a:t>
            </a:fld>
            <a:endParaRPr lang="zh-CN" sz="1400"/>
          </a:p>
        </p:txBody>
      </p:sp>
      <p:sp>
        <p:nvSpPr>
          <p:cNvPr id="1028" name=""/>
          <p:cNvSpPr/>
          <p:nvPr>
            <p:ph type="ftr" sz="quarter" idx="3"/>
          </p:nvPr>
        </p:nvSpPr>
        <p:spPr>
          <a:xfrm>
            <a:off x="4191000" y="6400800"/>
            <a:ext cx="28956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algn="ctr" eaLnBrk="1" hangingPunct="1"/>
            <a:fld id="{6645F5A1-0FEB-48C8-9320-5580FC57E658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1029" name=""/>
          <p:cNvSpPr/>
          <p:nvPr>
            <p:ph type="sldNum" sz="quarter" idx="4"/>
          </p:nvPr>
        </p:nvSpPr>
        <p:spPr>
          <a:xfrm>
            <a:off x="7162800" y="6324600"/>
            <a:ext cx="19050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lIns="92075" tIns="46038" rIns="92075" bIns="46038" anchor="ctr" anchorCtr="0"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algn="r" eaLnBrk="1" hangingPunct="1"/>
            <a:fld id="{2C644C34-23D4-4377-9D25-1BEAC306E930}" type="slidenum">
              <a:rPr lang="zh-CN" sz="1400"/>
              <a:t>*</a:t>
            </a:fld>
            <a:endParaRPr lang="zh-CN" sz="1400"/>
          </a:p>
        </p:txBody>
      </p:sp>
      <p:sp>
        <p:nvSpPr>
          <p:cNvPr id="1030" name=""/>
          <p:cNvSpPr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grpSp>
        <p:nvGrpSpPr>
          <p:cNvPr id="1031" name=""/>
          <p:cNvGrpSpPr/>
          <p:nvPr/>
        </p:nvGrpSpPr>
        <p:grpSpPr>
          <a:xfrm>
            <a:off x="6934200" y="5257800"/>
            <a:ext cx="2033588" cy="1219200"/>
            <a:chExt cx="1281" cy="768"/>
          </a:xfrm>
        </p:grpSpPr>
        <p:sp>
          <p:nvSpPr>
            <p:cNvPr id="1032" name=""/>
            <p:cNvSpPr/>
            <p:nvPr/>
          </p:nvSpPr>
          <p:spPr>
            <a:xfrm rot="20940000">
              <a:off x="0" y="417"/>
              <a:ext cx="288" cy="288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1033" name=""/>
            <p:cNvSpPr/>
            <p:nvPr/>
          </p:nvSpPr>
          <p:spPr>
            <a:xfrm>
              <a:off x="477" y="60"/>
              <a:ext cx="264" cy="2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1034" name=""/>
            <p:cNvSpPr/>
            <p:nvPr/>
          </p:nvSpPr>
          <p:spPr>
            <a:xfrm rot="1320000">
              <a:off x="849" y="0"/>
              <a:ext cx="384" cy="38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1035" name=""/>
            <p:cNvSpPr/>
            <p:nvPr/>
          </p:nvSpPr>
          <p:spPr>
            <a:xfrm rot="20940000">
              <a:off x="81" y="480"/>
              <a:ext cx="288" cy="288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1036" name=""/>
            <p:cNvSpPr/>
            <p:nvPr/>
          </p:nvSpPr>
          <p:spPr>
            <a:xfrm>
              <a:off x="525" y="108"/>
              <a:ext cx="264" cy="26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  <p:sp>
          <p:nvSpPr>
            <p:cNvPr id="1037" name=""/>
            <p:cNvSpPr/>
            <p:nvPr/>
          </p:nvSpPr>
          <p:spPr>
            <a:xfrm rot="1320000">
              <a:off x="897" y="96"/>
              <a:ext cx="384" cy="38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 wrap="none" lIns="92075" tIns="46038" rIns="92075" bIns="46038" anchor="ctr" anchorCtr="0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endParaRPr lang="zh-CN"/>
            </a:p>
          </p:txBody>
        </p:sp>
      </p:grpSp>
      <p:grpSp>
        <p:nvGrpSpPr>
          <p:cNvPr id="1038" name=""/>
          <p:cNvGrpSpPr/>
          <p:nvPr/>
        </p:nvGrpSpPr>
        <p:grpSpPr>
          <a:xfrm>
            <a:off x="381000" y="1219200"/>
            <a:ext cx="8305800" cy="381000"/>
            <a:chExt cx="5232" cy="240"/>
          </a:xfrm>
        </p:grpSpPr>
        <p:sp>
          <p:nvSpPr>
            <p:cNvPr id="1039" name=""/>
            <p:cNvSpPr/>
            <p:nvPr/>
          </p:nvSpPr>
          <p:spPr>
            <a:xfrm>
              <a:off x="144" y="144"/>
              <a:ext cx="5088" cy="96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/>
              <a:endParaRPr lang="zh-CN"/>
            </a:p>
          </p:txBody>
        </p:sp>
        <p:sp>
          <p:nvSpPr>
            <p:cNvPr id="1040" name=""/>
            <p:cNvSpPr/>
            <p:nvPr/>
          </p:nvSpPr>
          <p:spPr>
            <a:xfrm>
              <a:off x="0" y="0"/>
              <a:ext cx="5088" cy="9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  <a:miter lim="800000"/>
            </a:ln>
            <a:effectLst/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/>
              <a:endParaRPr lang="zh-CN"/>
            </a:p>
          </p:txBody>
        </p:sp>
      </p:grpSp>
      <p:sp>
        <p:nvSpPr>
          <p:cNvPr id="1041" name="未知"/>
          <p:cNvSpPr/>
          <p:nvPr/>
        </p:nvSpPr>
        <p:spPr>
          <a:xfrm>
            <a:off x="781050" y="6416675"/>
            <a:ext cx="557212" cy="347662"/>
          </a:xfrm>
          <a:custGeom>
            <a:rect l="l" t="t" r="r" b="b"/>
            <a:pathLst>
              <a:path w="351" h="219">
                <a:moveTo>
                  <a:pt x="350" y="1"/>
                </a:moveTo>
                <a:lnTo>
                  <a:pt x="101" y="0"/>
                </a:lnTo>
                <a:lnTo>
                  <a:pt x="81" y="2"/>
                </a:lnTo>
                <a:lnTo>
                  <a:pt x="67" y="6"/>
                </a:lnTo>
                <a:lnTo>
                  <a:pt x="51" y="15"/>
                </a:lnTo>
                <a:lnTo>
                  <a:pt x="38" y="25"/>
                </a:lnTo>
                <a:lnTo>
                  <a:pt x="28" y="35"/>
                </a:lnTo>
                <a:lnTo>
                  <a:pt x="19" y="48"/>
                </a:lnTo>
                <a:lnTo>
                  <a:pt x="12" y="59"/>
                </a:lnTo>
                <a:lnTo>
                  <a:pt x="6" y="73"/>
                </a:lnTo>
                <a:lnTo>
                  <a:pt x="1" y="89"/>
                </a:lnTo>
                <a:lnTo>
                  <a:pt x="1" y="99"/>
                </a:lnTo>
                <a:lnTo>
                  <a:pt x="0" y="119"/>
                </a:lnTo>
                <a:lnTo>
                  <a:pt x="2" y="136"/>
                </a:lnTo>
                <a:lnTo>
                  <a:pt x="9" y="150"/>
                </a:lnTo>
                <a:lnTo>
                  <a:pt x="15" y="164"/>
                </a:lnTo>
                <a:lnTo>
                  <a:pt x="24" y="176"/>
                </a:lnTo>
                <a:lnTo>
                  <a:pt x="33" y="189"/>
                </a:lnTo>
                <a:lnTo>
                  <a:pt x="46" y="198"/>
                </a:lnTo>
                <a:lnTo>
                  <a:pt x="59" y="207"/>
                </a:lnTo>
                <a:lnTo>
                  <a:pt x="72" y="212"/>
                </a:lnTo>
                <a:lnTo>
                  <a:pt x="90" y="218"/>
                </a:lnTo>
                <a:lnTo>
                  <a:pt x="350" y="218"/>
                </a:lnTo>
                <a:lnTo>
                  <a:pt x="350" y="1"/>
                </a:lnTo>
              </a:path>
            </a:pathLst>
          </a:cu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  <a:miter lim="800000"/>
          </a:ln>
          <a:effectLst/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1042" name="未知"/>
          <p:cNvSpPr/>
          <p:nvPr/>
        </p:nvSpPr>
        <p:spPr>
          <a:xfrm>
            <a:off x="1447800" y="6416675"/>
            <a:ext cx="557212" cy="347662"/>
          </a:xfrm>
          <a:custGeom>
            <a:rect l="l" t="t" r="r" b="b"/>
            <a:pathLst>
              <a:path w="351" h="219">
                <a:moveTo>
                  <a:pt x="0" y="1"/>
                </a:moveTo>
                <a:lnTo>
                  <a:pt x="249" y="0"/>
                </a:lnTo>
                <a:lnTo>
                  <a:pt x="268" y="3"/>
                </a:lnTo>
                <a:lnTo>
                  <a:pt x="283" y="6"/>
                </a:lnTo>
                <a:lnTo>
                  <a:pt x="298" y="16"/>
                </a:lnTo>
                <a:lnTo>
                  <a:pt x="311" y="26"/>
                </a:lnTo>
                <a:lnTo>
                  <a:pt x="321" y="35"/>
                </a:lnTo>
                <a:lnTo>
                  <a:pt x="331" y="48"/>
                </a:lnTo>
                <a:lnTo>
                  <a:pt x="337" y="60"/>
                </a:lnTo>
                <a:lnTo>
                  <a:pt x="344" y="74"/>
                </a:lnTo>
                <a:lnTo>
                  <a:pt x="349" y="90"/>
                </a:lnTo>
                <a:lnTo>
                  <a:pt x="349" y="100"/>
                </a:lnTo>
                <a:lnTo>
                  <a:pt x="350" y="119"/>
                </a:lnTo>
                <a:lnTo>
                  <a:pt x="347" y="136"/>
                </a:lnTo>
                <a:lnTo>
                  <a:pt x="341" y="151"/>
                </a:lnTo>
                <a:lnTo>
                  <a:pt x="334" y="165"/>
                </a:lnTo>
                <a:lnTo>
                  <a:pt x="325" y="176"/>
                </a:lnTo>
                <a:lnTo>
                  <a:pt x="316" y="189"/>
                </a:lnTo>
                <a:lnTo>
                  <a:pt x="303" y="199"/>
                </a:lnTo>
                <a:lnTo>
                  <a:pt x="290" y="208"/>
                </a:lnTo>
                <a:lnTo>
                  <a:pt x="277" y="213"/>
                </a:lnTo>
                <a:lnTo>
                  <a:pt x="259" y="218"/>
                </a:lnTo>
                <a:lnTo>
                  <a:pt x="0" y="218"/>
                </a:lnTo>
                <a:lnTo>
                  <a:pt x="0" y="1"/>
                </a:lnTo>
              </a:path>
            </a:pathLst>
          </a:cu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  <a:miter lim="800000"/>
          </a:ln>
          <a:effectLst/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ransition/>
  <p:timing/>
  <p:hf hdr="0"/>
  <p:txStyles>
    <p:titleStyle>
      <a:lvl1pPr marL="0" indent="0" algn="l" defTabSz="91440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b="1" i="0" u="none" baseline="0">
          <a:solidFill>
            <a:schemeClr val="tx2"/>
          </a:solidFill>
          <a:latin typeface="Arial"/>
          <a:ea typeface="宋体" charset="-122"/>
        </a:defRPr>
      </a:lvl1pPr>
    </p:titleStyle>
    <p:bodyStyle>
      <a:lvl1pPr marL="342900" indent="-3429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2"/>
        <a:buChar char="l"/>
        <a:defRPr sz="2800" b="1" i="0" u="none" baseline="0">
          <a:solidFill>
            <a:schemeClr val="tx1"/>
          </a:solidFill>
          <a:latin typeface="Arial"/>
          <a:ea typeface="宋体" charset="-122"/>
        </a:defRPr>
      </a:lvl1pPr>
      <a:lvl2pPr marL="742950" indent="-28575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Tx/>
        <a:buFontTx/>
        <a:buChar char="–"/>
        <a:defRPr sz="2800" b="0" i="0" u="none" baseline="0">
          <a:solidFill>
            <a:schemeClr val="tx1"/>
          </a:solidFill>
          <a:latin typeface="Arial"/>
          <a:ea typeface="宋体" charset="-122"/>
        </a:defRPr>
      </a:lvl2pPr>
      <a:lvl3pPr marL="1143000" indent="-2286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2"/>
        <a:buChar char="l"/>
        <a:defRPr sz="2400" b="0" i="0" u="none" baseline="0">
          <a:solidFill>
            <a:schemeClr val="tx1"/>
          </a:solidFill>
          <a:latin typeface="Arial"/>
          <a:ea typeface="宋体" charset="-122"/>
        </a:defRPr>
      </a:lvl3pPr>
      <a:lvl4pPr marL="1600200" indent="-2286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Tx/>
        <a:buFontTx/>
        <a:buChar char="–"/>
        <a:defRPr sz="2000" b="0" i="0" u="none" baseline="0">
          <a:solidFill>
            <a:schemeClr val="tx1"/>
          </a:solidFill>
          <a:latin typeface="Arial"/>
          <a:ea typeface="宋体" charset="-122"/>
        </a:defRPr>
      </a:lvl4pPr>
      <a:lvl5pPr marL="2057400" indent="-228600" algn="l" defTabSz="91440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l"/>
        <a:defRPr sz="2000" b="0" i="0" u="none" baseline="0">
          <a:solidFill>
            <a:schemeClr val="tx1"/>
          </a:solidFill>
          <a:latin typeface="Arial"/>
          <a:ea typeface="宋体" charset="-122"/>
        </a:defRPr>
      </a:lvl5pPr>
    </p:bodyStyle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.emf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2.emf" /><Relationship Id="rId6" Type="http://schemas.openxmlformats.org/officeDocument/2006/relationships/vmlDrawing" Target="../drawings/vmlDrawing1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oleObject" Target="../embeddings/oleObject3.doc" TargetMode="Internal" /><Relationship Id="rId3" Type="http://schemas.openxmlformats.org/officeDocument/2006/relationships/image" Target="../media/image3.wmf" /><Relationship Id="rId4" Type="http://schemas.openxmlformats.org/officeDocument/2006/relationships/vmlDrawing" Target="../drawings/vmlDrawing2.v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oleObject" Target="../embeddings/oleObject5.bin" TargetMode="Internal" /><Relationship Id="rId3" Type="http://schemas.openxmlformats.org/officeDocument/2006/relationships/image" Target="../media/image4.wmf" /><Relationship Id="rId4" Type="http://schemas.openxmlformats.org/officeDocument/2006/relationships/vmlDrawing" Target="../drawings/vmlDrawing3.v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oleObject" Target="../embeddings/oleObject6.bin" TargetMode="Internal" /><Relationship Id="rId3" Type="http://schemas.openxmlformats.org/officeDocument/2006/relationships/image" Target="../media/image5.wmf" /><Relationship Id="rId4" Type="http://schemas.openxmlformats.org/officeDocument/2006/relationships/oleObject" Target="../embeddings/oleObject7.bin" TargetMode="Internal" /><Relationship Id="rId5" Type="http://schemas.openxmlformats.org/officeDocument/2006/relationships/image" Target="../media/image6.wmf" /><Relationship Id="rId6" Type="http://schemas.openxmlformats.org/officeDocument/2006/relationships/vmlDrawing" Target="../drawings/vmlDrawing4.v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oleObject" Target="../embeddings/oleObject12.bin" TargetMode="Internal" /><Relationship Id="rId11" Type="http://schemas.openxmlformats.org/officeDocument/2006/relationships/image" Target="../media/image10.wmf" /><Relationship Id="rId12" Type="http://schemas.openxmlformats.org/officeDocument/2006/relationships/vmlDrawing" Target="../drawings/vmlDrawing5.vml" /><Relationship Id="rId2" Type="http://schemas.openxmlformats.org/officeDocument/2006/relationships/oleObject" Target="../embeddings/oleObject8.bin" TargetMode="Internal" /><Relationship Id="rId3" Type="http://schemas.openxmlformats.org/officeDocument/2006/relationships/image" Target="../media/image5.wmf" /><Relationship Id="rId4" Type="http://schemas.openxmlformats.org/officeDocument/2006/relationships/oleObject" Target="../embeddings/oleObject9.bin" TargetMode="Internal" /><Relationship Id="rId5" Type="http://schemas.openxmlformats.org/officeDocument/2006/relationships/image" Target="../media/image7.wmf" /><Relationship Id="rId6" Type="http://schemas.openxmlformats.org/officeDocument/2006/relationships/oleObject" Target="../embeddings/oleObject10.bin" TargetMode="Internal" /><Relationship Id="rId7" Type="http://schemas.openxmlformats.org/officeDocument/2006/relationships/image" Target="../media/image8.wmf" /><Relationship Id="rId8" Type="http://schemas.openxmlformats.org/officeDocument/2006/relationships/oleObject" Target="../embeddings/oleObject11.bin" TargetMode="Internal" /><Relationship Id="rId9" Type="http://schemas.openxmlformats.org/officeDocument/2006/relationships/image" Target="../media/image9.wmf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oleObject" Target="../embeddings/oleObject17.bin" TargetMode="Internal" /><Relationship Id="rId3" Type="http://schemas.openxmlformats.org/officeDocument/2006/relationships/image" Target="../media/image5.wmf" /><Relationship Id="rId4" Type="http://schemas.openxmlformats.org/officeDocument/2006/relationships/oleObject" Target="../embeddings/oleObject18.bin" TargetMode="Internal" /><Relationship Id="rId5" Type="http://schemas.openxmlformats.org/officeDocument/2006/relationships/image" Target="../media/image11.wmf" /><Relationship Id="rId6" Type="http://schemas.openxmlformats.org/officeDocument/2006/relationships/oleObject" Target="../embeddings/oleObject19.bin" TargetMode="Internal" /><Relationship Id="rId7" Type="http://schemas.openxmlformats.org/officeDocument/2006/relationships/image" Target="../media/image12.wmf" /><Relationship Id="rId8" Type="http://schemas.openxmlformats.org/officeDocument/2006/relationships/vmlDrawing" Target="../drawings/vmlDrawing6.v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05100314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"/>
          <p:cNvSpPr/>
          <p:nvPr>
            <p:ph type="title"/>
          </p:nvPr>
        </p:nvSpPr>
        <p:spPr>
          <a:xfrm>
            <a:off x="304800" y="228600"/>
            <a:ext cx="8534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lang="en-US" sz="4000">
                <a:ea typeface="黑体" pitchFamily="2" charset="-122"/>
              </a:rPr>
              <a:t>中山大学总裁EMBA东莞班</a:t>
            </a:r>
            <a:endParaRPr lang="en-US" sz="4000">
              <a:ea typeface="黑体" pitchFamily="2" charset="-122"/>
            </a:endParaRPr>
          </a:p>
        </p:txBody>
      </p:sp>
      <p:sp>
        <p:nvSpPr>
          <p:cNvPr id="4099" name=""/>
          <p:cNvSpPr/>
          <p:nvPr>
            <p:ph type="body" idx="4294967295"/>
          </p:nvPr>
        </p:nvSpPr>
        <p:spPr>
          <a:xfrm>
            <a:off x="457200" y="1371600"/>
            <a:ext cx="8305800" cy="50292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endParaRPr lang="en-US" sz="2400"/>
          </a:p>
          <a:p>
            <a:pPr lvl="0" algn="ctr">
              <a:buNone/>
            </a:pPr>
            <a:r>
              <a:rPr lang="en-US" sz="4800">
                <a:ea typeface="华文彩云" pitchFamily="2" charset="-122"/>
              </a:rPr>
              <a:t>专题讲座</a:t>
            </a:r>
            <a:endParaRPr lang="en-US" sz="4800">
              <a:latin typeface="华文行楷" pitchFamily="2" charset="-122"/>
              <a:ea typeface="华文行楷" pitchFamily="2" charset="-122"/>
            </a:endParaRPr>
          </a:p>
          <a:p>
            <a:pPr lvl="0" algn="ctr">
              <a:buNone/>
            </a:pPr>
            <a:r>
              <a:rPr lang="en-US" sz="4800">
                <a:latin typeface="黑体" pitchFamily="2" charset="-122"/>
                <a:ea typeface="黑体" pitchFamily="2" charset="-122"/>
              </a:rPr>
              <a:t>企业投资决策与项目管理</a:t>
            </a:r>
            <a:endParaRPr lang="en-US" sz="4800">
              <a:latin typeface="黑体" pitchFamily="2" charset="-122"/>
              <a:ea typeface="黑体" pitchFamily="2" charset="-122"/>
            </a:endParaRPr>
          </a:p>
          <a:p>
            <a:pPr lvl="0" algn="ctr">
              <a:buNone/>
            </a:pPr>
            <a:r>
              <a:rPr lang="en-US" sz="4400">
                <a:latin typeface="华文彩云" pitchFamily="2" charset="-122"/>
                <a:ea typeface="华文彩云" pitchFamily="2" charset="-122"/>
              </a:rPr>
              <a:t> </a:t>
            </a:r>
            <a:endParaRPr lang="en-US" sz="4400">
              <a:latin typeface="华文彩云" pitchFamily="2" charset="-122"/>
              <a:ea typeface="华文彩云" pitchFamily="2" charset="-122"/>
            </a:endParaRPr>
          </a:p>
          <a:p>
            <a:pPr lvl="0" algn="ctr">
              <a:buNone/>
            </a:pPr>
            <a:endParaRPr lang="en-US" sz="3600">
              <a:latin typeface="华文行楷" pitchFamily="2" charset="-122"/>
              <a:ea typeface="华文行楷" pitchFamily="2" charset="-122"/>
            </a:endParaRPr>
          </a:p>
          <a:p>
            <a:pPr lvl="0" algn="ctr">
              <a:buNone/>
            </a:pPr>
            <a:r>
              <a:rPr lang="en-US" sz="3200">
                <a:latin typeface="华文行楷" pitchFamily="2" charset="-122"/>
                <a:ea typeface="华文行楷" pitchFamily="2" charset="-122"/>
              </a:rPr>
              <a:t>主讲：华南理工大学风险投资研究中心 崔毅</a:t>
            </a:r>
            <a:endParaRPr lang="en-US" sz="3200">
              <a:latin typeface="华文行楷" pitchFamily="2" charset="-122"/>
              <a:ea typeface="华文行楷" pitchFamily="2" charset="-122"/>
            </a:endParaRPr>
          </a:p>
          <a:p>
            <a:pPr lvl="0" algn="ctr">
              <a:buNone/>
            </a:pPr>
            <a:r>
              <a:rPr lang="en-US" sz="3600">
                <a:latin typeface="华文行楷" pitchFamily="2" charset="-122"/>
                <a:ea typeface="华文行楷" pitchFamily="2" charset="-122"/>
              </a:rPr>
              <a:t>2009年04月24日</a:t>
            </a:r>
            <a:endParaRPr lang="en-US" sz="360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10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5BEBE93D-2E6D-4B5F-ACD8-D1A2EC7D69C7}" type="datetime1">
              <a:rPr lang="zh-CN" sz="1400"/>
              <a:t>2024/9/7</a:t>
            </a:fld>
            <a:endParaRPr lang="zh-CN" sz="1400"/>
          </a:p>
        </p:txBody>
      </p:sp>
      <p:sp>
        <p:nvSpPr>
          <p:cNvPr id="410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E338B021-06C7-45C3-922B-5443D3E4A57D}" type="slidenum">
              <a:rPr lang="zh-CN" sz="1400"/>
              <a:t>1</a:t>
            </a:fld>
            <a:endParaRPr lang="en-US"/>
          </a:p>
        </p:txBody>
      </p:sp>
      <p:sp>
        <p:nvSpPr>
          <p:cNvPr id="410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559558B3-3663-4D62-AA4F-410086C064A6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4103" name="TextBox 410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猩酱笱ё懿肊MBA东莞班共94页，您现在浏览的是第1页!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"/>
          <p:cNvSpPr/>
          <p:nvPr/>
        </p:nvSpPr>
        <p:spPr>
          <a:xfrm>
            <a:off x="1676400" y="1600200"/>
            <a:ext cx="7467600" cy="2286000"/>
          </a:xfrm>
          <a:prstGeom prst="rect">
            <a:avLst/>
          </a:prstGeom>
          <a:solidFill>
            <a:schemeClr val="tx1"/>
          </a:solidFill>
          <a:ln cmpd="sng">
            <a:solidFill>
              <a:schemeClr val="bg1"/>
            </a:solidFill>
            <a:miter lim="800000"/>
          </a:ln>
        </p:spPr>
        <p:txBody>
          <a:bodyPr wrap="none" anchor="ctr" anchorCtr="0"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algn="ctr"/>
            <a:endParaRPr lang="zh-CN" sz="2800">
              <a:solidFill>
                <a:schemeClr val="bg1"/>
              </a:solidFill>
              <a:latin typeface="宋体" charset="-122"/>
            </a:endParaRPr>
          </a:p>
        </p:txBody>
      </p:sp>
      <p:sp>
        <p:nvSpPr>
          <p:cNvPr id="5123" name=""/>
          <p:cNvSpPr/>
          <p:nvPr>
            <p:ph type="title" idx="4294967295"/>
          </p:nvPr>
        </p:nvSpPr>
        <p:spPr>
          <a:xfrm>
            <a:off x="1752600" y="2057400"/>
            <a:ext cx="6781800" cy="1524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sz="4800" b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         部分：</a:t>
            </a:r>
            <a:br>
              <a:rPr sz="5400" b="0">
                <a:solidFill>
                  <a:schemeClr val="bg1"/>
                </a:solidFill>
                <a:latin typeface="楷体_GB2312" pitchFamily="1" charset="-122"/>
                <a:ea typeface="楷体_GB2312" pitchFamily="1" charset="-122"/>
              </a:rPr>
            </a:br>
            <a:r>
              <a:rPr sz="5400" b="0">
                <a:solidFill>
                  <a:schemeClr val="bg1"/>
                </a:solidFill>
                <a:latin typeface="楷体_GB2312" pitchFamily="1" charset="-122"/>
                <a:ea typeface="楷体_GB2312" pitchFamily="1" charset="-122"/>
              </a:rPr>
              <a:t>            </a:t>
            </a:r>
            <a:r>
              <a:rPr sz="5400" b="0">
                <a:solidFill>
                  <a:schemeClr val="bg1"/>
                </a:solidFill>
                <a:latin typeface="方正舒体" pitchFamily="2" charset="-122"/>
                <a:ea typeface="隶书" pitchFamily="1" charset="-122"/>
              </a:rPr>
              <a:t>引言</a:t>
            </a:r>
            <a:endParaRPr sz="5400">
              <a:solidFill>
                <a:schemeClr val="bg1"/>
              </a:solidFill>
              <a:latin typeface="方正舒体" pitchFamily="2" charset="-122"/>
              <a:ea typeface="隶书" pitchFamily="1" charset="-122"/>
            </a:endParaRPr>
          </a:p>
        </p:txBody>
      </p:sp>
      <p:sp>
        <p:nvSpPr>
          <p:cNvPr id="5124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D9B71311-CDEC-45A2-8200-9EAE9D60BF1E}" type="datetime1">
              <a:rPr lang="zh-CN" sz="1400"/>
              <a:t>2024/9/7</a:t>
            </a:fld>
            <a:endParaRPr lang="zh-CN" sz="1400"/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88FF07B8-B79B-484E-BF7D-B7258F04C51C}" type="slidenum">
              <a:rPr lang="zh-CN" sz="1400"/>
              <a:t>2</a:t>
            </a:fld>
            <a:endParaRPr lang="en-US"/>
          </a:p>
        </p:txBody>
      </p:sp>
      <p:sp>
        <p:nvSpPr>
          <p:cNvPr id="512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DB732840-5891-483F-9405-A267B0D3044A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5127" name="TextBox 512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猩酱笱ё懿肊MBA东莞班共94页，您现在浏览的是第2页!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"/>
          <p:cNvSpPr/>
          <p:nvPr/>
        </p:nvSpPr>
        <p:spPr>
          <a:xfrm>
            <a:off x="2524125" y="381000"/>
            <a:ext cx="5324475" cy="762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/>
            <a:endParaRPr lang="zh-CN" sz="4400">
              <a:solidFill>
                <a:schemeClr val="tx2"/>
              </a:solidFill>
            </a:endParaRPr>
          </a:p>
        </p:txBody>
      </p:sp>
      <p:sp>
        <p:nvSpPr>
          <p:cNvPr id="6147" name=""/>
          <p:cNvSpPr/>
          <p:nvPr/>
        </p:nvSpPr>
        <p:spPr>
          <a:xfrm>
            <a:off x="1600200" y="1524000"/>
            <a:ext cx="7086600" cy="519112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/>
            <a:r>
              <a:rPr lang="zh-CN" sz="2800">
                <a:solidFill>
                  <a:schemeClr val="tx2"/>
                </a:solidFill>
                <a:latin typeface="Arial Narrow" pitchFamily="2" charset="0"/>
              </a:rPr>
              <a:t>该企业简化的资产负债表    单位：万元</a:t>
            </a:r>
            <a:endParaRPr lang="zh-CN" sz="2800">
              <a:solidFill>
                <a:schemeClr val="tx2"/>
              </a:solidFill>
              <a:latin typeface="Arial Narrow" pitchFamily="2" charset="0"/>
            </a:endParaRPr>
          </a:p>
        </p:txBody>
      </p:sp>
      <p:graphicFrame>
        <p:nvGraphicFramePr>
          <p:cNvPr id="6148" name=""/>
          <p:cNvGraphicFramePr>
            <a:graphicFrameLocks noChangeAspect="1"/>
          </p:cNvGraphicFramePr>
          <p:nvPr/>
        </p:nvGraphicFramePr>
        <p:xfrm>
          <a:off x="1752600" y="1828800"/>
          <a:ext cx="6172200" cy="41148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progId="MSGraph.Chart.8">
                  <p:embed/>
                </p:oleObj>
              </mc:Choice>
              <mc:Fallback>
                <p:oleObj r:id="rId2" progId="MSGraph.Char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52600" y="1828800"/>
                        <a:ext cx="6172200" cy="4114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"/>
          <p:cNvGraphicFramePr>
            <a:graphicFrameLocks noChangeAspect="1"/>
          </p:cNvGraphicFramePr>
          <p:nvPr/>
        </p:nvGraphicFramePr>
        <p:xfrm>
          <a:off x="762000" y="1752600"/>
          <a:ext cx="6172200" cy="41148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4" progId="MSGraph.Chart.8">
                  <p:embed/>
                </p:oleObj>
              </mc:Choice>
              <mc:Fallback>
                <p:oleObj r:id="rId4" progId="MSGraph.Char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0" y="1752600"/>
                        <a:ext cx="6172200" cy="4114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"/>
          <p:cNvGraphicFramePr>
            <a:graphicFrameLocks noGrp="1"/>
          </p:cNvGraphicFramePr>
          <p:nvPr/>
        </p:nvGraphicFramePr>
        <p:xfrm>
          <a:off x="1600200" y="2057400"/>
          <a:ext cx="6705600" cy="4098925"/>
        </p:xfrm>
        <a:graphic>
          <a:graphicData uri="http://schemas.openxmlformats.org/drawingml/2006/table">
            <a:tbl>
              <a:tblPr/>
              <a:tblGrid>
                <a:gridCol w="3352800"/>
                <a:gridCol w="3352800"/>
              </a:tblGrid>
              <a:tr h="455612">
                <a:tc>
                  <a:txBody>
                    <a:bodyPr rot="0" vert="horz" wrap="square" anchor="t" anchorCtr="0"/>
                    <a:lstStyle>
                      <a:lvl1pPr marL="342900" indent="-3429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charset="2"/>
                        <a:buChar char="l"/>
                        <a:defRPr lang="en-US" altLang="en-US" sz="2400" b="1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1pPr>
                      <a:lvl2pPr marL="742950" indent="-28575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24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2pPr>
                      <a:lvl3pPr marL="11430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2"/>
                        <a:buChar char="l"/>
                        <a:defRPr lang="en-US" altLang="en-US" sz="20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3pPr>
                      <a:lvl4pPr marL="16002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4pPr>
                      <a:lvl5pPr marL="20574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charset="2"/>
                        <a:buChar char="l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t>资产</a:t>
                      </a:r>
                    </a:p>
                  </a:txBody>
                  <a:tcPr>
                    <a:lnL w="28575" cap="sq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28575" cap="sq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charset="2"/>
                        <a:buChar char="l"/>
                        <a:defRPr lang="en-US" altLang="en-US" sz="2400" b="1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1pPr>
                      <a:lvl2pPr marL="742950" indent="-28575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24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2pPr>
                      <a:lvl3pPr marL="11430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2"/>
                        <a:buChar char="l"/>
                        <a:defRPr lang="en-US" altLang="en-US" sz="20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3pPr>
                      <a:lvl4pPr marL="16002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4pPr>
                      <a:lvl5pPr marL="20574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charset="2"/>
                        <a:buChar char="l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t>负债及所有者权益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sq" cmpd="sng">
                      <a:solidFill>
                        <a:schemeClr val="tx1"/>
                      </a:solidFill>
                      <a:miter lim="800000"/>
                    </a:lnR>
                    <a:lnT w="28575" cap="sq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3006725">
                <a:tc>
                  <a:txBody>
                    <a:bodyPr rot="0" vert="horz" wrap="square" anchor="t" anchorCtr="0"/>
                    <a:lstStyle>
                      <a:lvl1pPr marL="342900" indent="-3429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charset="2"/>
                        <a:buChar char="l"/>
                        <a:defRPr lang="en-US" altLang="en-US" sz="2400" b="1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1pPr>
                      <a:lvl2pPr marL="742950" indent="-28575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24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2pPr>
                      <a:lvl3pPr marL="11430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2"/>
                        <a:buChar char="l"/>
                        <a:defRPr lang="en-US" altLang="en-US" sz="20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3pPr>
                      <a:lvl4pPr marL="16002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4pPr>
                      <a:lvl5pPr marL="20574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charset="2"/>
                        <a:buChar char="l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sz="1800"/>
                        <a:t>流动资产：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货币资金         50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应收帐款       100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存货                200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长期投资           100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固定资产：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物业                200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设备                200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无形资产            150</a:t>
                      </a:r>
                      <a:endParaRPr sz="1800"/>
                    </a:p>
                  </a:txBody>
                  <a:tcPr>
                    <a:lnL w="28575" cap="sq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charset="2"/>
                        <a:buChar char="l"/>
                        <a:defRPr lang="en-US" altLang="en-US" sz="2400" b="1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1pPr>
                      <a:lvl2pPr marL="742950" indent="-28575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24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2pPr>
                      <a:lvl3pPr marL="11430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2"/>
                        <a:buChar char="l"/>
                        <a:defRPr lang="en-US" altLang="en-US" sz="20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3pPr>
                      <a:lvl4pPr marL="16002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4pPr>
                      <a:lvl5pPr marL="20574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charset="2"/>
                        <a:buChar char="l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sz="1800"/>
                        <a:t>负债：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流动负债        300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长期负债        200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所有者权益：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实收资本：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     现金             150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      固定资产   200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      技术            100</a:t>
                      </a:r>
                      <a:endParaRPr sz="1800"/>
                    </a:p>
                    <a:p>
                      <a:pPr marL="0" lvl="0" indent="0">
                        <a:buNone/>
                      </a:pPr>
                      <a:r>
                        <a:rPr sz="1800"/>
                        <a:t>          管理              50</a:t>
                      </a:r>
                      <a:endParaRPr sz="18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sq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12700" cap="flat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635000">
                <a:tc>
                  <a:txBody>
                    <a:bodyPr rot="0" vert="horz" wrap="square" anchor="t" anchorCtr="0"/>
                    <a:lstStyle>
                      <a:lvl1pPr marL="342900" indent="-3429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charset="2"/>
                        <a:buChar char="l"/>
                        <a:defRPr lang="en-US" altLang="en-US" sz="2400" b="1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1pPr>
                      <a:lvl2pPr marL="742950" indent="-28575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24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2pPr>
                      <a:lvl3pPr marL="11430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2"/>
                        <a:buChar char="l"/>
                        <a:defRPr lang="en-US" altLang="en-US" sz="20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3pPr>
                      <a:lvl4pPr marL="16002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4pPr>
                      <a:lvl5pPr marL="20574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charset="2"/>
                        <a:buChar char="l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sz="1600"/>
                        <a:t>资产合计             1000</a:t>
                      </a:r>
                      <a:endParaRPr sz="1600"/>
                    </a:p>
                  </a:txBody>
                  <a:tcPr>
                    <a:lnL w="28575" cap="sq" cmpd="sng">
                      <a:solidFill>
                        <a:schemeClr val="tx1"/>
                      </a:solidFill>
                      <a:miter lim="800000"/>
                    </a:lnL>
                    <a:lnR w="12700" cap="flat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28575" cap="sq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rot="0" vert="horz" wrap="square" anchor="t" anchorCtr="0"/>
                    <a:lstStyle>
                      <a:lvl1pPr marL="342900" indent="-3429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charset="2"/>
                        <a:buChar char="l"/>
                        <a:defRPr lang="en-US" altLang="en-US" sz="2400" b="1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1pPr>
                      <a:lvl2pPr marL="742950" indent="-28575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24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2pPr>
                      <a:lvl3pPr marL="11430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2"/>
                        <a:buChar char="l"/>
                        <a:defRPr lang="en-US" altLang="en-US" sz="20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3pPr>
                      <a:lvl4pPr marL="16002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Char char="–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4pPr>
                      <a:lvl5pPr marL="2057400" indent="-228600" algn="l" defTabSz="91440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charset="2"/>
                        <a:buChar char="l"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sz="1600"/>
                        <a:t>负债及所有者权益合计 1000</a:t>
                      </a:r>
                      <a:endParaRPr sz="16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miter lim="800000"/>
                    </a:lnL>
                    <a:lnR w="28575" cap="sq" cmpd="sng">
                      <a:solidFill>
                        <a:schemeClr val="tx1"/>
                      </a:solidFill>
                      <a:miter lim="800000"/>
                    </a:lnR>
                    <a:lnT w="12700" cap="flat" cmpd="sng">
                      <a:solidFill>
                        <a:schemeClr val="tx1"/>
                      </a:solidFill>
                      <a:miter lim="800000"/>
                    </a:lnT>
                    <a:lnB w="28575" cap="sq" cmpd="sng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164" name=""/>
          <p:cNvSpPr/>
          <p:nvPr/>
        </p:nvSpPr>
        <p:spPr>
          <a:xfrm>
            <a:off x="838200" y="381000"/>
            <a:ext cx="8001000" cy="1189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algn="ctr" eaLnBrk="1" hangingPunct="1">
              <a:spcBef>
                <a:spcPct val="20000"/>
              </a:spcBef>
            </a:pPr>
            <a:r>
              <a:rPr lang="zh-CN" sz="4800" b="1">
                <a:solidFill>
                  <a:schemeClr val="tx2"/>
                </a:solidFill>
                <a:latin typeface="宋体" charset="-122"/>
              </a:rPr>
              <a:t>引例：</a:t>
            </a:r>
            <a:r>
              <a:rPr lang="zh-CN" sz="4400" b="1">
                <a:solidFill>
                  <a:schemeClr val="tx2"/>
                </a:solidFill>
                <a:latin typeface="宋体" charset="-122"/>
              </a:rPr>
              <a:t>创办高新技术企业</a:t>
            </a:r>
            <a:endParaRPr lang="zh-CN" sz="4400" b="1">
              <a:solidFill>
                <a:schemeClr val="tx2"/>
              </a:solidFill>
              <a:latin typeface="宋体" charset="-122"/>
            </a:endParaRPr>
          </a:p>
          <a:p>
            <a:pPr lvl="0" eaLnBrk="1" hangingPunct="1"/>
            <a:endParaRPr lang="zh-CN"/>
          </a:p>
        </p:txBody>
      </p:sp>
      <p:sp>
        <p:nvSpPr>
          <p:cNvPr id="616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D9149633-944A-46CE-A5EC-92DE45B66BDF}" type="datetime1">
              <a:rPr lang="zh-CN" sz="1400"/>
              <a:t>2024/9/7</a:t>
            </a:fld>
            <a:endParaRPr lang="zh-CN" sz="1400"/>
          </a:p>
        </p:txBody>
      </p:sp>
      <p:sp>
        <p:nvSpPr>
          <p:cNvPr id="6166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DE086D3F-BC9A-4FB3-8A9A-8072A7FA3F10}" type="slidenum">
              <a:rPr lang="zh-CN" sz="1400"/>
              <a:t>3</a:t>
            </a:fld>
            <a:endParaRPr lang="en-US"/>
          </a:p>
        </p:txBody>
      </p:sp>
      <p:sp>
        <p:nvSpPr>
          <p:cNvPr id="6167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404F93B3-F397-463A-BE5F-D261F25A32E1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6168" name="TextBox 616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猩酱笱ё懿肊MBA东莞班共94页，您现在浏览的是第3页!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"/>
          <p:cNvSpPr/>
          <p:nvPr>
            <p:ph type="body" idx="4294967295"/>
          </p:nvPr>
        </p:nvSpPr>
        <p:spPr>
          <a:xfrm>
            <a:off x="685800" y="1600200"/>
            <a:ext cx="7924800" cy="45720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609600" indent="-6096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9906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371600" indent="-4572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7526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2098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buNone/>
            </a:pPr>
            <a:r>
              <a:rPr sz="2400"/>
              <a:t>                           销售收入2000万</a:t>
            </a:r>
            <a:endParaRPr sz="2400"/>
          </a:p>
          <a:p>
            <a:pPr lvl="0" algn="ctr">
              <a:buNone/>
            </a:pPr>
            <a:endParaRPr sz="2400"/>
          </a:p>
          <a:p>
            <a:pPr lvl="0" algn="ctr">
              <a:buNone/>
            </a:pPr>
            <a:r>
              <a:rPr sz="2400" u="sng"/>
              <a:t>增值税340万</a:t>
            </a:r>
            <a:r>
              <a:rPr sz="2400"/>
              <a:t>    </a:t>
            </a:r>
            <a:r>
              <a:rPr sz="2400" u="sng"/>
              <a:t>税前利润500万</a:t>
            </a:r>
            <a:r>
              <a:rPr sz="2400"/>
              <a:t>     </a:t>
            </a:r>
            <a:r>
              <a:rPr sz="2400" u="sng"/>
              <a:t>成本费用1160万</a:t>
            </a:r>
            <a:endParaRPr sz="2400" u="sng"/>
          </a:p>
          <a:p>
            <a:pPr lvl="0">
              <a:buNone/>
            </a:pPr>
            <a:endParaRPr sz="2400"/>
          </a:p>
          <a:p>
            <a:pPr lvl="0" algn="ctr">
              <a:buNone/>
            </a:pPr>
            <a:r>
              <a:rPr sz="2400" u="sng"/>
              <a:t>企业所得税170万</a:t>
            </a:r>
            <a:r>
              <a:rPr sz="2400"/>
              <a:t>    </a:t>
            </a:r>
            <a:r>
              <a:rPr sz="2400" u="sng"/>
              <a:t>税后利润330万</a:t>
            </a:r>
            <a:endParaRPr sz="2400" u="sng"/>
          </a:p>
          <a:p>
            <a:pPr lvl="0">
              <a:buNone/>
            </a:pPr>
            <a:endParaRPr sz="2400"/>
          </a:p>
          <a:p>
            <a:pPr lvl="0" algn="r">
              <a:buNone/>
            </a:pPr>
            <a:r>
              <a:rPr sz="2400" u="sng"/>
              <a:t>留存盈余180万</a:t>
            </a:r>
            <a:r>
              <a:rPr sz="2400"/>
              <a:t>  </a:t>
            </a:r>
            <a:r>
              <a:rPr sz="2400" u="sng"/>
              <a:t>股利150万</a:t>
            </a:r>
            <a:endParaRPr sz="2400" u="sng"/>
          </a:p>
          <a:p>
            <a:pPr lvl="0">
              <a:buNone/>
            </a:pPr>
            <a:endParaRPr sz="1400"/>
          </a:p>
          <a:p>
            <a:pPr lvl="0">
              <a:buNone/>
            </a:pPr>
            <a:r>
              <a:rPr sz="1800"/>
              <a:t>设：  共500万股，净利330万，留存盈余180万，股利共150万，</a:t>
            </a:r>
            <a:endParaRPr sz="1800"/>
          </a:p>
          <a:p>
            <a:pPr lvl="0">
              <a:buNone/>
            </a:pPr>
            <a:r>
              <a:rPr sz="1800"/>
              <a:t>          每股收益0.66元，每股股利0.3元，法人股100万，公众股50万，物业股200万，技术股100万，管理股50万</a:t>
            </a:r>
            <a:endParaRPr sz="1800"/>
          </a:p>
        </p:txBody>
      </p:sp>
      <p:cxnSp>
        <p:nvCxnSpPr>
          <p:cNvPr id="8195" name=""/>
          <p:cNvCxnSpPr/>
          <p:nvPr/>
        </p:nvCxnSpPr>
        <p:spPr>
          <a:xfrm flipH="1">
            <a:off x="2590800" y="2209800"/>
            <a:ext cx="2362200" cy="6096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196" name=""/>
          <p:cNvCxnSpPr/>
          <p:nvPr/>
        </p:nvCxnSpPr>
        <p:spPr>
          <a:xfrm flipH="1">
            <a:off x="4953000" y="2286000"/>
            <a:ext cx="0" cy="4572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197" name=""/>
          <p:cNvCxnSpPr/>
          <p:nvPr/>
        </p:nvCxnSpPr>
        <p:spPr>
          <a:xfrm>
            <a:off x="4953000" y="2209800"/>
            <a:ext cx="1828800" cy="5334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198" name=""/>
          <p:cNvCxnSpPr/>
          <p:nvPr/>
        </p:nvCxnSpPr>
        <p:spPr>
          <a:xfrm flipH="1">
            <a:off x="3657600" y="3200400"/>
            <a:ext cx="1295400" cy="5334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199" name=""/>
          <p:cNvCxnSpPr/>
          <p:nvPr/>
        </p:nvCxnSpPr>
        <p:spPr>
          <a:xfrm>
            <a:off x="4953000" y="3200400"/>
            <a:ext cx="1219200" cy="5334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200" name=""/>
          <p:cNvCxnSpPr/>
          <p:nvPr/>
        </p:nvCxnSpPr>
        <p:spPr>
          <a:xfrm flipH="1">
            <a:off x="4876800" y="4114800"/>
            <a:ext cx="1600200" cy="5334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201" name=""/>
          <p:cNvCxnSpPr/>
          <p:nvPr/>
        </p:nvCxnSpPr>
        <p:spPr>
          <a:xfrm>
            <a:off x="6477000" y="4191000"/>
            <a:ext cx="1295400" cy="4572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sp>
        <p:nvSpPr>
          <p:cNvPr id="8202" name=""/>
          <p:cNvSpPr/>
          <p:nvPr>
            <p:ph type="title"/>
          </p:nvPr>
        </p:nvSpPr>
        <p:spPr>
          <a:xfrm>
            <a:off x="762000" y="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sz="3600" b="0"/>
              <a:t>案例的分析 ：</a:t>
            </a:r>
            <a:endParaRPr sz="3600" b="0"/>
          </a:p>
        </p:txBody>
      </p:sp>
      <p:sp>
        <p:nvSpPr>
          <p:cNvPr id="8203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9820B756-32FE-462C-969D-C81E4E488039}" type="datetime1">
              <a:rPr lang="zh-CN" sz="1400"/>
              <a:t>2024/9/7</a:t>
            </a:fld>
            <a:endParaRPr lang="zh-CN" sz="1400"/>
          </a:p>
        </p:txBody>
      </p:sp>
      <p:sp>
        <p:nvSpPr>
          <p:cNvPr id="8204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43F8AE2A-155B-4717-99B5-7BE25CC338E1}" type="slidenum">
              <a:rPr lang="zh-CN" sz="1400"/>
              <a:t>4</a:t>
            </a:fld>
            <a:endParaRPr lang="en-US"/>
          </a:p>
        </p:txBody>
      </p:sp>
      <p:sp>
        <p:nvSpPr>
          <p:cNvPr id="820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9C875B4D-A189-441C-AFEA-CA687DDAB319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8206" name="TextBox 820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猩酱笱ё懿肊MBA东莞班共94页，您现在浏览的是第4页!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"/>
          <p:cNvSpPr/>
          <p:nvPr/>
        </p:nvSpPr>
        <p:spPr>
          <a:xfrm>
            <a:off x="457200" y="533400"/>
            <a:ext cx="8229600" cy="6413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ctr" anchorCtr="0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/>
            <a:r>
              <a:rPr lang="zh-CN" sz="3600" b="1">
                <a:solidFill>
                  <a:schemeClr val="tx2"/>
                </a:solidFill>
              </a:rPr>
              <a:t>关于现代企业产权制度及产权理论</a:t>
            </a:r>
            <a:endParaRPr lang="zh-CN" sz="3600" b="1">
              <a:solidFill>
                <a:schemeClr val="tx2"/>
              </a:solidFill>
            </a:endParaRPr>
          </a:p>
        </p:txBody>
      </p:sp>
      <p:grpSp>
        <p:nvGrpSpPr>
          <p:cNvPr id="10243" name=""/>
          <p:cNvGrpSpPr/>
          <p:nvPr/>
        </p:nvGrpSpPr>
        <p:grpSpPr>
          <a:xfrm>
            <a:off x="2895600" y="1905000"/>
            <a:ext cx="3962400" cy="4140200"/>
            <a:chExt cx="2496" cy="2608"/>
          </a:xfrm>
        </p:grpSpPr>
        <p:sp>
          <p:nvSpPr>
            <p:cNvPr id="10244" name=""/>
            <p:cNvSpPr/>
            <p:nvPr/>
          </p:nvSpPr>
          <p:spPr>
            <a:xfrm>
              <a:off x="336" y="912"/>
              <a:ext cx="2117" cy="256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公司法人产权</a:t>
              </a:r>
              <a:endParaRPr lang="zh-CN" sz="20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0245" name=""/>
            <p:cNvSpPr/>
            <p:nvPr/>
          </p:nvSpPr>
          <p:spPr>
            <a:xfrm>
              <a:off x="1536" y="1680"/>
              <a:ext cx="912" cy="237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18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经营权</a:t>
              </a:r>
              <a:endParaRPr lang="zh-CN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0246" name=""/>
            <p:cNvSpPr/>
            <p:nvPr/>
          </p:nvSpPr>
          <p:spPr>
            <a:xfrm>
              <a:off x="96" y="2352"/>
              <a:ext cx="672" cy="256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占用权</a:t>
              </a:r>
              <a:endParaRPr lang="zh-CN" sz="20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0247" name=""/>
            <p:cNvSpPr/>
            <p:nvPr/>
          </p:nvSpPr>
          <p:spPr>
            <a:xfrm rot="5400000">
              <a:off x="1032" y="1992"/>
              <a:ext cx="336" cy="288"/>
            </a:xfrm>
            <a:prstGeom prst="leftRightArrow">
              <a:avLst>
                <a:gd name="adj1" fmla="val 50000"/>
                <a:gd name="adj2" fmla="val 23333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0248" name=""/>
            <p:cNvSpPr/>
            <p:nvPr/>
          </p:nvSpPr>
          <p:spPr>
            <a:xfrm rot="5400000">
              <a:off x="288" y="1966"/>
              <a:ext cx="337" cy="339"/>
            </a:xfrm>
            <a:prstGeom prst="leftRightArrow">
              <a:avLst>
                <a:gd name="adj1" fmla="val 50000"/>
                <a:gd name="adj2" fmla="val 20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0249" name=""/>
            <p:cNvSpPr/>
            <p:nvPr/>
          </p:nvSpPr>
          <p:spPr>
            <a:xfrm rot="5400000">
              <a:off x="624" y="1200"/>
              <a:ext cx="480" cy="480"/>
            </a:xfrm>
            <a:prstGeom prst="leftRightArrow">
              <a:avLst>
                <a:gd name="adj1" fmla="val 50000"/>
                <a:gd name="adj2" fmla="val 20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0250" name=""/>
            <p:cNvSpPr/>
            <p:nvPr/>
          </p:nvSpPr>
          <p:spPr>
            <a:xfrm rot="5400000">
              <a:off x="960" y="336"/>
              <a:ext cx="672" cy="480"/>
            </a:xfrm>
            <a:prstGeom prst="leftRightArrow">
              <a:avLst>
                <a:gd name="adj1" fmla="val 50000"/>
                <a:gd name="adj2" fmla="val 28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0251" name=""/>
            <p:cNvSpPr/>
            <p:nvPr/>
          </p:nvSpPr>
          <p:spPr>
            <a:xfrm>
              <a:off x="384" y="1632"/>
              <a:ext cx="960" cy="237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18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控制权</a:t>
              </a:r>
              <a:endParaRPr lang="zh-CN" sz="18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0252" name=""/>
            <p:cNvSpPr/>
            <p:nvPr/>
          </p:nvSpPr>
          <p:spPr>
            <a:xfrm rot="5400000">
              <a:off x="1632" y="1200"/>
              <a:ext cx="480" cy="480"/>
            </a:xfrm>
            <a:prstGeom prst="leftRightArrow">
              <a:avLst>
                <a:gd name="adj1" fmla="val 50000"/>
                <a:gd name="adj2" fmla="val 20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0253" name=""/>
            <p:cNvSpPr/>
            <p:nvPr/>
          </p:nvSpPr>
          <p:spPr>
            <a:xfrm rot="5400000">
              <a:off x="1931" y="2005"/>
              <a:ext cx="266" cy="288"/>
            </a:xfrm>
            <a:prstGeom prst="leftRightArrow">
              <a:avLst>
                <a:gd name="adj1" fmla="val 50000"/>
                <a:gd name="adj2" fmla="val 20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0254" name=""/>
            <p:cNvSpPr/>
            <p:nvPr/>
          </p:nvSpPr>
          <p:spPr>
            <a:xfrm>
              <a:off x="0" y="0"/>
              <a:ext cx="2496" cy="256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原始所有权</a:t>
              </a:r>
              <a:endParaRPr lang="zh-CN" sz="20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0255" name=""/>
            <p:cNvSpPr/>
            <p:nvPr/>
          </p:nvSpPr>
          <p:spPr>
            <a:xfrm>
              <a:off x="912" y="2352"/>
              <a:ext cx="672" cy="256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处置权</a:t>
              </a:r>
              <a:endParaRPr lang="zh-CN" sz="20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0256" name=""/>
            <p:cNvSpPr/>
            <p:nvPr/>
          </p:nvSpPr>
          <p:spPr>
            <a:xfrm>
              <a:off x="1776" y="2304"/>
              <a:ext cx="672" cy="256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使用权</a:t>
              </a:r>
              <a:endParaRPr lang="zh-CN" sz="20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</p:grpSp>
      <p:sp>
        <p:nvSpPr>
          <p:cNvPr id="10257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DC025548-6B50-4F5D-883F-E72F088B0510}" type="datetime1">
              <a:rPr lang="zh-CN" sz="1400"/>
              <a:t>2024/9/7</a:t>
            </a:fld>
            <a:endParaRPr lang="zh-CN" sz="1400"/>
          </a:p>
        </p:txBody>
      </p:sp>
      <p:sp>
        <p:nvSpPr>
          <p:cNvPr id="10258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E1486F75-CC52-4399-8925-C44CC2B5617C}" type="slidenum">
              <a:rPr lang="zh-CN" sz="1400"/>
              <a:t>5</a:t>
            </a:fld>
            <a:endParaRPr lang="en-US"/>
          </a:p>
        </p:txBody>
      </p:sp>
      <p:sp>
        <p:nvSpPr>
          <p:cNvPr id="10259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91731068-8052-4C53-803D-FE96B90EFDE7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10260" name="TextBox 10259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猩酱笱ё懿肊MBA东莞班共94页，您现在浏览的是第5页!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500">
        <p:split orient="vert"/>
      </p:transition>
    </mc:Choice>
    <mc:Fallback>
      <p:transition>
        <p:split orient="vert"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"/>
          <p:cNvSpPr/>
          <p:nvPr>
            <p:ph type="title"/>
          </p:nvPr>
        </p:nvSpPr>
        <p:spPr>
          <a:xfrm>
            <a:off x="304800" y="304800"/>
            <a:ext cx="8534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3600" b="0"/>
              <a:t>第二次两权分离：</a:t>
            </a:r>
            <a:br>
              <a:rPr sz="3600" b="0"/>
            </a:br>
            <a:r>
              <a:rPr sz="3600" b="0"/>
              <a:t>——</a:t>
            </a:r>
            <a:r>
              <a:rPr sz="3200" b="0"/>
              <a:t>法人产权中控制权与经营权分离</a:t>
            </a:r>
            <a:endParaRPr sz="3200" b="0"/>
          </a:p>
        </p:txBody>
      </p:sp>
      <p:sp>
        <p:nvSpPr>
          <p:cNvPr id="12291" name=""/>
          <p:cNvSpPr/>
          <p:nvPr>
            <p:ph type="body" idx="4294967295"/>
          </p:nvPr>
        </p:nvSpPr>
        <p:spPr>
          <a:xfrm>
            <a:off x="838200" y="1524000"/>
            <a:ext cx="7772400" cy="4495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rPr sz="2400"/>
              <a:t>董事会制的诞生</a:t>
            </a:r>
            <a:endParaRPr sz="2400"/>
          </a:p>
          <a:p>
            <a:pPr lvl="0"/>
            <a:endParaRPr sz="2400"/>
          </a:p>
        </p:txBody>
      </p:sp>
      <p:grpSp>
        <p:nvGrpSpPr>
          <p:cNvPr id="12292" name=""/>
          <p:cNvGrpSpPr/>
          <p:nvPr/>
        </p:nvGrpSpPr>
        <p:grpSpPr>
          <a:xfrm>
            <a:off x="1752600" y="2057400"/>
            <a:ext cx="5181600" cy="4064000"/>
            <a:chExt cx="3264" cy="2560"/>
          </a:xfrm>
        </p:grpSpPr>
        <p:sp>
          <p:nvSpPr>
            <p:cNvPr id="12293" name=""/>
            <p:cNvSpPr/>
            <p:nvPr/>
          </p:nvSpPr>
          <p:spPr>
            <a:xfrm>
              <a:off x="624" y="912"/>
              <a:ext cx="2117" cy="256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公司法人产权</a:t>
              </a:r>
              <a:endParaRPr lang="zh-CN" sz="20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2294" name=""/>
            <p:cNvSpPr/>
            <p:nvPr/>
          </p:nvSpPr>
          <p:spPr>
            <a:xfrm>
              <a:off x="1824" y="1680"/>
              <a:ext cx="912" cy="237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18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经营权</a:t>
              </a:r>
              <a:endParaRPr lang="zh-CN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2295" name=""/>
            <p:cNvSpPr/>
            <p:nvPr/>
          </p:nvSpPr>
          <p:spPr>
            <a:xfrm>
              <a:off x="624" y="2304"/>
              <a:ext cx="672" cy="256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董事会</a:t>
              </a:r>
              <a:endParaRPr lang="zh-CN" sz="20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2296" name=""/>
            <p:cNvSpPr/>
            <p:nvPr/>
          </p:nvSpPr>
          <p:spPr>
            <a:xfrm rot="5400000">
              <a:off x="864" y="1918"/>
              <a:ext cx="337" cy="339"/>
            </a:xfrm>
            <a:prstGeom prst="leftRightArrow">
              <a:avLst>
                <a:gd name="adj1" fmla="val 50000"/>
                <a:gd name="adj2" fmla="val 20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2297" name=""/>
            <p:cNvSpPr/>
            <p:nvPr/>
          </p:nvSpPr>
          <p:spPr>
            <a:xfrm rot="5400000">
              <a:off x="912" y="1200"/>
              <a:ext cx="480" cy="480"/>
            </a:xfrm>
            <a:prstGeom prst="leftRightArrow">
              <a:avLst>
                <a:gd name="adj1" fmla="val 50000"/>
                <a:gd name="adj2" fmla="val 20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2298" name=""/>
            <p:cNvSpPr/>
            <p:nvPr/>
          </p:nvSpPr>
          <p:spPr>
            <a:xfrm rot="5400000">
              <a:off x="1248" y="336"/>
              <a:ext cx="672" cy="480"/>
            </a:xfrm>
            <a:prstGeom prst="leftRightArrow">
              <a:avLst>
                <a:gd name="adj1" fmla="val 50000"/>
                <a:gd name="adj2" fmla="val 28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2299" name=""/>
            <p:cNvSpPr/>
            <p:nvPr/>
          </p:nvSpPr>
          <p:spPr>
            <a:xfrm>
              <a:off x="672" y="1632"/>
              <a:ext cx="960" cy="237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18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控制权</a:t>
              </a:r>
              <a:endParaRPr lang="zh-CN" sz="18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2300" name=""/>
            <p:cNvSpPr/>
            <p:nvPr/>
          </p:nvSpPr>
          <p:spPr>
            <a:xfrm rot="5400000">
              <a:off x="1920" y="1200"/>
              <a:ext cx="480" cy="480"/>
            </a:xfrm>
            <a:prstGeom prst="leftRightArrow">
              <a:avLst>
                <a:gd name="adj1" fmla="val 50000"/>
                <a:gd name="adj2" fmla="val 20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2301" name=""/>
            <p:cNvSpPr/>
            <p:nvPr/>
          </p:nvSpPr>
          <p:spPr>
            <a:xfrm rot="5400000">
              <a:off x="2219" y="2005"/>
              <a:ext cx="266" cy="288"/>
            </a:xfrm>
            <a:prstGeom prst="leftRightArrow">
              <a:avLst>
                <a:gd name="adj1" fmla="val 50000"/>
                <a:gd name="adj2" fmla="val 20000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12302" name=""/>
            <p:cNvSpPr/>
            <p:nvPr/>
          </p:nvSpPr>
          <p:spPr>
            <a:xfrm>
              <a:off x="528" y="0"/>
              <a:ext cx="2208" cy="256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原始所有权</a:t>
              </a:r>
              <a:endParaRPr lang="zh-CN" sz="20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2303" name=""/>
            <p:cNvSpPr/>
            <p:nvPr/>
          </p:nvSpPr>
          <p:spPr>
            <a:xfrm>
              <a:off x="2064" y="2304"/>
              <a:ext cx="672" cy="256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cmpd="sng">
              <a:solidFill>
                <a:schemeClr val="accent2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</a:rPr>
                <a:t>经理</a:t>
              </a:r>
              <a:endParaRPr lang="zh-CN" sz="2000" b="1"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12304" name=""/>
            <p:cNvSpPr/>
            <p:nvPr/>
          </p:nvSpPr>
          <p:spPr>
            <a:xfrm>
              <a:off x="0" y="576"/>
              <a:ext cx="3264" cy="1584"/>
            </a:xfrm>
            <a:prstGeom prst="ellipse">
              <a:avLst/>
            </a:prstGeom>
            <a:noFill/>
            <a:ln w="12700" cap="sq" cmpd="sng">
              <a:solidFill>
                <a:schemeClr val="folHlink"/>
              </a:solidFill>
              <a:miter lim="800000"/>
            </a:ln>
            <a:effectLst/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</p:grpSp>
      <p:sp>
        <p:nvSpPr>
          <p:cNvPr id="12305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BBD0A831-DFF8-4877-BF8A-BB58FB0BE832}" type="datetime1">
              <a:rPr lang="zh-CN" sz="1400"/>
              <a:t>2024/9/7</a:t>
            </a:fld>
            <a:endParaRPr lang="zh-CN" sz="1400"/>
          </a:p>
        </p:txBody>
      </p:sp>
      <p:sp>
        <p:nvSpPr>
          <p:cNvPr id="1230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BEBCE5B0-E76E-49D9-8D3F-8677D277C1EA}" type="slidenum">
              <a:rPr lang="zh-CN" sz="1400"/>
              <a:t>6</a:t>
            </a:fld>
            <a:endParaRPr lang="en-US"/>
          </a:p>
        </p:txBody>
      </p:sp>
      <p:sp>
        <p:nvSpPr>
          <p:cNvPr id="1230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67EC5F69-34FE-451B-98CF-DD0FFBD7DC7C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12308" name="TextBox 1230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猩酱笱ё懿肊MBA东莞班共94页，您现在浏览的是第6页!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"/>
          <p:cNvSpPr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b="0">
                <a:latin typeface="宋体" charset="-122"/>
              </a:rPr>
              <a:t>企业、财务及财务管理</a:t>
            </a:r>
            <a:endParaRPr b="0">
              <a:latin typeface="宋体" charset="-122"/>
            </a:endParaRPr>
          </a:p>
        </p:txBody>
      </p:sp>
      <p:sp>
        <p:nvSpPr>
          <p:cNvPr id="14339" name=""/>
          <p:cNvSpPr/>
          <p:nvPr>
            <p:ph type="body" idx="4294967295"/>
          </p:nvPr>
        </p:nvSpPr>
        <p:spPr>
          <a:xfrm>
            <a:off x="1447800" y="1828800"/>
            <a:ext cx="6629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什么是企业？</a:t>
            </a:r>
          </a:p>
          <a:p>
            <a:pPr lvl="0">
              <a:buNone/>
            </a:pPr>
            <a:r>
              <a:t>    ——各种不同的观点</a:t>
            </a:r>
          </a:p>
          <a:p>
            <a:pPr lvl="0"/>
            <a:r>
              <a:t>什么是财务？</a:t>
            </a:r>
          </a:p>
          <a:p>
            <a:pPr lvl="0">
              <a:buNone/>
            </a:pPr>
            <a:r>
              <a:t>    ——财务活动和财务关系</a:t>
            </a:r>
          </a:p>
          <a:p>
            <a:pPr lvl="0"/>
            <a:r>
              <a:t>什么是财务管理？</a:t>
            </a:r>
          </a:p>
          <a:p>
            <a:pPr lvl="0">
              <a:buNone/>
            </a:pPr>
            <a:r>
              <a:t>    ——两种财务管理的观点，导致两种不同的财务管理内容体系。</a:t>
            </a:r>
          </a:p>
        </p:txBody>
      </p:sp>
      <p:sp>
        <p:nvSpPr>
          <p:cNvPr id="1434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42373F2D-B8A7-49B0-B0E5-1D1D4F45C0CA}" type="datetime1">
              <a:rPr lang="zh-CN" sz="1400"/>
              <a:t>2024/9/7</a:t>
            </a:fld>
            <a:endParaRPr lang="zh-CN" sz="1400"/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1811F2A3-D957-4E41-9204-3791DBB8C94E}" type="slidenum">
              <a:rPr lang="zh-CN" sz="1400"/>
              <a:t>7</a:t>
            </a:fld>
            <a:endParaRPr lang="en-US"/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C6063CBB-B5A3-4D34-906E-312D37258213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14343" name="TextBox 1434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猩酱笱ё懿肊MBA东莞班共94页，您现在浏览的是第7页!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"/>
          <p:cNvSpPr/>
          <p:nvPr>
            <p:ph type="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t>企业财务目标</a:t>
            </a:r>
            <a:br/>
            <a:r>
              <a:rPr sz="3200"/>
              <a:t>——股东价值最大化及其具体表现</a:t>
            </a:r>
            <a:endParaRPr sz="3200"/>
          </a:p>
        </p:txBody>
      </p:sp>
      <p:sp>
        <p:nvSpPr>
          <p:cNvPr id="16387" name=""/>
          <p:cNvSpPr/>
          <p:nvPr>
            <p:ph type="body" idx="4294967295"/>
          </p:nvPr>
        </p:nvSpPr>
        <p:spPr>
          <a:xfrm>
            <a:off x="1371600" y="1981200"/>
            <a:ext cx="68580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rPr lang="en-US"/>
              <a:t>EBIT持续增长</a:t>
            </a:r>
            <a:endParaRPr lang="en-US"/>
          </a:p>
          <a:p>
            <a:pPr lvl="0"/>
            <a:r>
              <a:rPr lang="en-US"/>
              <a:t>EPS持续增长</a:t>
            </a:r>
            <a:endParaRPr lang="en-US"/>
          </a:p>
          <a:p>
            <a:pPr lvl="0"/>
            <a:r>
              <a:rPr lang="en-US"/>
              <a:t>总资产收益率持续增长</a:t>
            </a:r>
            <a:endParaRPr lang="en-US"/>
          </a:p>
          <a:p>
            <a:pPr lvl="0"/>
            <a:r>
              <a:rPr lang="en-US"/>
              <a:t>净资产收益率（ROA）持续增长</a:t>
            </a:r>
            <a:endParaRPr lang="en-US"/>
          </a:p>
          <a:p>
            <a:pPr lvl="0"/>
            <a:r>
              <a:rPr lang="en-US"/>
              <a:t>净资产经营净现率持续增长</a:t>
            </a:r>
            <a:endParaRPr lang="en-US"/>
          </a:p>
          <a:p>
            <a:pPr lvl="0"/>
            <a:r>
              <a:rPr lang="en-US"/>
              <a:t>EVA 及EVA回报率持续增长</a:t>
            </a:r>
            <a:endParaRPr lang="en-US"/>
          </a:p>
          <a:p>
            <a:pPr lvl="0"/>
            <a:r>
              <a:rPr lang="en-US"/>
              <a:t>股票在市场上的长期价格持续增长</a:t>
            </a:r>
            <a:endParaRPr lang="en-US"/>
          </a:p>
          <a:p>
            <a:pPr lvl="0"/>
            <a:endParaRPr lang="en-US"/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79B65535-03E3-4373-AC12-5228714241AF}" type="datetime1">
              <a:rPr lang="zh-CN" sz="1400"/>
              <a:t>2024/9/7</a:t>
            </a:fld>
            <a:endParaRPr lang="zh-CN" sz="1400"/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32DC967B-0E45-403C-A3C2-F8330CF57CFD}" type="slidenum">
              <a:rPr lang="zh-CN" sz="1400"/>
              <a:t>8</a:t>
            </a:fld>
            <a:endParaRPr lang="en-US"/>
          </a:p>
        </p:txBody>
      </p:sp>
      <p:sp>
        <p:nvSpPr>
          <p:cNvPr id="16390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FF23AE98-E4A8-4136-A40C-F20A2374DCF5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16391" name="TextBox 1639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猩酱笱ё懿肊MBA东莞班共94页，您现在浏览的是第8页!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8434" name=""/>
          <p:cNvGrpSpPr/>
          <p:nvPr/>
        </p:nvGrpSpPr>
        <p:grpSpPr>
          <a:xfrm>
            <a:off x="457200" y="381000"/>
            <a:ext cx="8277225" cy="6248400"/>
            <a:chExt cx="5214" cy="3936"/>
          </a:xfrm>
        </p:grpSpPr>
        <p:cxnSp>
          <p:nvCxnSpPr>
            <p:cNvPr id="18435" name=""/>
            <p:cNvCxnSpPr/>
            <p:nvPr/>
          </p:nvCxnSpPr>
          <p:spPr>
            <a:xfrm flipH="1">
              <a:off x="1008" y="2064"/>
              <a:ext cx="0" cy="144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18436" name=""/>
            <p:cNvCxnSpPr/>
            <p:nvPr/>
          </p:nvCxnSpPr>
          <p:spPr>
            <a:xfrm flipH="1">
              <a:off x="3272" y="3114"/>
              <a:ext cx="0" cy="103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grpSp>
          <p:nvGrpSpPr>
            <p:cNvPr id="18437" name=""/>
            <p:cNvGrpSpPr/>
            <p:nvPr/>
          </p:nvGrpSpPr>
          <p:grpSpPr>
            <a:xfrm>
              <a:off x="2945" y="1245"/>
              <a:ext cx="328" cy="416"/>
              <a:chExt cx="540" cy="624"/>
            </a:xfrm>
          </p:grpSpPr>
          <p:cxnSp>
            <p:nvCxnSpPr>
              <p:cNvPr id="18438" name=""/>
              <p:cNvCxnSpPr/>
              <p:nvPr/>
            </p:nvCxnSpPr>
            <p:spPr>
              <a:xfrm>
                <a:off x="0" y="624"/>
                <a:ext cx="180" cy="0"/>
              </a:xfrm>
              <a:prstGeom prst="line">
                <a:avLst/>
              </a:prstGeom>
              <a:noFill/>
              <a:ln cmpd="sng">
                <a:solidFill>
                  <a:schemeClr val="tx1"/>
                </a:solidFill>
                <a:miter lim="800000"/>
              </a:ln>
            </p:spPr>
          </p:cxnSp>
          <p:cxnSp>
            <p:nvCxnSpPr>
              <p:cNvPr id="18439" name=""/>
              <p:cNvCxnSpPr/>
              <p:nvPr/>
            </p:nvCxnSpPr>
            <p:spPr>
              <a:xfrm>
                <a:off x="180" y="624"/>
                <a:ext cx="360" cy="0"/>
              </a:xfrm>
              <a:prstGeom prst="line">
                <a:avLst/>
              </a:prstGeom>
              <a:noFill/>
              <a:ln cmpd="sng">
                <a:solidFill>
                  <a:schemeClr val="tx1"/>
                </a:solidFill>
                <a:miter lim="800000"/>
              </a:ln>
            </p:spPr>
          </p:cxnSp>
          <p:cxnSp>
            <p:nvCxnSpPr>
              <p:cNvPr id="18440" name=""/>
              <p:cNvCxnSpPr/>
              <p:nvPr/>
            </p:nvCxnSpPr>
            <p:spPr>
              <a:xfrm>
                <a:off x="180" y="0"/>
                <a:ext cx="360" cy="0"/>
              </a:xfrm>
              <a:prstGeom prst="line">
                <a:avLst/>
              </a:prstGeom>
              <a:noFill/>
              <a:ln cmpd="sng">
                <a:solidFill>
                  <a:schemeClr val="tx1"/>
                </a:solidFill>
                <a:miter lim="800000"/>
              </a:ln>
            </p:spPr>
          </p:cxnSp>
        </p:grpSp>
        <p:sp>
          <p:nvSpPr>
            <p:cNvPr id="18441" name=""/>
            <p:cNvSpPr/>
            <p:nvPr/>
          </p:nvSpPr>
          <p:spPr>
            <a:xfrm>
              <a:off x="0" y="415"/>
              <a:ext cx="655" cy="1142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1500" b="1">
                  <a:solidFill>
                    <a:srgbClr val="CCFF66"/>
                  </a:solidFill>
                </a:rPr>
                <a:t>权益：</a:t>
              </a:r>
              <a:endParaRPr lang="zh-CN" sz="1500" b="1">
                <a:solidFill>
                  <a:srgbClr val="CCFF66"/>
                </a:solidFill>
              </a:endParaRPr>
            </a:p>
            <a:p>
              <a:pPr lvl="0" algn="just"/>
              <a:r>
                <a:rPr lang="zh-CN" sz="1500">
                  <a:solidFill>
                    <a:srgbClr val="CCFF66"/>
                  </a:solidFill>
                </a:rPr>
                <a:t>实收资本</a:t>
              </a:r>
              <a:endParaRPr lang="zh-CN" sz="1500">
                <a:solidFill>
                  <a:srgbClr val="CCFF66"/>
                </a:solidFill>
              </a:endParaRPr>
            </a:p>
            <a:p>
              <a:pPr lvl="0" algn="just"/>
              <a:r>
                <a:rPr lang="zh-CN" sz="1500">
                  <a:solidFill>
                    <a:srgbClr val="CCFF66"/>
                  </a:solidFill>
                </a:rPr>
                <a:t>资本公积</a:t>
              </a:r>
              <a:endParaRPr lang="zh-CN" sz="1500">
                <a:solidFill>
                  <a:srgbClr val="CCFF66"/>
                </a:solidFill>
              </a:endParaRPr>
            </a:p>
            <a:p>
              <a:pPr lvl="0" algn="just"/>
              <a:r>
                <a:rPr lang="zh-CN" sz="1500">
                  <a:solidFill>
                    <a:srgbClr val="CCFF66"/>
                  </a:solidFill>
                </a:rPr>
                <a:t>盈余公积</a:t>
              </a:r>
              <a:endParaRPr lang="zh-CN" sz="1500">
                <a:solidFill>
                  <a:srgbClr val="CCFF66"/>
                </a:solidFill>
              </a:endParaRPr>
            </a:p>
            <a:p>
              <a:pPr lvl="0" algn="just"/>
              <a:r>
                <a:rPr lang="zh-CN" sz="1500">
                  <a:solidFill>
                    <a:srgbClr val="CCFF66"/>
                  </a:solidFill>
                </a:rPr>
                <a:t>未分配利润</a:t>
              </a:r>
              <a:endParaRPr lang="zh-CN" sz="1500">
                <a:solidFill>
                  <a:srgbClr val="CCFF66"/>
                </a:solidFill>
              </a:endParaRPr>
            </a:p>
            <a:p>
              <a:pPr lvl="0" algn="just"/>
              <a:endParaRPr lang="zh-CN" sz="1500">
                <a:solidFill>
                  <a:srgbClr val="CCFF66"/>
                </a:solidFill>
              </a:endParaRPr>
            </a:p>
          </p:txBody>
        </p:sp>
        <p:sp>
          <p:nvSpPr>
            <p:cNvPr id="18442" name=""/>
            <p:cNvSpPr/>
            <p:nvPr/>
          </p:nvSpPr>
          <p:spPr>
            <a:xfrm>
              <a:off x="0" y="1868"/>
              <a:ext cx="655" cy="830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600" b="1">
                  <a:solidFill>
                    <a:srgbClr val="CCFF66"/>
                  </a:solidFill>
                </a:rPr>
                <a:t>负债：</a:t>
              </a:r>
              <a:endParaRPr lang="zh-CN" sz="1600">
                <a:solidFill>
                  <a:srgbClr val="CCFF66"/>
                </a:solidFill>
              </a:endParaRPr>
            </a:p>
            <a:p>
              <a:pPr lvl="0" algn="just"/>
              <a:r>
                <a:rPr lang="zh-CN" sz="1600">
                  <a:solidFill>
                    <a:srgbClr val="CCFF66"/>
                  </a:solidFill>
                </a:rPr>
                <a:t>流动负债</a:t>
              </a:r>
              <a:endParaRPr lang="zh-CN" sz="1600">
                <a:solidFill>
                  <a:srgbClr val="CCFF66"/>
                </a:solidFill>
              </a:endParaRPr>
            </a:p>
            <a:p>
              <a:pPr lvl="0" algn="just"/>
              <a:r>
                <a:rPr lang="zh-CN" sz="1600">
                  <a:solidFill>
                    <a:srgbClr val="CCFF66"/>
                  </a:solidFill>
                </a:rPr>
                <a:t>长期负债</a:t>
              </a:r>
              <a:endParaRPr lang="zh-CN" sz="1600">
                <a:solidFill>
                  <a:srgbClr val="CCFF66"/>
                </a:solidFill>
              </a:endParaRPr>
            </a:p>
            <a:p>
              <a:pPr lvl="0" algn="just"/>
              <a:endParaRPr lang="zh-CN" sz="1600">
                <a:solidFill>
                  <a:srgbClr val="CCFF66"/>
                </a:solidFill>
              </a:endParaRPr>
            </a:p>
          </p:txBody>
        </p:sp>
        <p:cxnSp>
          <p:nvCxnSpPr>
            <p:cNvPr id="18443" name=""/>
            <p:cNvCxnSpPr/>
            <p:nvPr/>
          </p:nvCxnSpPr>
          <p:spPr>
            <a:xfrm flipH="1">
              <a:off x="327" y="1557"/>
              <a:ext cx="0" cy="31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18444" name=""/>
            <p:cNvCxnSpPr/>
            <p:nvPr/>
          </p:nvCxnSpPr>
          <p:spPr>
            <a:xfrm>
              <a:off x="327" y="1661"/>
              <a:ext cx="546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8445" name=""/>
            <p:cNvSpPr/>
            <p:nvPr/>
          </p:nvSpPr>
          <p:spPr>
            <a:xfrm>
              <a:off x="873" y="1245"/>
              <a:ext cx="327" cy="83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2000">
                  <a:solidFill>
                    <a:srgbClr val="CCFF66"/>
                  </a:solidFill>
                </a:rPr>
                <a:t>货币资金</a:t>
              </a:r>
              <a:endParaRPr lang="zh-CN" sz="1000">
                <a:solidFill>
                  <a:srgbClr val="CCFF66"/>
                </a:solidFill>
              </a:endParaRPr>
            </a:p>
          </p:txBody>
        </p:sp>
        <p:sp>
          <p:nvSpPr>
            <p:cNvPr id="18446" name=""/>
            <p:cNvSpPr/>
            <p:nvPr/>
          </p:nvSpPr>
          <p:spPr>
            <a:xfrm>
              <a:off x="1309" y="1245"/>
              <a:ext cx="327" cy="83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2000">
                  <a:solidFill>
                    <a:srgbClr val="CCFF66"/>
                  </a:solidFill>
                </a:rPr>
                <a:t>储备资金</a:t>
              </a:r>
              <a:endParaRPr lang="zh-CN" sz="2000">
                <a:solidFill>
                  <a:srgbClr val="CCFF66"/>
                </a:solidFill>
              </a:endParaRPr>
            </a:p>
          </p:txBody>
        </p:sp>
        <p:sp>
          <p:nvSpPr>
            <p:cNvPr id="18447" name=""/>
            <p:cNvSpPr/>
            <p:nvPr/>
          </p:nvSpPr>
          <p:spPr>
            <a:xfrm>
              <a:off x="1745" y="1245"/>
              <a:ext cx="328" cy="83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800">
                  <a:solidFill>
                    <a:srgbClr val="CCFF66"/>
                  </a:solidFill>
                </a:rPr>
                <a:t>在产品资金</a:t>
              </a:r>
              <a:endParaRPr lang="zh-CN" sz="1800">
                <a:solidFill>
                  <a:srgbClr val="CCFF66"/>
                </a:solidFill>
              </a:endParaRPr>
            </a:p>
          </p:txBody>
        </p:sp>
        <p:sp>
          <p:nvSpPr>
            <p:cNvPr id="18448" name=""/>
            <p:cNvSpPr/>
            <p:nvPr/>
          </p:nvSpPr>
          <p:spPr>
            <a:xfrm>
              <a:off x="2182" y="1245"/>
              <a:ext cx="327" cy="83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2000">
                  <a:solidFill>
                    <a:srgbClr val="CCFF66"/>
                  </a:solidFill>
                </a:rPr>
                <a:t>成品资金</a:t>
              </a:r>
              <a:endParaRPr lang="zh-CN" sz="2000">
                <a:solidFill>
                  <a:srgbClr val="CCFF66"/>
                </a:solidFill>
              </a:endParaRPr>
            </a:p>
          </p:txBody>
        </p:sp>
        <p:sp>
          <p:nvSpPr>
            <p:cNvPr id="18449" name=""/>
            <p:cNvSpPr/>
            <p:nvPr/>
          </p:nvSpPr>
          <p:spPr>
            <a:xfrm>
              <a:off x="2618" y="1245"/>
              <a:ext cx="327" cy="83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2000">
                  <a:solidFill>
                    <a:srgbClr val="CCFF66"/>
                  </a:solidFill>
                </a:rPr>
                <a:t>营业收入</a:t>
              </a:r>
              <a:endParaRPr lang="zh-CN" sz="2000">
                <a:solidFill>
                  <a:srgbClr val="CCFF66"/>
                </a:solidFill>
              </a:endParaRPr>
            </a:p>
          </p:txBody>
        </p:sp>
        <p:sp>
          <p:nvSpPr>
            <p:cNvPr id="18450" name=""/>
            <p:cNvSpPr/>
            <p:nvPr/>
          </p:nvSpPr>
          <p:spPr>
            <a:xfrm>
              <a:off x="3273" y="1038"/>
              <a:ext cx="903" cy="31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600">
                  <a:solidFill>
                    <a:srgbClr val="CCFF66"/>
                  </a:solidFill>
                </a:rPr>
                <a:t>补偿成本费用</a:t>
              </a:r>
              <a:endParaRPr lang="zh-CN" sz="1600">
                <a:solidFill>
                  <a:srgbClr val="CCFF66"/>
                </a:solidFill>
              </a:endParaRPr>
            </a:p>
          </p:txBody>
        </p:sp>
        <p:sp>
          <p:nvSpPr>
            <p:cNvPr id="18451" name=""/>
            <p:cNvSpPr/>
            <p:nvPr/>
          </p:nvSpPr>
          <p:spPr>
            <a:xfrm>
              <a:off x="3273" y="1453"/>
              <a:ext cx="763" cy="31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1800">
                  <a:solidFill>
                    <a:srgbClr val="CCFF66"/>
                  </a:solidFill>
                </a:rPr>
                <a:t>营业利润</a:t>
              </a:r>
              <a:endParaRPr lang="zh-CN" sz="1800">
                <a:solidFill>
                  <a:srgbClr val="CCFF66"/>
                </a:solidFill>
              </a:endParaRPr>
            </a:p>
          </p:txBody>
        </p:sp>
        <p:cxnSp>
          <p:nvCxnSpPr>
            <p:cNvPr id="18452" name=""/>
            <p:cNvCxnSpPr/>
            <p:nvPr/>
          </p:nvCxnSpPr>
          <p:spPr>
            <a:xfrm>
              <a:off x="1200" y="1661"/>
              <a:ext cx="109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53" name=""/>
            <p:cNvCxnSpPr/>
            <p:nvPr/>
          </p:nvCxnSpPr>
          <p:spPr>
            <a:xfrm>
              <a:off x="1636" y="1661"/>
              <a:ext cx="109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54" name=""/>
            <p:cNvCxnSpPr/>
            <p:nvPr/>
          </p:nvCxnSpPr>
          <p:spPr>
            <a:xfrm>
              <a:off x="2073" y="1661"/>
              <a:ext cx="109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55" name=""/>
            <p:cNvCxnSpPr/>
            <p:nvPr/>
          </p:nvCxnSpPr>
          <p:spPr>
            <a:xfrm>
              <a:off x="1008" y="2208"/>
              <a:ext cx="864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sp>
          <p:nvSpPr>
            <p:cNvPr id="18456" name=""/>
            <p:cNvSpPr/>
            <p:nvPr/>
          </p:nvSpPr>
          <p:spPr>
            <a:xfrm>
              <a:off x="864" y="2233"/>
              <a:ext cx="764" cy="31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>
                  <a:solidFill>
                    <a:srgbClr val="CCFF66"/>
                  </a:solidFill>
                </a:rPr>
                <a:t>工资等支出</a:t>
              </a:r>
              <a:endParaRPr lang="zh-CN" sz="1800">
                <a:solidFill>
                  <a:srgbClr val="CCFF66"/>
                </a:solidFill>
              </a:endParaRPr>
            </a:p>
          </p:txBody>
        </p:sp>
        <p:cxnSp>
          <p:nvCxnSpPr>
            <p:cNvPr id="18457" name=""/>
            <p:cNvCxnSpPr/>
            <p:nvPr/>
          </p:nvCxnSpPr>
          <p:spPr>
            <a:xfrm flipH="1" flipV="1">
              <a:off x="982" y="726"/>
              <a:ext cx="0" cy="519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18458" name=""/>
            <p:cNvCxnSpPr/>
            <p:nvPr/>
          </p:nvCxnSpPr>
          <p:spPr>
            <a:xfrm>
              <a:off x="982" y="726"/>
              <a:ext cx="873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18459" name=""/>
            <p:cNvCxnSpPr/>
            <p:nvPr/>
          </p:nvCxnSpPr>
          <p:spPr>
            <a:xfrm flipH="1">
              <a:off x="1855" y="726"/>
              <a:ext cx="0" cy="519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8460" name=""/>
            <p:cNvSpPr/>
            <p:nvPr/>
          </p:nvSpPr>
          <p:spPr>
            <a:xfrm>
              <a:off x="1200" y="576"/>
              <a:ext cx="545" cy="385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1600">
                  <a:solidFill>
                    <a:srgbClr val="CCFF66"/>
                  </a:solidFill>
                </a:rPr>
                <a:t>固   定</a:t>
              </a:r>
              <a:endParaRPr lang="zh-CN" sz="1600">
                <a:solidFill>
                  <a:srgbClr val="CCFF66"/>
                </a:solidFill>
              </a:endParaRPr>
            </a:p>
            <a:p>
              <a:pPr lvl="0" algn="ctr"/>
              <a:r>
                <a:rPr lang="zh-CN" sz="1600">
                  <a:solidFill>
                    <a:srgbClr val="CCFF66"/>
                  </a:solidFill>
                </a:rPr>
                <a:t>资   产</a:t>
              </a:r>
              <a:endParaRPr lang="zh-CN" sz="1600">
                <a:solidFill>
                  <a:srgbClr val="CCFF66"/>
                </a:solidFill>
              </a:endParaRPr>
            </a:p>
          </p:txBody>
        </p:sp>
        <p:cxnSp>
          <p:nvCxnSpPr>
            <p:cNvPr id="18461" name=""/>
            <p:cNvCxnSpPr/>
            <p:nvPr/>
          </p:nvCxnSpPr>
          <p:spPr>
            <a:xfrm flipH="1">
              <a:off x="873" y="2076"/>
              <a:ext cx="0" cy="415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sp>
          <p:nvSpPr>
            <p:cNvPr id="18462" name=""/>
            <p:cNvSpPr/>
            <p:nvPr/>
          </p:nvSpPr>
          <p:spPr>
            <a:xfrm>
              <a:off x="2928" y="2328"/>
              <a:ext cx="1108" cy="312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1600">
                  <a:solidFill>
                    <a:srgbClr val="CCFF66"/>
                  </a:solidFill>
                </a:rPr>
                <a:t>对外投资净收益</a:t>
              </a:r>
              <a:endParaRPr lang="zh-CN" sz="1800">
                <a:solidFill>
                  <a:srgbClr val="CCFF66"/>
                </a:solidFill>
              </a:endParaRPr>
            </a:p>
          </p:txBody>
        </p:sp>
        <p:sp>
          <p:nvSpPr>
            <p:cNvPr id="18463" name=""/>
            <p:cNvSpPr/>
            <p:nvPr/>
          </p:nvSpPr>
          <p:spPr>
            <a:xfrm>
              <a:off x="1527" y="2376"/>
              <a:ext cx="729" cy="312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600">
                  <a:solidFill>
                    <a:srgbClr val="CCFF66"/>
                  </a:solidFill>
                </a:rPr>
                <a:t>对外投资</a:t>
              </a:r>
              <a:endParaRPr lang="zh-CN" sz="1600">
                <a:solidFill>
                  <a:srgbClr val="CCFF66"/>
                </a:solidFill>
              </a:endParaRPr>
            </a:p>
          </p:txBody>
        </p:sp>
        <p:sp>
          <p:nvSpPr>
            <p:cNvPr id="18464" name=""/>
            <p:cNvSpPr/>
            <p:nvPr/>
          </p:nvSpPr>
          <p:spPr>
            <a:xfrm>
              <a:off x="3273" y="1868"/>
              <a:ext cx="763" cy="388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1700">
                  <a:solidFill>
                    <a:srgbClr val="CCFF66"/>
                  </a:solidFill>
                </a:rPr>
                <a:t>营业外</a:t>
              </a:r>
              <a:endParaRPr lang="zh-CN" sz="1700">
                <a:solidFill>
                  <a:srgbClr val="CCFF66"/>
                </a:solidFill>
              </a:endParaRPr>
            </a:p>
            <a:p>
              <a:pPr lvl="0" algn="ctr"/>
              <a:r>
                <a:rPr lang="zh-CN" sz="1700">
                  <a:solidFill>
                    <a:srgbClr val="CCFF66"/>
                  </a:solidFill>
                </a:rPr>
                <a:t>收支余额</a:t>
              </a:r>
              <a:endParaRPr lang="zh-CN" sz="1700">
                <a:solidFill>
                  <a:srgbClr val="CCFF66"/>
                </a:solidFill>
              </a:endParaRPr>
            </a:p>
          </p:txBody>
        </p:sp>
        <p:sp>
          <p:nvSpPr>
            <p:cNvPr id="18465" name=""/>
            <p:cNvSpPr/>
            <p:nvPr/>
          </p:nvSpPr>
          <p:spPr>
            <a:xfrm>
              <a:off x="4329" y="1038"/>
              <a:ext cx="327" cy="31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2000">
                  <a:solidFill>
                    <a:srgbClr val="CCFF66"/>
                  </a:solidFill>
                </a:rPr>
                <a:t>税</a:t>
              </a:r>
              <a:endParaRPr lang="zh-CN" sz="1000">
                <a:solidFill>
                  <a:srgbClr val="CCFF66"/>
                </a:solidFill>
              </a:endParaRPr>
            </a:p>
          </p:txBody>
        </p:sp>
        <p:cxnSp>
          <p:nvCxnSpPr>
            <p:cNvPr id="18466" name=""/>
            <p:cNvCxnSpPr/>
            <p:nvPr/>
          </p:nvCxnSpPr>
          <p:spPr>
            <a:xfrm flipH="1">
              <a:off x="3055" y="1245"/>
              <a:ext cx="0" cy="416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18467" name=""/>
            <p:cNvCxnSpPr/>
            <p:nvPr/>
          </p:nvCxnSpPr>
          <p:spPr>
            <a:xfrm>
              <a:off x="4036" y="1972"/>
              <a:ext cx="219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68" name=""/>
            <p:cNvCxnSpPr/>
            <p:nvPr/>
          </p:nvCxnSpPr>
          <p:spPr>
            <a:xfrm>
              <a:off x="3055" y="1661"/>
              <a:ext cx="218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69" name=""/>
            <p:cNvCxnSpPr/>
            <p:nvPr/>
          </p:nvCxnSpPr>
          <p:spPr>
            <a:xfrm>
              <a:off x="4036" y="2387"/>
              <a:ext cx="219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70" name=""/>
            <p:cNvCxnSpPr/>
            <p:nvPr/>
          </p:nvCxnSpPr>
          <p:spPr>
            <a:xfrm flipH="1" flipV="1">
              <a:off x="4464" y="1349"/>
              <a:ext cx="0" cy="208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71" name=""/>
            <p:cNvCxnSpPr/>
            <p:nvPr/>
          </p:nvCxnSpPr>
          <p:spPr>
            <a:xfrm>
              <a:off x="873" y="2491"/>
              <a:ext cx="654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72" name=""/>
            <p:cNvCxnSpPr/>
            <p:nvPr/>
          </p:nvCxnSpPr>
          <p:spPr>
            <a:xfrm flipV="1">
              <a:off x="2256" y="2496"/>
              <a:ext cx="672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73" name=""/>
            <p:cNvCxnSpPr/>
            <p:nvPr/>
          </p:nvCxnSpPr>
          <p:spPr>
            <a:xfrm>
              <a:off x="4036" y="1661"/>
              <a:ext cx="219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74" name=""/>
            <p:cNvCxnSpPr/>
            <p:nvPr/>
          </p:nvCxnSpPr>
          <p:spPr>
            <a:xfrm>
              <a:off x="3055" y="1245"/>
              <a:ext cx="218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75" name=""/>
            <p:cNvCxnSpPr/>
            <p:nvPr/>
          </p:nvCxnSpPr>
          <p:spPr>
            <a:xfrm flipH="1">
              <a:off x="4364" y="3010"/>
              <a:ext cx="0" cy="104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grpSp>
          <p:nvGrpSpPr>
            <p:cNvPr id="18476" name=""/>
            <p:cNvGrpSpPr/>
            <p:nvPr/>
          </p:nvGrpSpPr>
          <p:grpSpPr>
            <a:xfrm>
              <a:off x="3273" y="3114"/>
              <a:ext cx="1418" cy="103"/>
              <a:chExt cx="2880" cy="156"/>
            </a:xfrm>
          </p:grpSpPr>
          <p:cxnSp>
            <p:nvCxnSpPr>
              <p:cNvPr id="18477" name=""/>
              <p:cNvCxnSpPr/>
              <p:nvPr/>
            </p:nvCxnSpPr>
            <p:spPr>
              <a:xfrm flipH="1">
                <a:off x="0" y="0"/>
                <a:ext cx="2880" cy="0"/>
              </a:xfrm>
              <a:prstGeom prst="line">
                <a:avLst/>
              </a:prstGeom>
              <a:noFill/>
              <a:ln cmpd="sng">
                <a:solidFill>
                  <a:schemeClr val="tx1"/>
                </a:solidFill>
                <a:miter lim="800000"/>
              </a:ln>
            </p:spPr>
          </p:cxnSp>
          <p:cxnSp>
            <p:nvCxnSpPr>
              <p:cNvPr id="18478" name=""/>
              <p:cNvCxnSpPr/>
              <p:nvPr/>
            </p:nvCxnSpPr>
            <p:spPr>
              <a:xfrm flipH="1">
                <a:off x="2880" y="0"/>
                <a:ext cx="0" cy="156"/>
              </a:xfrm>
              <a:prstGeom prst="line">
                <a:avLst/>
              </a:prstGeom>
              <a:noFill/>
              <a:ln cmpd="sng">
                <a:solidFill>
                  <a:schemeClr val="tx1"/>
                </a:solidFill>
                <a:miter lim="800000"/>
                <a:tailEnd type="triangle"/>
              </a:ln>
            </p:spPr>
          </p:cxnSp>
        </p:grpSp>
        <p:sp>
          <p:nvSpPr>
            <p:cNvPr id="18479" name=""/>
            <p:cNvSpPr/>
            <p:nvPr/>
          </p:nvSpPr>
          <p:spPr>
            <a:xfrm>
              <a:off x="4145" y="2640"/>
              <a:ext cx="546" cy="370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600">
                  <a:solidFill>
                    <a:srgbClr val="CCFF66"/>
                  </a:solidFill>
                </a:rPr>
                <a:t>  税后</a:t>
              </a:r>
              <a:endParaRPr lang="zh-CN" sz="1600">
                <a:solidFill>
                  <a:srgbClr val="CCFF66"/>
                </a:solidFill>
              </a:endParaRPr>
            </a:p>
            <a:p>
              <a:pPr lvl="0" algn="just"/>
              <a:r>
                <a:rPr lang="zh-CN" sz="1600">
                  <a:solidFill>
                    <a:srgbClr val="CCFF66"/>
                  </a:solidFill>
                </a:rPr>
                <a:t>  利润</a:t>
              </a:r>
              <a:endParaRPr lang="zh-CN" sz="1600">
                <a:solidFill>
                  <a:srgbClr val="CCFF66"/>
                </a:solidFill>
              </a:endParaRPr>
            </a:p>
          </p:txBody>
        </p:sp>
        <p:cxnSp>
          <p:nvCxnSpPr>
            <p:cNvPr id="18480" name=""/>
            <p:cNvCxnSpPr/>
            <p:nvPr/>
          </p:nvCxnSpPr>
          <p:spPr>
            <a:xfrm>
              <a:off x="4364" y="2491"/>
              <a:ext cx="4" cy="149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8481" name=""/>
            <p:cNvSpPr/>
            <p:nvPr/>
          </p:nvSpPr>
          <p:spPr>
            <a:xfrm>
              <a:off x="4255" y="1557"/>
              <a:ext cx="327" cy="934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2000">
                  <a:solidFill>
                    <a:srgbClr val="CCFF66"/>
                  </a:solidFill>
                </a:rPr>
                <a:t>利润总额</a:t>
              </a:r>
              <a:endParaRPr lang="zh-CN" sz="2000">
                <a:solidFill>
                  <a:srgbClr val="CCFF66"/>
                </a:solidFill>
              </a:endParaRPr>
            </a:p>
          </p:txBody>
        </p:sp>
        <p:sp>
          <p:nvSpPr>
            <p:cNvPr id="18482" name=""/>
            <p:cNvSpPr/>
            <p:nvPr/>
          </p:nvSpPr>
          <p:spPr>
            <a:xfrm>
              <a:off x="4473" y="3217"/>
              <a:ext cx="327" cy="623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1600">
                  <a:solidFill>
                    <a:srgbClr val="CCFF66"/>
                  </a:solidFill>
                </a:rPr>
                <a:t>股息红利</a:t>
              </a:r>
              <a:endParaRPr lang="zh-CN" sz="1600">
                <a:solidFill>
                  <a:srgbClr val="CCFF66"/>
                </a:solidFill>
              </a:endParaRPr>
            </a:p>
          </p:txBody>
        </p:sp>
        <p:sp>
          <p:nvSpPr>
            <p:cNvPr id="18483" name=""/>
            <p:cNvSpPr/>
            <p:nvPr/>
          </p:nvSpPr>
          <p:spPr>
            <a:xfrm>
              <a:off x="4036" y="3217"/>
              <a:ext cx="328" cy="623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1600">
                  <a:solidFill>
                    <a:srgbClr val="CCFF66"/>
                  </a:solidFill>
                </a:rPr>
                <a:t>提公益金</a:t>
              </a:r>
              <a:endParaRPr lang="zh-CN" sz="1600">
                <a:solidFill>
                  <a:srgbClr val="CCFF66"/>
                </a:solidFill>
              </a:endParaRPr>
            </a:p>
          </p:txBody>
        </p:sp>
        <p:sp>
          <p:nvSpPr>
            <p:cNvPr id="18484" name=""/>
            <p:cNvSpPr/>
            <p:nvPr/>
          </p:nvSpPr>
          <p:spPr>
            <a:xfrm>
              <a:off x="3600" y="3217"/>
              <a:ext cx="327" cy="623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1600">
                  <a:solidFill>
                    <a:srgbClr val="CCFF66"/>
                  </a:solidFill>
                </a:rPr>
                <a:t>提公积金</a:t>
              </a:r>
              <a:endParaRPr lang="zh-CN" sz="1600">
                <a:solidFill>
                  <a:srgbClr val="CCFF66"/>
                </a:solidFill>
              </a:endParaRPr>
            </a:p>
          </p:txBody>
        </p:sp>
        <p:sp>
          <p:nvSpPr>
            <p:cNvPr id="18485" name=""/>
            <p:cNvSpPr/>
            <p:nvPr/>
          </p:nvSpPr>
          <p:spPr>
            <a:xfrm>
              <a:off x="3164" y="3217"/>
              <a:ext cx="327" cy="623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/>
              <a:r>
                <a:rPr lang="zh-CN" sz="1600">
                  <a:solidFill>
                    <a:srgbClr val="CCFF66"/>
                  </a:solidFill>
                </a:rPr>
                <a:t>弥补罚款</a:t>
              </a:r>
              <a:endParaRPr lang="zh-CN" sz="1600">
                <a:solidFill>
                  <a:srgbClr val="CCFF66"/>
                </a:solidFill>
              </a:endParaRPr>
            </a:p>
          </p:txBody>
        </p:sp>
        <p:cxnSp>
          <p:nvCxnSpPr>
            <p:cNvPr id="18486" name=""/>
            <p:cNvCxnSpPr/>
            <p:nvPr/>
          </p:nvCxnSpPr>
          <p:spPr>
            <a:xfrm flipH="1">
              <a:off x="4145" y="3114"/>
              <a:ext cx="0" cy="103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87" name=""/>
            <p:cNvCxnSpPr/>
            <p:nvPr/>
          </p:nvCxnSpPr>
          <p:spPr>
            <a:xfrm flipH="1">
              <a:off x="3709" y="3114"/>
              <a:ext cx="0" cy="103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8488" name=""/>
            <p:cNvSpPr/>
            <p:nvPr/>
          </p:nvSpPr>
          <p:spPr>
            <a:xfrm>
              <a:off x="4145" y="0"/>
              <a:ext cx="546" cy="31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endParaRPr lang="zh-CN" sz="1800">
                <a:solidFill>
                  <a:srgbClr val="CCFF66"/>
                </a:solidFill>
              </a:endParaRPr>
            </a:p>
          </p:txBody>
        </p:sp>
        <p:sp>
          <p:nvSpPr>
            <p:cNvPr id="18489" name=""/>
            <p:cNvSpPr/>
            <p:nvPr/>
          </p:nvSpPr>
          <p:spPr>
            <a:xfrm>
              <a:off x="2073" y="0"/>
              <a:ext cx="545" cy="31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b="1" u="sng">
                  <a:solidFill>
                    <a:srgbClr val="CCFF66"/>
                  </a:solidFill>
                </a:rPr>
                <a:t>投资</a:t>
              </a:r>
              <a:endParaRPr lang="zh-CN" sz="1800" b="1">
                <a:solidFill>
                  <a:srgbClr val="CCFF66"/>
                </a:solidFill>
              </a:endParaRPr>
            </a:p>
          </p:txBody>
        </p:sp>
        <p:sp>
          <p:nvSpPr>
            <p:cNvPr id="18490" name=""/>
            <p:cNvSpPr/>
            <p:nvPr/>
          </p:nvSpPr>
          <p:spPr>
            <a:xfrm>
              <a:off x="109" y="0"/>
              <a:ext cx="546" cy="311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b="1" u="sng">
                  <a:solidFill>
                    <a:srgbClr val="CCFF66"/>
                  </a:solidFill>
                </a:rPr>
                <a:t>融资</a:t>
              </a:r>
              <a:endParaRPr lang="zh-CN" sz="1800">
                <a:solidFill>
                  <a:srgbClr val="CCFF66"/>
                </a:solidFill>
              </a:endParaRPr>
            </a:p>
          </p:txBody>
        </p:sp>
        <p:sp>
          <p:nvSpPr>
            <p:cNvPr id="18491" name=""/>
            <p:cNvSpPr/>
            <p:nvPr/>
          </p:nvSpPr>
          <p:spPr>
            <a:xfrm>
              <a:off x="3744" y="0"/>
              <a:ext cx="1296" cy="294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r>
                <a:rPr lang="zh-CN" b="1" u="sng">
                  <a:solidFill>
                    <a:srgbClr val="CCFF66"/>
                  </a:solidFill>
                </a:rPr>
                <a:t>资金的分配</a:t>
              </a:r>
              <a:endParaRPr lang="zh-CN">
                <a:solidFill>
                  <a:srgbClr val="CCFF66"/>
                </a:solidFill>
              </a:endParaRPr>
            </a:p>
          </p:txBody>
        </p:sp>
        <p:sp>
          <p:nvSpPr>
            <p:cNvPr id="18492" name=""/>
            <p:cNvSpPr/>
            <p:nvPr/>
          </p:nvSpPr>
          <p:spPr>
            <a:xfrm>
              <a:off x="1872" y="672"/>
              <a:ext cx="192" cy="410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r>
                <a:rPr lang="zh-CN" sz="1800" b="1">
                  <a:solidFill>
                    <a:srgbClr val="CCFF66"/>
                  </a:solidFill>
                </a:rPr>
                <a:t>折旧</a:t>
              </a:r>
              <a:endParaRPr lang="zh-CN" b="1">
                <a:solidFill>
                  <a:srgbClr val="CCFF66"/>
                </a:solidFill>
              </a:endParaRPr>
            </a:p>
          </p:txBody>
        </p:sp>
        <p:cxnSp>
          <p:nvCxnSpPr>
            <p:cNvPr id="18493" name=""/>
            <p:cNvCxnSpPr/>
            <p:nvPr/>
          </p:nvCxnSpPr>
          <p:spPr>
            <a:xfrm>
              <a:off x="4704" y="3120"/>
              <a:ext cx="336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sp>
          <p:nvSpPr>
            <p:cNvPr id="18494" name=""/>
            <p:cNvSpPr/>
            <p:nvPr/>
          </p:nvSpPr>
          <p:spPr>
            <a:xfrm>
              <a:off x="4938" y="3216"/>
              <a:ext cx="276" cy="720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 vert="vert"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r>
                <a:rPr lang="zh-CN" sz="1600">
                  <a:solidFill>
                    <a:srgbClr val="CCFF66"/>
                  </a:solidFill>
                </a:rPr>
                <a:t>未分配利润</a:t>
              </a:r>
              <a:endParaRPr lang="zh-CN" sz="1600">
                <a:solidFill>
                  <a:srgbClr val="CCFF66"/>
                </a:solidFill>
              </a:endParaRPr>
            </a:p>
          </p:txBody>
        </p:sp>
        <p:cxnSp>
          <p:nvCxnSpPr>
            <p:cNvPr id="18495" name=""/>
            <p:cNvCxnSpPr/>
            <p:nvPr/>
          </p:nvCxnSpPr>
          <p:spPr>
            <a:xfrm flipH="1">
              <a:off x="5040" y="3120"/>
              <a:ext cx="0" cy="144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96" name=""/>
            <p:cNvCxnSpPr/>
            <p:nvPr/>
          </p:nvCxnSpPr>
          <p:spPr>
            <a:xfrm>
              <a:off x="2503" y="1632"/>
              <a:ext cx="133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8497" name=""/>
            <p:cNvCxnSpPr/>
            <p:nvPr/>
          </p:nvCxnSpPr>
          <p:spPr>
            <a:xfrm flipH="1" flipV="1">
              <a:off x="1872" y="2064"/>
              <a:ext cx="0" cy="144"/>
            </a:xfrm>
            <a:prstGeom prst="line">
              <a:avLst/>
            </a:prstGeom>
            <a:noFill/>
            <a:ln w="12700" cap="sq" cmpd="sng">
              <a:solidFill>
                <a:schemeClr val="tx1"/>
              </a:solidFill>
              <a:miter lim="800000"/>
              <a:tailEnd type="triangle" w="sm" len="sm"/>
            </a:ln>
            <a:effectLst/>
          </p:spPr>
        </p:cxnSp>
      </p:grpSp>
      <p:sp>
        <p:nvSpPr>
          <p:cNvPr id="18498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CBA74CE8-EA07-4BAF-8F85-DFC4C91967D6}" type="datetime1">
              <a:rPr lang="zh-CN" sz="1400"/>
              <a:t>2024/9/7</a:t>
            </a:fld>
            <a:endParaRPr lang="zh-CN" sz="1400"/>
          </a:p>
        </p:txBody>
      </p:sp>
      <p:sp>
        <p:nvSpPr>
          <p:cNvPr id="18499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B72B31EA-C2A4-4BC5-BAD3-D611F2029B63}" type="slidenum">
              <a:rPr lang="zh-CN" sz="1400"/>
              <a:t>9</a:t>
            </a:fld>
            <a:endParaRPr lang="en-US"/>
          </a:p>
        </p:txBody>
      </p:sp>
      <p:sp>
        <p:nvSpPr>
          <p:cNvPr id="18500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025601C1-E273-49A0-A2E6-260662F882C6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18501" name="TextBox 1850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猩酱笱ё懿肊MBA东莞班共94页，您现在浏览的是第9页!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"/>
          <p:cNvSpPr/>
          <p:nvPr>
            <p:ph type="subTitle" idx="1"/>
          </p:nvPr>
        </p:nvSpPr>
        <p:spPr>
          <a:xfrm>
            <a:off x="685800" y="762000"/>
            <a:ext cx="8077200" cy="5410200"/>
          </a:xfrm>
          <a:prstGeom prst="rect">
            <a:avLst/>
          </a:prstGeom>
          <a:noFill/>
          <a:ln>
            <a:solidFill>
              <a:prstClr val="black"/>
            </a:solidFill>
            <a:miter lim="800000"/>
          </a:ln>
        </p:spPr>
        <p:txBody>
          <a:bodyPr anchor="ctr" anchorCtr="0"/>
          <a:lstStyle/>
          <a:p>
            <a:pPr lvl="0"/>
            <a:endParaRPr sz="2400"/>
          </a:p>
        </p:txBody>
      </p:sp>
      <p:cxnSp>
        <p:nvCxnSpPr>
          <p:cNvPr id="20483" name=""/>
          <p:cNvCxnSpPr/>
          <p:nvPr/>
        </p:nvCxnSpPr>
        <p:spPr>
          <a:xfrm>
            <a:off x="1524000" y="3657600"/>
            <a:ext cx="6858000" cy="1588"/>
          </a:xfrm>
          <a:prstGeom prst="line">
            <a:avLst/>
          </a:prstGeom>
          <a:noFill/>
          <a:ln w="12700" cmpd="sng">
            <a:solidFill>
              <a:schemeClr val="tx1"/>
            </a:solidFill>
            <a:miter lim="800000"/>
          </a:ln>
          <a:effectLst/>
        </p:spPr>
      </p:cxnSp>
      <p:cxnSp>
        <p:nvCxnSpPr>
          <p:cNvPr id="20484" name=""/>
          <p:cNvCxnSpPr/>
          <p:nvPr/>
        </p:nvCxnSpPr>
        <p:spPr>
          <a:xfrm>
            <a:off x="4191000" y="1828800"/>
            <a:ext cx="1588" cy="4343400"/>
          </a:xfrm>
          <a:prstGeom prst="line">
            <a:avLst/>
          </a:prstGeom>
          <a:noFill/>
          <a:ln w="12700" cmpd="sng">
            <a:solidFill>
              <a:schemeClr val="tx1"/>
            </a:solidFill>
            <a:miter lim="800000"/>
          </a:ln>
          <a:effectLst/>
        </p:spPr>
      </p:cxnSp>
      <p:sp>
        <p:nvSpPr>
          <p:cNvPr id="20485" name=""/>
          <p:cNvSpPr/>
          <p:nvPr/>
        </p:nvSpPr>
        <p:spPr>
          <a:xfrm>
            <a:off x="1524000" y="3886200"/>
            <a:ext cx="29718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货币的时间价值</a:t>
            </a:r>
            <a:endParaRPr lang="zh-CN"/>
          </a:p>
        </p:txBody>
      </p:sp>
      <p:sp>
        <p:nvSpPr>
          <p:cNvPr id="20486" name=""/>
          <p:cNvSpPr/>
          <p:nvPr/>
        </p:nvSpPr>
        <p:spPr>
          <a:xfrm>
            <a:off x="4648200" y="3886200"/>
            <a:ext cx="35052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algn="r" eaLnBrk="1" hangingPunct="1">
              <a:spcBef>
                <a:spcPct val="50000"/>
              </a:spcBef>
            </a:pPr>
            <a:r>
              <a:rPr lang="zh-CN"/>
              <a:t>    投资的风险报酬</a:t>
            </a:r>
            <a:endParaRPr lang="zh-CN"/>
          </a:p>
        </p:txBody>
      </p:sp>
      <p:sp>
        <p:nvSpPr>
          <p:cNvPr id="20487" name=""/>
          <p:cNvSpPr/>
          <p:nvPr/>
        </p:nvSpPr>
        <p:spPr>
          <a:xfrm>
            <a:off x="4419600" y="1600200"/>
            <a:ext cx="4495800" cy="420052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预测</a:t>
            </a:r>
            <a:r>
              <a:rPr lang="zh-CN" sz="2000"/>
              <a:t>（市场、财务、行业、技术）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/>
              <a:t>决策（投资、融资、分配）</a:t>
            </a:r>
            <a:endParaRPr lang="zh-CN"/>
          </a:p>
          <a:p>
            <a:pPr lvl="0" eaLnBrk="1" hangingPunct="1">
              <a:spcBef>
                <a:spcPct val="50000"/>
              </a:spcBef>
            </a:pPr>
            <a:endParaRPr lang="zh-CN"/>
          </a:p>
          <a:p>
            <a:pPr lvl="0" eaLnBrk="1" hangingPunct="1">
              <a:spcBef>
                <a:spcPct val="50000"/>
              </a:spcBef>
            </a:pPr>
            <a:r>
              <a:rPr lang="zh-CN">
                <a:ea typeface="华文行楷" pitchFamily="2" charset="-122"/>
              </a:rPr>
              <a:t>理财目标</a:t>
            </a:r>
            <a:endParaRPr lang="zh-CN">
              <a:ea typeface="华文行楷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/>
              <a:t>计划和预算</a:t>
            </a:r>
            <a:endParaRPr lang="zh-CN"/>
          </a:p>
          <a:p>
            <a:pPr lvl="0" eaLnBrk="1" hangingPunct="1">
              <a:spcBef>
                <a:spcPct val="50000"/>
              </a:spcBef>
            </a:pPr>
            <a:r>
              <a:rPr lang="zh-CN"/>
              <a:t>控制</a:t>
            </a:r>
            <a:endParaRPr lang="zh-CN"/>
          </a:p>
          <a:p>
            <a:pPr lvl="0" eaLnBrk="1" hangingPunct="1">
              <a:spcBef>
                <a:spcPct val="50000"/>
              </a:spcBef>
            </a:pPr>
            <a:r>
              <a:rPr lang="zh-CN"/>
              <a:t>分析</a:t>
            </a:r>
            <a:r>
              <a:rPr lang="zh-CN" sz="2000"/>
              <a:t>（市场、收益、风险）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（比率、比较、趋势、综合）</a:t>
            </a:r>
            <a:endParaRPr lang="zh-CN" sz="2000"/>
          </a:p>
        </p:txBody>
      </p:sp>
      <p:sp>
        <p:nvSpPr>
          <p:cNvPr id="20488" name=""/>
          <p:cNvSpPr/>
          <p:nvPr/>
        </p:nvSpPr>
        <p:spPr>
          <a:xfrm rot="10860000">
            <a:off x="3733800" y="1370012"/>
            <a:ext cx="304800" cy="4878388"/>
          </a:xfrm>
          <a:prstGeom prst="curvedLeftArrow">
            <a:avLst>
              <a:gd name="adj1" fmla="val 320104"/>
              <a:gd name="adj2" fmla="val 640208"/>
              <a:gd name="adj3" fmla="val 33333"/>
            </a:avLst>
          </a:prstGeom>
          <a:solidFill>
            <a:schemeClr val="accent1"/>
          </a:solidFill>
          <a:ln w="12700" cmpd="sng">
            <a:solidFill>
              <a:schemeClr val="tx1"/>
            </a:solidFill>
            <a:miter lim="800000"/>
          </a:ln>
          <a:effectLst/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20489" name=""/>
          <p:cNvSpPr/>
          <p:nvPr/>
        </p:nvSpPr>
        <p:spPr>
          <a:xfrm>
            <a:off x="990600" y="762000"/>
            <a:ext cx="671512" cy="52578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3200">
                <a:solidFill>
                  <a:srgbClr val="CCFF66"/>
                </a:solidFill>
                <a:ea typeface="隶书" pitchFamily="1" charset="-122"/>
              </a:rPr>
              <a:t>财务管理的内容体系概要</a:t>
            </a:r>
            <a:endParaRPr lang="zh-CN" sz="3200">
              <a:solidFill>
                <a:srgbClr val="CCFF66"/>
              </a:solidFill>
              <a:ea typeface="隶书" pitchFamily="1" charset="-122"/>
            </a:endParaRPr>
          </a:p>
        </p:txBody>
      </p:sp>
      <p:sp>
        <p:nvSpPr>
          <p:cNvPr id="20490" name=""/>
          <p:cNvSpPr/>
          <p:nvPr/>
        </p:nvSpPr>
        <p:spPr>
          <a:xfrm>
            <a:off x="4114800" y="2743200"/>
            <a:ext cx="549275" cy="16764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理财    环节</a:t>
            </a:r>
            <a:endParaRPr lang="zh-CN"/>
          </a:p>
        </p:txBody>
      </p:sp>
      <p:sp>
        <p:nvSpPr>
          <p:cNvPr id="20491" name=""/>
          <p:cNvSpPr/>
          <p:nvPr/>
        </p:nvSpPr>
        <p:spPr>
          <a:xfrm>
            <a:off x="2590800" y="3276600"/>
            <a:ext cx="21336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理财观念</a:t>
            </a:r>
            <a:endParaRPr lang="zh-CN"/>
          </a:p>
        </p:txBody>
      </p:sp>
      <p:cxnSp>
        <p:nvCxnSpPr>
          <p:cNvPr id="20492" name=""/>
          <p:cNvCxnSpPr/>
          <p:nvPr/>
        </p:nvCxnSpPr>
        <p:spPr>
          <a:xfrm flipH="1">
            <a:off x="4191000" y="3505200"/>
            <a:ext cx="381000" cy="1524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20493" name=""/>
          <p:cNvSpPr>
            <a:spLocks noGrp="1"/>
          </p:cNvSpPr>
          <p:nvPr>
            <p:ph type="dt" sz="quarter" idx="2"/>
          </p:nvPr>
        </p:nvSpPr>
        <p:spPr/>
        <p:txBody>
          <a:bodyPr wrap="none" lIns="92075" tIns="46038" rIns="92075" bIns="46038" anchor="ctr" anchorCtr="0"/>
          <a:lstStyle/>
          <a:p>
            <a:pPr lvl="0" eaLnBrk="1" hangingPunct="1"/>
            <a:fld id="{D29805EA-9002-428F-8766-72BE47E2BA52}" type="datetime1">
              <a:rPr lang="zh-CN" sz="1400"/>
              <a:t>2024/9/7</a:t>
            </a:fld>
            <a:endParaRPr lang="zh-CN" sz="1400"/>
          </a:p>
        </p:txBody>
      </p:sp>
      <p:sp>
        <p:nvSpPr>
          <p:cNvPr id="20494" name=""/>
          <p:cNvSpPr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/>
          <a:p>
            <a:pPr lvl="0" algn="r" eaLnBrk="1" hangingPunct="1"/>
            <a:fld id="{06883220-2291-4090-9CDB-0CBF86AEC998}" type="slidenum">
              <a:rPr lang="zh-CN" sz="1400"/>
              <a:t>10</a:t>
            </a:fld>
            <a:endParaRPr lang="zh-CN" sz="1400"/>
          </a:p>
        </p:txBody>
      </p:sp>
      <p:sp>
        <p:nvSpPr>
          <p:cNvPr id="20495" name=""/>
          <p:cNvSpPr>
            <a:spLocks noGrp="1"/>
          </p:cNvSpPr>
          <p:nvPr>
            <p:ph type="ftr" sz="quarter" idx="3"/>
          </p:nvPr>
        </p:nvSpPr>
        <p:spPr/>
        <p:txBody>
          <a:bodyPr wrap="none" lIns="92075" tIns="46038" rIns="92075" bIns="46038" anchor="ctr" anchorCtr="0"/>
          <a:lstStyle/>
          <a:p>
            <a:pPr lvl="0" algn="ctr" eaLnBrk="1" hangingPunct="1"/>
            <a:fld id="{27DA582B-E55A-4552-8A02-5FB98C9F7413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20496" name="TextBox 2049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猩酱笱ё懿肊MBA东莞班共94页，您现在浏览的是第10页!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"/>
          <p:cNvSpPr/>
          <p:nvPr>
            <p:ph type="title"/>
          </p:nvPr>
        </p:nvSpPr>
        <p:spPr>
          <a:xfrm>
            <a:off x="381000" y="152400"/>
            <a:ext cx="8305800" cy="1143000"/>
          </a:xfrm>
          <a:prstGeom prst="rect">
            <a:avLst/>
          </a:prstGeom>
          <a:noFill/>
          <a:ln>
            <a:miter lim="800000"/>
          </a:ln>
        </p:spPr>
        <p:txBody>
          <a:bodyPr wrap="square"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br>
              <a:rPr sz="4000"/>
            </a:br>
            <a:r>
              <a:t>许多成功和失败的案例分析</a:t>
            </a:r>
          </a:p>
        </p:txBody>
      </p:sp>
      <p:sp>
        <p:nvSpPr>
          <p:cNvPr id="22531" name=""/>
          <p:cNvSpPr/>
          <p:nvPr>
            <p:ph type="body" idx="4294967295"/>
          </p:nvPr>
        </p:nvSpPr>
        <p:spPr>
          <a:xfrm>
            <a:off x="914400" y="1828800"/>
            <a:ext cx="7086600" cy="43434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609600" indent="-6096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9906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371600" indent="-4572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7526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2098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buNone/>
            </a:pPr>
            <a:r>
              <a:rPr sz="3200" b="0">
                <a:ea typeface="黑体" pitchFamily="2" charset="-122"/>
              </a:rPr>
              <a:t>他们为什么成功？为什么失败？</a:t>
            </a:r>
            <a:endParaRPr sz="3200" b="0">
              <a:ea typeface="黑体" pitchFamily="2" charset="-122"/>
            </a:endParaRPr>
          </a:p>
          <a:p>
            <a:pPr lvl="0">
              <a:buNone/>
            </a:pPr>
            <a:r>
              <a:rPr sz="3200" b="0">
                <a:ea typeface="黑体" pitchFamily="2" charset="-122"/>
              </a:rPr>
              <a:t>如何从财务角度看</a:t>
            </a:r>
            <a:r>
              <a:rPr sz="3200"/>
              <a:t>——</a:t>
            </a:r>
            <a:endParaRPr sz="3200"/>
          </a:p>
          <a:p>
            <a:pPr lvl="0">
              <a:buFont typeface="Wingdings" charset="2"/>
              <a:buAutoNum type="arabicPeriod"/>
            </a:pPr>
            <a:r>
              <a:t>财务战略、财务治理及财务目标</a:t>
            </a:r>
          </a:p>
          <a:p>
            <a:pPr lvl="0">
              <a:buFont typeface="Wingdings" charset="2"/>
              <a:buAutoNum type="arabicPeriod"/>
            </a:pPr>
            <a:r>
              <a:t>投资决策、资产结构与经营风险</a:t>
            </a:r>
          </a:p>
          <a:p>
            <a:pPr lvl="0">
              <a:buFont typeface="Wingdings" charset="2"/>
              <a:buAutoNum type="arabicPeriod"/>
            </a:pPr>
            <a:r>
              <a:t>融资决策、资本结构与财务风险</a:t>
            </a:r>
          </a:p>
          <a:p>
            <a:pPr lvl="0">
              <a:buFont typeface="Wingdings" charset="2"/>
              <a:buAutoNum type="arabicPeriod"/>
            </a:pPr>
            <a:r>
              <a:t>股权结构与分配决策</a:t>
            </a:r>
          </a:p>
          <a:p>
            <a:pPr lvl="0">
              <a:buFont typeface="Wingdings" charset="2"/>
              <a:buAutoNum type="arabicPeriod"/>
            </a:pPr>
            <a:r>
              <a:t>财务制度及财务总监、财务经理的素质</a:t>
            </a:r>
          </a:p>
          <a:p>
            <a:pPr lvl="0">
              <a:buFont typeface="Wingdings" charset="2"/>
              <a:buAutoNum type="arabicPeriod"/>
            </a:pPr>
            <a:r>
              <a:t>财务对公司决策层的影响力度</a:t>
            </a:r>
          </a:p>
        </p:txBody>
      </p:sp>
      <p:sp>
        <p:nvSpPr>
          <p:cNvPr id="2253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A48B99A2-3CD1-42C0-A0F8-0749E9BF15FB}" type="datetime1">
              <a:rPr lang="zh-CN" sz="1400"/>
              <a:t>2024/9/7</a:t>
            </a:fld>
            <a:endParaRPr lang="zh-CN" sz="1400"/>
          </a:p>
        </p:txBody>
      </p:sp>
      <p:sp>
        <p:nvSpPr>
          <p:cNvPr id="2253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88C4114A-B177-47C0-84B3-F9AF0C946CED}" type="slidenum">
              <a:rPr lang="zh-CN" sz="1400"/>
              <a:t>11</a:t>
            </a:fld>
            <a:endParaRPr lang="en-US"/>
          </a:p>
        </p:txBody>
      </p:sp>
      <p:sp>
        <p:nvSpPr>
          <p:cNvPr id="2253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8CEAF048-4DFC-493D-ACF1-BEADAC2FA7EB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22535" name="TextBox 2253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猩酱笱ё懿肊MBA东莞班共94页，您现在浏览的是第11页!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"/>
          <p:cNvSpPr/>
          <p:nvPr>
            <p:ph type="title"/>
          </p:nvPr>
        </p:nvSpPr>
        <p:spPr>
          <a:xfrm>
            <a:off x="685800" y="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3600"/>
              <a:t>散文    </a:t>
            </a:r>
            <a:r>
              <a:rPr sz="3600">
                <a:ea typeface="方正舒体" pitchFamily="2" charset="-122"/>
              </a:rPr>
              <a:t>银行家说：“注意现金流”</a:t>
            </a:r>
            <a:endParaRPr sz="3600">
              <a:ea typeface="方正舒体" pitchFamily="2" charset="-122"/>
            </a:endParaRPr>
          </a:p>
        </p:txBody>
      </p:sp>
      <p:sp>
        <p:nvSpPr>
          <p:cNvPr id="24579" name=""/>
          <p:cNvSpPr/>
          <p:nvPr>
            <p:ph type="body" idx="4294967295"/>
          </p:nvPr>
        </p:nvSpPr>
        <p:spPr>
          <a:xfrm>
            <a:off x="468312" y="1371600"/>
            <a:ext cx="8294688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3">
              <a:lnSpc>
                <a:spcPct val="90000"/>
              </a:lnSpc>
              <a:buNone/>
            </a:pP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我总是想，显耀那条乌黑发亮的报表底线该是很幽雅的吧。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但，银行家发出一个洪亮的声音：“不，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你的应收帐款太高，堆积如山，直插云天；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勾销那赫然耸现的幽影吧。”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 他重复地说：“注意现金流量”。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以后，我试图讲述关于我们可爱的存货的故事，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那些存货，尽管很大，却充满了最招人喜爱的东西。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不过，银行家看着它们张大，带着狠劲的诅咒，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挥着手臂，他叫嚷着：“停住，够了！”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r>
              <a:rPr lang="zh-CN" sz="2400"/>
              <a:t>把利息还给我，不要再给我瞎闹！”</a:t>
            </a:r>
            <a:endParaRPr lang="zh-CN" sz="2400"/>
          </a:p>
          <a:p>
            <a:pPr lvl="0" algn="just">
              <a:lnSpc>
                <a:spcPct val="90000"/>
              </a:lnSpc>
              <a:buNone/>
            </a:pPr>
            <a:endParaRPr lang="zh-CN" sz="2400"/>
          </a:p>
        </p:txBody>
      </p:sp>
      <p:sp>
        <p:nvSpPr>
          <p:cNvPr id="2458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90DC592E-F0E8-4759-9407-FDE2A11D369F}" type="datetime1">
              <a:rPr lang="zh-CN" sz="1400"/>
              <a:t>2024/9/7</a:t>
            </a:fld>
            <a:endParaRPr lang="zh-CN" sz="1400"/>
          </a:p>
        </p:txBody>
      </p:sp>
      <p:sp>
        <p:nvSpPr>
          <p:cNvPr id="2458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77E1D35B-8F9B-4C51-A2E7-BAA00BAD5565}" type="slidenum">
              <a:rPr lang="zh-CN" sz="1400"/>
              <a:t>12</a:t>
            </a:fld>
            <a:endParaRPr lang="en-US"/>
          </a:p>
        </p:txBody>
      </p:sp>
      <p:sp>
        <p:nvSpPr>
          <p:cNvPr id="2458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0D47ED7E-9AC8-42A9-97A5-961A9E16A68F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24583" name="TextBox 2458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猩酱笱ё懿肊MBA东莞班共94页，您现在浏览的是第12页!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"/>
          <p:cNvSpPr/>
          <p:nvPr>
            <p:ph type="title"/>
          </p:nvPr>
        </p:nvSpPr>
        <p:spPr>
          <a:xfrm>
            <a:off x="685800" y="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3600"/>
              <a:t>散文    </a:t>
            </a:r>
            <a:r>
              <a:rPr sz="3600">
                <a:ea typeface="方正舒体" pitchFamily="2" charset="-122"/>
              </a:rPr>
              <a:t>银行家说：“注意现金流”</a:t>
            </a:r>
            <a:endParaRPr sz="3600">
              <a:ea typeface="方正舒体" pitchFamily="2" charset="-122"/>
            </a:endParaRPr>
          </a:p>
        </p:txBody>
      </p:sp>
      <p:sp>
        <p:nvSpPr>
          <p:cNvPr id="26627" name=""/>
          <p:cNvSpPr/>
          <p:nvPr>
            <p:ph type="body" idx="4294967295"/>
          </p:nvPr>
        </p:nvSpPr>
        <p:spPr>
          <a:xfrm>
            <a:off x="1371600" y="1676400"/>
            <a:ext cx="7772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90000"/>
              </a:lnSpc>
              <a:spcBef>
                <a:spcPct val="50000"/>
              </a:spcBef>
              <a:buNone/>
            </a:pPr>
            <a:r>
              <a:rPr sz="2400"/>
              <a:t>然而为了保证我的纯洁，他坚持要些抵押——</a:t>
            </a:r>
            <a:endParaRPr sz="2400"/>
          </a:p>
          <a:p>
            <a:pPr lvl="0">
              <a:lnSpc>
                <a:spcPct val="90000"/>
              </a:lnSpc>
              <a:spcBef>
                <a:spcPct val="50000"/>
              </a:spcBef>
              <a:buNone/>
            </a:pPr>
            <a:r>
              <a:rPr sz="2400"/>
              <a:t>我所有的资产加上我的头皮。</a:t>
            </a:r>
            <a:endParaRPr sz="2400"/>
          </a:p>
          <a:p>
            <a:pPr lvl="0">
              <a:lnSpc>
                <a:spcPct val="90000"/>
              </a:lnSpc>
              <a:spcBef>
                <a:spcPct val="50000"/>
              </a:spcBef>
              <a:buNone/>
            </a:pPr>
            <a:r>
              <a:rPr sz="2400"/>
              <a:t>仅此而已，一个标准的利率。</a:t>
            </a:r>
            <a:endParaRPr sz="2400"/>
          </a:p>
          <a:p>
            <a:pPr lvl="0">
              <a:lnSpc>
                <a:spcPct val="90000"/>
              </a:lnSpc>
              <a:spcBef>
                <a:spcPct val="50000"/>
              </a:spcBef>
              <a:buNone/>
            </a:pPr>
            <a:r>
              <a:rPr sz="2400"/>
              <a:t>虽然我报表的底线还是黑色的，我已经仰面朝天，</a:t>
            </a:r>
            <a:endParaRPr sz="2400"/>
          </a:p>
          <a:p>
            <a:pPr lvl="0">
              <a:lnSpc>
                <a:spcPct val="90000"/>
              </a:lnSpc>
              <a:spcBef>
                <a:spcPct val="50000"/>
              </a:spcBef>
              <a:buNone/>
            </a:pPr>
            <a:r>
              <a:rPr sz="2400"/>
              <a:t>我的现金流出去了，而顾客的款付得太慢。</a:t>
            </a:r>
            <a:endParaRPr sz="2400"/>
          </a:p>
          <a:p>
            <a:pPr lvl="0">
              <a:lnSpc>
                <a:spcPct val="90000"/>
              </a:lnSpc>
              <a:spcBef>
                <a:spcPct val="50000"/>
              </a:spcBef>
              <a:buNone/>
            </a:pPr>
            <a:r>
              <a:rPr sz="2400"/>
              <a:t>我的应收帐款膨胀得几乎难以令人置信；</a:t>
            </a:r>
            <a:endParaRPr sz="2400"/>
          </a:p>
          <a:p>
            <a:pPr lvl="0">
              <a:lnSpc>
                <a:spcPct val="90000"/>
              </a:lnSpc>
              <a:spcBef>
                <a:spcPct val="50000"/>
              </a:spcBef>
              <a:buNone/>
            </a:pPr>
            <a:r>
              <a:rPr sz="2400"/>
              <a:t>结局确定无疑——无尽的苦恼！</a:t>
            </a:r>
            <a:endParaRPr sz="2400"/>
          </a:p>
          <a:p>
            <a:pPr lvl="0">
              <a:lnSpc>
                <a:spcPct val="90000"/>
              </a:lnSpc>
              <a:spcBef>
                <a:spcPct val="50000"/>
              </a:spcBef>
              <a:buNone/>
            </a:pPr>
            <a:r>
              <a:rPr sz="2400"/>
              <a:t>而我听到银行家发出一句不详的咕哝：</a:t>
            </a:r>
            <a:endParaRPr sz="2400"/>
          </a:p>
          <a:p>
            <a:pPr lvl="0">
              <a:lnSpc>
                <a:spcPct val="90000"/>
              </a:lnSpc>
              <a:spcBef>
                <a:spcPct val="50000"/>
              </a:spcBef>
              <a:buNone/>
            </a:pPr>
            <a:r>
              <a:rPr sz="2400"/>
              <a:t>“注意现金流量”。</a:t>
            </a:r>
            <a:endParaRPr sz="2400"/>
          </a:p>
          <a:p>
            <a:pPr lvl="0">
              <a:lnSpc>
                <a:spcPct val="90000"/>
              </a:lnSpc>
              <a:spcBef>
                <a:spcPct val="50000"/>
              </a:spcBef>
            </a:pPr>
            <a:r>
              <a:rPr sz="2400"/>
              <a:t> </a:t>
            </a:r>
            <a:endParaRPr sz="2400"/>
          </a:p>
        </p:txBody>
      </p:sp>
      <p:sp>
        <p:nvSpPr>
          <p:cNvPr id="26628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E167F7E3-8108-4513-AEEE-39AC83D31FC8}" type="datetime1">
              <a:rPr lang="zh-CN" sz="1400"/>
              <a:t>2024/9/7</a:t>
            </a:fld>
            <a:endParaRPr lang="zh-CN" sz="1400"/>
          </a:p>
        </p:txBody>
      </p:sp>
      <p:sp>
        <p:nvSpPr>
          <p:cNvPr id="26629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6C38F65E-A1E9-4A70-AB79-D82B3A57E62D}" type="slidenum">
              <a:rPr lang="zh-CN" sz="1400"/>
              <a:t>13</a:t>
            </a:fld>
            <a:endParaRPr lang="en-US"/>
          </a:p>
        </p:txBody>
      </p:sp>
      <p:sp>
        <p:nvSpPr>
          <p:cNvPr id="26630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9CB86163-2C3D-4832-AB96-169D9AD6C078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26631" name="TextBox 2663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猩酱笱ё懿肊MBA东莞班共94页，您现在浏览的是第13页!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4" name=""/>
          <p:cNvSpPr/>
          <p:nvPr/>
        </p:nvSpPr>
        <p:spPr>
          <a:xfrm>
            <a:off x="1295400" y="1600200"/>
            <a:ext cx="7924800" cy="2133600"/>
          </a:xfrm>
          <a:prstGeom prst="rect">
            <a:avLst/>
          </a:prstGeom>
          <a:solidFill>
            <a:schemeClr val="tx1"/>
          </a:solidFill>
          <a:ln cmpd="sng">
            <a:solidFill>
              <a:schemeClr val="bg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28675" name=""/>
          <p:cNvSpPr/>
          <p:nvPr>
            <p:ph type="title" idx="4294967295"/>
          </p:nvPr>
        </p:nvSpPr>
        <p:spPr>
          <a:xfrm>
            <a:off x="2133600" y="2362200"/>
            <a:ext cx="69342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sz="4800" b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第二部分</a:t>
            </a:r>
            <a:br>
              <a:rPr sz="5400" b="0">
                <a:solidFill>
                  <a:schemeClr val="bg1"/>
                </a:solidFill>
                <a:latin typeface="楷体_GB2312" pitchFamily="1" charset="-122"/>
                <a:ea typeface="楷体_GB2312" pitchFamily="1" charset="-122"/>
              </a:rPr>
            </a:br>
            <a:r>
              <a:rPr sz="5400" b="0">
                <a:solidFill>
                  <a:schemeClr val="bg1"/>
                </a:solidFill>
                <a:latin typeface="楷体_GB2312" pitchFamily="1" charset="-122"/>
                <a:ea typeface="楷体_GB2312" pitchFamily="1" charset="-122"/>
              </a:rPr>
              <a:t> </a:t>
            </a:r>
            <a:r>
              <a:rPr sz="5400" b="0">
                <a:solidFill>
                  <a:schemeClr val="bg1"/>
                </a:solidFill>
                <a:latin typeface="楷体_GB2312" pitchFamily="1" charset="-122"/>
                <a:ea typeface="隶书" pitchFamily="1" charset="-122"/>
              </a:rPr>
              <a:t>投资决策与案例分析</a:t>
            </a:r>
            <a:endParaRPr sz="5400">
              <a:solidFill>
                <a:schemeClr val="bg1"/>
              </a:solidFill>
              <a:latin typeface="方正舒体" pitchFamily="2" charset="-122"/>
              <a:ea typeface="隶书" pitchFamily="1" charset="-122"/>
            </a:endParaRPr>
          </a:p>
        </p:txBody>
      </p:sp>
      <p:sp>
        <p:nvSpPr>
          <p:cNvPr id="28676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AD4F0758-A5B7-46D8-A495-9629A011DFB5}" type="datetime1">
              <a:rPr lang="zh-CN" sz="1400"/>
              <a:t>2024/9/7</a:t>
            </a:fld>
            <a:endParaRPr lang="zh-CN" sz="1400"/>
          </a:p>
        </p:txBody>
      </p:sp>
      <p:sp>
        <p:nvSpPr>
          <p:cNvPr id="28677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C3309BF7-8D32-4F67-8952-EFC06001C0F5}" type="slidenum">
              <a:rPr lang="zh-CN" sz="1400"/>
              <a:t>14</a:t>
            </a:fld>
            <a:endParaRPr lang="en-US"/>
          </a:p>
        </p:txBody>
      </p:sp>
      <p:sp>
        <p:nvSpPr>
          <p:cNvPr id="28678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5B9A11B7-62AE-4E68-BB24-6350EE7508C8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28679" name="TextBox 2867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猩酱笱ё懿肊MBA东莞班共94页，您现在浏览的是第14页!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2" name=""/>
          <p:cNvSpPr/>
          <p:nvPr>
            <p:ph type="title"/>
          </p:nvPr>
        </p:nvSpPr>
        <p:spPr>
          <a:xfrm>
            <a:off x="703262" y="228600"/>
            <a:ext cx="7772400" cy="6096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t>  </a:t>
            </a:r>
          </a:p>
        </p:txBody>
      </p:sp>
      <p:sp>
        <p:nvSpPr>
          <p:cNvPr id="30723" name=""/>
          <p:cNvSpPr/>
          <p:nvPr>
            <p:ph type="body" idx="4294967295"/>
          </p:nvPr>
        </p:nvSpPr>
        <p:spPr>
          <a:xfrm>
            <a:off x="685800" y="914400"/>
            <a:ext cx="7772400" cy="51816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buNone/>
            </a:pPr>
            <a:r>
              <a:t> </a:t>
            </a:r>
          </a:p>
        </p:txBody>
      </p:sp>
      <p:grpSp>
        <p:nvGrpSpPr>
          <p:cNvPr id="30724" name=""/>
          <p:cNvGrpSpPr/>
          <p:nvPr/>
        </p:nvGrpSpPr>
        <p:grpSpPr>
          <a:xfrm>
            <a:off x="685800" y="1981200"/>
            <a:ext cx="7854950" cy="3895725"/>
            <a:chExt cx="4948" cy="2454"/>
          </a:xfrm>
        </p:grpSpPr>
        <p:sp>
          <p:nvSpPr>
            <p:cNvPr id="30725" name=""/>
            <p:cNvSpPr/>
            <p:nvPr/>
          </p:nvSpPr>
          <p:spPr>
            <a:xfrm>
              <a:off x="1776" y="0"/>
              <a:ext cx="1279" cy="256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 sz="2000"/>
                <a:t>财务管理决策</a:t>
              </a:r>
              <a:endParaRPr lang="zh-CN" sz="2000"/>
            </a:p>
          </p:txBody>
        </p:sp>
        <p:cxnSp>
          <p:nvCxnSpPr>
            <p:cNvPr id="30726" name=""/>
            <p:cNvCxnSpPr/>
            <p:nvPr/>
          </p:nvCxnSpPr>
          <p:spPr>
            <a:xfrm flipH="1">
              <a:off x="2373" y="290"/>
              <a:ext cx="0" cy="16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sp>
          <p:nvSpPr>
            <p:cNvPr id="30727" name=""/>
            <p:cNvSpPr/>
            <p:nvPr/>
          </p:nvSpPr>
          <p:spPr>
            <a:xfrm>
              <a:off x="0" y="532"/>
              <a:ext cx="913" cy="256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zh-CN" sz="2000"/>
                <a:t>融资决策</a:t>
              </a:r>
              <a:endParaRPr lang="zh-CN" sz="2000"/>
            </a:p>
          </p:txBody>
        </p:sp>
        <p:sp>
          <p:nvSpPr>
            <p:cNvPr id="30728" name=""/>
            <p:cNvSpPr/>
            <p:nvPr/>
          </p:nvSpPr>
          <p:spPr>
            <a:xfrm>
              <a:off x="1917" y="532"/>
              <a:ext cx="912" cy="256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zh-CN" sz="2000"/>
                <a:t>投资决策</a:t>
              </a:r>
              <a:endParaRPr lang="zh-CN" sz="2000"/>
            </a:p>
          </p:txBody>
        </p:sp>
        <p:sp>
          <p:nvSpPr>
            <p:cNvPr id="30729" name=""/>
            <p:cNvSpPr/>
            <p:nvPr/>
          </p:nvSpPr>
          <p:spPr>
            <a:xfrm>
              <a:off x="3150" y="532"/>
              <a:ext cx="1798" cy="256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zh-CN" sz="2000"/>
                <a:t>分配决策（</a:t>
              </a:r>
              <a:r>
                <a:rPr lang="zh-CN" sz="2000" i="1"/>
                <a:t>股利决策）</a:t>
              </a:r>
              <a:endParaRPr lang="zh-CN" sz="2000" i="1"/>
            </a:p>
          </p:txBody>
        </p:sp>
        <p:cxnSp>
          <p:nvCxnSpPr>
            <p:cNvPr id="30730" name=""/>
            <p:cNvCxnSpPr/>
            <p:nvPr/>
          </p:nvCxnSpPr>
          <p:spPr>
            <a:xfrm>
              <a:off x="456" y="371"/>
              <a:ext cx="3469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30731" name=""/>
            <p:cNvCxnSpPr/>
            <p:nvPr/>
          </p:nvCxnSpPr>
          <p:spPr>
            <a:xfrm flipH="1">
              <a:off x="456" y="371"/>
              <a:ext cx="0" cy="16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30732" name=""/>
            <p:cNvCxnSpPr/>
            <p:nvPr/>
          </p:nvCxnSpPr>
          <p:spPr>
            <a:xfrm flipH="1">
              <a:off x="2373" y="451"/>
              <a:ext cx="0" cy="8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30733" name=""/>
            <p:cNvCxnSpPr/>
            <p:nvPr/>
          </p:nvCxnSpPr>
          <p:spPr>
            <a:xfrm flipH="1">
              <a:off x="3925" y="371"/>
              <a:ext cx="0" cy="16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30734" name=""/>
            <p:cNvCxnSpPr/>
            <p:nvPr/>
          </p:nvCxnSpPr>
          <p:spPr>
            <a:xfrm>
              <a:off x="456" y="935"/>
              <a:ext cx="3469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30735" name=""/>
            <p:cNvCxnSpPr/>
            <p:nvPr/>
          </p:nvCxnSpPr>
          <p:spPr>
            <a:xfrm flipH="1">
              <a:off x="3925" y="774"/>
              <a:ext cx="0" cy="16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30736" name=""/>
            <p:cNvCxnSpPr/>
            <p:nvPr/>
          </p:nvCxnSpPr>
          <p:spPr>
            <a:xfrm flipH="1">
              <a:off x="456" y="774"/>
              <a:ext cx="0" cy="16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30737" name=""/>
            <p:cNvCxnSpPr/>
            <p:nvPr/>
          </p:nvCxnSpPr>
          <p:spPr>
            <a:xfrm flipH="1">
              <a:off x="2373" y="774"/>
              <a:ext cx="0" cy="16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30738" name=""/>
            <p:cNvSpPr/>
            <p:nvPr/>
          </p:nvSpPr>
          <p:spPr>
            <a:xfrm>
              <a:off x="1141" y="1096"/>
              <a:ext cx="639" cy="294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/>
                <a:t>风险</a:t>
              </a:r>
              <a:endParaRPr lang="zh-CN"/>
            </a:p>
          </p:txBody>
        </p:sp>
        <p:sp>
          <p:nvSpPr>
            <p:cNvPr id="30739" name=""/>
            <p:cNvSpPr/>
            <p:nvPr/>
          </p:nvSpPr>
          <p:spPr>
            <a:xfrm>
              <a:off x="2876" y="1096"/>
              <a:ext cx="638" cy="294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/>
                <a:t>报酬</a:t>
              </a:r>
              <a:endParaRPr lang="zh-CN"/>
            </a:p>
          </p:txBody>
        </p:sp>
        <p:cxnSp>
          <p:nvCxnSpPr>
            <p:cNvPr id="30740" name=""/>
            <p:cNvCxnSpPr/>
            <p:nvPr/>
          </p:nvCxnSpPr>
          <p:spPr>
            <a:xfrm>
              <a:off x="1826" y="1177"/>
              <a:ext cx="1003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30741" name=""/>
            <p:cNvCxnSpPr/>
            <p:nvPr/>
          </p:nvCxnSpPr>
          <p:spPr>
            <a:xfrm>
              <a:off x="1826" y="1258"/>
              <a:ext cx="1003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30742" name=""/>
            <p:cNvCxnSpPr/>
            <p:nvPr/>
          </p:nvCxnSpPr>
          <p:spPr>
            <a:xfrm>
              <a:off x="1415" y="1459"/>
              <a:ext cx="1780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30743" name=""/>
            <p:cNvCxnSpPr/>
            <p:nvPr/>
          </p:nvCxnSpPr>
          <p:spPr>
            <a:xfrm flipH="1">
              <a:off x="1415" y="1338"/>
              <a:ext cx="0" cy="12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30744" name=""/>
            <p:cNvCxnSpPr/>
            <p:nvPr/>
          </p:nvCxnSpPr>
          <p:spPr>
            <a:xfrm flipH="1">
              <a:off x="3195" y="1338"/>
              <a:ext cx="0" cy="12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sp>
          <p:nvSpPr>
            <p:cNvPr id="30745" name=""/>
            <p:cNvSpPr/>
            <p:nvPr/>
          </p:nvSpPr>
          <p:spPr>
            <a:xfrm>
              <a:off x="1982" y="1620"/>
              <a:ext cx="729" cy="294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/>
                <a:t>平衡</a:t>
              </a:r>
              <a:endParaRPr lang="zh-CN"/>
            </a:p>
          </p:txBody>
        </p:sp>
        <p:sp>
          <p:nvSpPr>
            <p:cNvPr id="30746" name=""/>
            <p:cNvSpPr/>
            <p:nvPr/>
          </p:nvSpPr>
          <p:spPr>
            <a:xfrm>
              <a:off x="1824" y="2160"/>
              <a:ext cx="1096" cy="294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>
                <a:spcBef>
                  <a:spcPct val="50000"/>
                </a:spcBef>
              </a:pPr>
              <a:r>
                <a:rPr lang="zh-CN"/>
                <a:t>财务目标</a:t>
              </a:r>
              <a:endParaRPr lang="zh-CN"/>
            </a:p>
          </p:txBody>
        </p:sp>
        <p:cxnSp>
          <p:nvCxnSpPr>
            <p:cNvPr id="30747" name=""/>
            <p:cNvCxnSpPr/>
            <p:nvPr/>
          </p:nvCxnSpPr>
          <p:spPr>
            <a:xfrm flipH="1">
              <a:off x="2328" y="1459"/>
              <a:ext cx="0" cy="16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30748" name=""/>
            <p:cNvCxnSpPr/>
            <p:nvPr/>
          </p:nvCxnSpPr>
          <p:spPr>
            <a:xfrm flipH="1">
              <a:off x="2352" y="1920"/>
              <a:ext cx="0" cy="202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30749" name=""/>
            <p:cNvCxnSpPr/>
            <p:nvPr/>
          </p:nvCxnSpPr>
          <p:spPr>
            <a:xfrm flipH="1">
              <a:off x="1415" y="935"/>
              <a:ext cx="0" cy="16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30750" name=""/>
            <p:cNvCxnSpPr/>
            <p:nvPr/>
          </p:nvCxnSpPr>
          <p:spPr>
            <a:xfrm flipH="1">
              <a:off x="3150" y="935"/>
              <a:ext cx="0" cy="16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</p:grpSp>
      <p:sp>
        <p:nvSpPr>
          <p:cNvPr id="30751" name=""/>
          <p:cNvSpPr/>
          <p:nvPr/>
        </p:nvSpPr>
        <p:spPr>
          <a:xfrm>
            <a:off x="304800" y="685800"/>
            <a:ext cx="8839200" cy="579438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/>
            <a:r>
              <a:rPr lang="zh-CN" sz="3200">
                <a:solidFill>
                  <a:schemeClr val="tx2"/>
                </a:solidFill>
                <a:latin typeface="Verdana" pitchFamily="2" charset="0"/>
              </a:rPr>
              <a:t>管理的核心是决策，财务管理的核心是财务决策</a:t>
            </a:r>
            <a:endParaRPr lang="zh-CN" sz="3200">
              <a:solidFill>
                <a:schemeClr val="tx2"/>
              </a:solidFill>
              <a:latin typeface="Verdana" pitchFamily="2" charset="0"/>
            </a:endParaRPr>
          </a:p>
        </p:txBody>
      </p:sp>
      <p:sp>
        <p:nvSpPr>
          <p:cNvPr id="3075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0E6C469D-F424-4506-BCDD-BB3E47760AC9}" type="datetime1">
              <a:rPr lang="zh-CN" sz="1400"/>
              <a:t>2024/9/7</a:t>
            </a:fld>
            <a:endParaRPr lang="zh-CN" sz="1400"/>
          </a:p>
        </p:txBody>
      </p:sp>
      <p:sp>
        <p:nvSpPr>
          <p:cNvPr id="3075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0AFFD87B-4131-4F7A-9744-8515C9BBA2ED}" type="slidenum">
              <a:rPr lang="zh-CN" sz="1400"/>
              <a:t>15</a:t>
            </a:fld>
            <a:endParaRPr lang="en-US"/>
          </a:p>
        </p:txBody>
      </p:sp>
      <p:sp>
        <p:nvSpPr>
          <p:cNvPr id="3075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FD1C8E23-C2F7-4D89-8512-C6CBB2499F58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30755" name="TextBox 3075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猩酱笱ё懿肊MBA东莞班共94页，您现在浏览的是第15页!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"/>
          <p:cNvSpPr/>
          <p:nvPr>
            <p:ph type="title"/>
          </p:nvPr>
        </p:nvSpPr>
        <p:spPr>
          <a:xfrm>
            <a:off x="609600" y="685800"/>
            <a:ext cx="8534400" cy="762000"/>
          </a:xfrm>
          <a:prstGeom prst="rect">
            <a:avLst/>
          </a:prstGeom>
          <a:noFill/>
          <a:ln>
            <a:miter lim="800000"/>
          </a:ln>
        </p:spPr>
        <p:txBody>
          <a:bodyPr wrap="square"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4000"/>
              <a:t>二、投资决策的目标</a:t>
            </a:r>
            <a:r>
              <a:t> </a:t>
            </a:r>
          </a:p>
        </p:txBody>
      </p:sp>
      <p:sp>
        <p:nvSpPr>
          <p:cNvPr id="32771" name=""/>
          <p:cNvSpPr/>
          <p:nvPr>
            <p:ph type="body" idx="4294967295"/>
          </p:nvPr>
        </p:nvSpPr>
        <p:spPr>
          <a:xfrm>
            <a:off x="833438" y="1981200"/>
            <a:ext cx="8131175" cy="3963988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609600" indent="-6096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9906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371600" indent="-4572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7526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2098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150000"/>
              </a:lnSpc>
              <a:buNone/>
            </a:pPr>
            <a:r>
              <a:t>国际化背景下企业应从两个方面建立自己的战略：</a:t>
            </a:r>
          </a:p>
          <a:p>
            <a:pPr lvl="0">
              <a:lnSpc>
                <a:spcPct val="150000"/>
              </a:lnSpc>
              <a:buFont typeface="Wingdings" charset="2"/>
              <a:buAutoNum type="arabicPeriod"/>
            </a:pPr>
            <a:r>
              <a:t>对内的管理型战略</a:t>
            </a:r>
          </a:p>
          <a:p>
            <a:pPr lvl="0">
              <a:lnSpc>
                <a:spcPct val="150000"/>
              </a:lnSpc>
              <a:buFont typeface="Wingdings" charset="2"/>
              <a:buAutoNum type="arabicPeriod"/>
            </a:pPr>
            <a:r>
              <a:t>对外的交易型战略</a:t>
            </a:r>
          </a:p>
          <a:p>
            <a:pPr lvl="0">
              <a:buNone/>
            </a:pPr>
            <a:r>
              <a:rPr sz="2400"/>
              <a:t> </a:t>
            </a:r>
            <a:endParaRPr sz="2400"/>
          </a:p>
        </p:txBody>
      </p:sp>
      <p:sp>
        <p:nvSpPr>
          <p:cNvPr id="3277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72B3621E-AD04-4C0C-A032-D3ECF0902F60}" type="datetime1">
              <a:rPr lang="zh-CN" sz="1400"/>
              <a:t>2024/9/7</a:t>
            </a:fld>
            <a:endParaRPr lang="zh-CN" sz="1400"/>
          </a:p>
        </p:txBody>
      </p:sp>
      <p:sp>
        <p:nvSpPr>
          <p:cNvPr id="3277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B3545D87-3DD0-4EFC-87E7-E6447C942777}" type="slidenum">
              <a:rPr lang="zh-CN" sz="1400"/>
              <a:t>16</a:t>
            </a:fld>
            <a:endParaRPr lang="en-US"/>
          </a:p>
        </p:txBody>
      </p:sp>
      <p:sp>
        <p:nvSpPr>
          <p:cNvPr id="3277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F618F392-BF1A-450D-A039-C38194BF92FA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32775" name="TextBox 3277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猩酱笱ё懿肊MBA东莞班共94页，您现在浏览的是第16页!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8" name=""/>
          <p:cNvSpPr/>
          <p:nvPr>
            <p:ph type="title"/>
          </p:nvPr>
        </p:nvSpPr>
        <p:spPr>
          <a:xfrm>
            <a:off x="533400" y="685800"/>
            <a:ext cx="8229600" cy="701675"/>
          </a:xfrm>
          <a:prstGeom prst="rect">
            <a:avLst/>
          </a:prstGeom>
          <a:noFill/>
          <a:ln>
            <a:miter lim="800000"/>
          </a:ln>
        </p:spPr>
        <p:txBody>
          <a:bodyPr wrap="square"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4000"/>
              <a:t>四、证券投资决策</a:t>
            </a:r>
            <a:endParaRPr sz="4000"/>
          </a:p>
        </p:txBody>
      </p:sp>
      <p:sp>
        <p:nvSpPr>
          <p:cNvPr id="34819" name=""/>
          <p:cNvSpPr/>
          <p:nvPr>
            <p:ph type="body" idx="4294967295"/>
          </p:nvPr>
        </p:nvSpPr>
        <p:spPr>
          <a:xfrm>
            <a:off x="1066800" y="2057400"/>
            <a:ext cx="7696200" cy="43434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5334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9906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371600" indent="-4572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7526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2098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140000"/>
              </a:lnSpc>
              <a:buFont typeface="Wingdings" charset="2"/>
              <a:buAutoNum type="arabicPeriod"/>
            </a:pPr>
            <a:r>
              <a:rPr sz="3600"/>
              <a:t>证券投资的理念</a:t>
            </a:r>
            <a:endParaRPr sz="3600"/>
          </a:p>
          <a:p>
            <a:pPr lvl="0">
              <a:lnSpc>
                <a:spcPct val="140000"/>
              </a:lnSpc>
              <a:buFont typeface="Wingdings" charset="2"/>
              <a:buAutoNum type="arabicPeriod"/>
            </a:pPr>
            <a:r>
              <a:rPr sz="3600"/>
              <a:t>巴菲特的投资理念</a:t>
            </a:r>
            <a:endParaRPr sz="3600"/>
          </a:p>
          <a:p>
            <a:pPr lvl="0">
              <a:lnSpc>
                <a:spcPct val="140000"/>
              </a:lnSpc>
              <a:buFont typeface="Wingdings" charset="2"/>
              <a:buAutoNum type="arabicPeriod"/>
            </a:pPr>
            <a:r>
              <a:rPr sz="3600"/>
              <a:t>索罗斯的经济哲学和投资理念</a:t>
            </a:r>
            <a:endParaRPr sz="3600"/>
          </a:p>
        </p:txBody>
      </p:sp>
      <p:sp>
        <p:nvSpPr>
          <p:cNvPr id="3482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9733D022-D2ED-464D-BBEC-B4FE4C769406}" type="datetime1">
              <a:rPr lang="zh-CN" sz="1400"/>
              <a:t>2024/9/7</a:t>
            </a:fld>
            <a:endParaRPr lang="zh-CN" sz="1400"/>
          </a:p>
        </p:txBody>
      </p:sp>
      <p:sp>
        <p:nvSpPr>
          <p:cNvPr id="3482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EFC02F96-6A64-4C51-9D3F-265A02F805EE}" type="slidenum">
              <a:rPr lang="zh-CN" sz="1400"/>
              <a:t>17</a:t>
            </a:fld>
            <a:endParaRPr lang="en-US"/>
          </a:p>
        </p:txBody>
      </p:sp>
      <p:sp>
        <p:nvSpPr>
          <p:cNvPr id="3482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71E154C7-F989-4256-A505-D7DA6A8B1A6E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34823" name="TextBox 3482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猩酱笱ё懿肊MBA东莞班共94页，您现在浏览的是第17页!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6" name=""/>
          <p:cNvSpPr/>
          <p:nvPr>
            <p:ph type="title"/>
          </p:nvPr>
        </p:nvSpPr>
        <p:spPr>
          <a:xfrm>
            <a:off x="228600" y="609600"/>
            <a:ext cx="8915400" cy="701675"/>
          </a:xfrm>
          <a:prstGeom prst="rect">
            <a:avLst/>
          </a:prstGeom>
          <a:noFill/>
          <a:ln>
            <a:miter lim="800000"/>
          </a:ln>
        </p:spPr>
        <p:txBody>
          <a:bodyPr wrap="square"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4000"/>
              <a:t>五、企业项目投资决策与管理</a:t>
            </a:r>
            <a:endParaRPr sz="4000"/>
          </a:p>
        </p:txBody>
      </p:sp>
      <p:sp>
        <p:nvSpPr>
          <p:cNvPr id="36867" name=""/>
          <p:cNvSpPr/>
          <p:nvPr>
            <p:ph type="body" idx="4294967295"/>
          </p:nvPr>
        </p:nvSpPr>
        <p:spPr>
          <a:xfrm>
            <a:off x="990600" y="1676400"/>
            <a:ext cx="7162800" cy="4495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5334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9906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371600" indent="-4572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7526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2098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1">
              <a:lnSpc>
                <a:spcPct val="90000"/>
              </a:lnSpc>
              <a:buFont typeface="Wingdings" charset="2"/>
            </a:pPr>
            <a:r>
              <a:rPr lang="en-US"/>
              <a:t>如何选择好的投资项目</a:t>
            </a:r>
            <a:endParaRPr lang="en-US"/>
          </a:p>
          <a:p>
            <a:pPr lvl="1">
              <a:lnSpc>
                <a:spcPct val="90000"/>
              </a:lnSpc>
              <a:buFont typeface="Wingdings" charset="2"/>
            </a:pPr>
            <a:r>
              <a:rPr lang="en-US"/>
              <a:t>项目投资决策必须回答的5个问题</a:t>
            </a:r>
            <a:endParaRPr lang="en-US"/>
          </a:p>
          <a:p>
            <a:pPr lvl="1">
              <a:lnSpc>
                <a:spcPct val="90000"/>
              </a:lnSpc>
              <a:buFont typeface="Wingdings" charset="2"/>
            </a:pPr>
            <a:r>
              <a:rPr lang="en-US"/>
              <a:t>如何对一个项目进行科学的投资评价</a:t>
            </a:r>
            <a:endParaRPr lang="en-US"/>
          </a:p>
          <a:p>
            <a:pPr lvl="1">
              <a:lnSpc>
                <a:spcPct val="90000"/>
              </a:lnSpc>
              <a:buFont typeface="Wingdings" charset="2"/>
            </a:pPr>
            <a:r>
              <a:rPr lang="en-US"/>
              <a:t>DCF方法下对风险的调整</a:t>
            </a:r>
            <a:endParaRPr lang="en-US"/>
          </a:p>
          <a:p>
            <a:pPr lvl="1">
              <a:lnSpc>
                <a:spcPct val="90000"/>
              </a:lnSpc>
              <a:buFont typeface="Wingdings" charset="2"/>
            </a:pPr>
            <a:r>
              <a:rPr lang="en-US"/>
              <a:t>DCF方法的局限性</a:t>
            </a:r>
            <a:endParaRPr lang="en-US"/>
          </a:p>
          <a:p>
            <a:pPr lvl="1">
              <a:lnSpc>
                <a:spcPct val="90000"/>
              </a:lnSpc>
              <a:buFont typeface="Wingdings" charset="2"/>
            </a:pPr>
            <a:r>
              <a:rPr lang="en-US"/>
              <a:t>实物期权方法的引入</a:t>
            </a:r>
            <a:endParaRPr lang="en-US"/>
          </a:p>
          <a:p>
            <a:pPr lvl="1">
              <a:lnSpc>
                <a:spcPct val="90000"/>
              </a:lnSpc>
              <a:buFont typeface="Wingdings" charset="2"/>
            </a:pPr>
            <a:r>
              <a:rPr lang="en-US"/>
              <a:t>项目投资决策与资产结构及经营风险</a:t>
            </a:r>
            <a:endParaRPr lang="en-US"/>
          </a:p>
          <a:p>
            <a:pPr lvl="1">
              <a:lnSpc>
                <a:spcPct val="90000"/>
              </a:lnSpc>
              <a:buFont typeface="Wingdings" charset="2"/>
            </a:pPr>
            <a:r>
              <a:rPr lang="en-US"/>
              <a:t>经营风险的测量及分解</a:t>
            </a:r>
            <a:endParaRPr lang="en-US"/>
          </a:p>
          <a:p>
            <a:pPr lvl="1">
              <a:lnSpc>
                <a:spcPct val="90000"/>
              </a:lnSpc>
              <a:buFont typeface="Wingdings" charset="2"/>
            </a:pPr>
            <a:r>
              <a:rPr lang="en-US"/>
              <a:t>资本成本与投资/筹资决策与计划</a:t>
            </a:r>
            <a:endParaRPr lang="en-US"/>
          </a:p>
          <a:p>
            <a:pPr lvl="1">
              <a:lnSpc>
                <a:spcPct val="70000"/>
              </a:lnSpc>
              <a:buFont typeface="Wingdings" charset="2"/>
            </a:pPr>
            <a:endParaRPr lang="en-US"/>
          </a:p>
        </p:txBody>
      </p:sp>
      <p:sp>
        <p:nvSpPr>
          <p:cNvPr id="36868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63CFAF8C-95BF-436D-BB1F-F2876E759882}" type="datetime1">
              <a:rPr lang="zh-CN" sz="1400"/>
              <a:t>2024/9/7</a:t>
            </a:fld>
            <a:endParaRPr lang="zh-CN" sz="1400"/>
          </a:p>
        </p:txBody>
      </p:sp>
      <p:sp>
        <p:nvSpPr>
          <p:cNvPr id="36869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B0AB931A-01C3-4F6B-8F85-A2D64BDAD09D}" type="slidenum">
              <a:rPr lang="zh-CN" sz="1400"/>
              <a:t>18</a:t>
            </a:fld>
            <a:endParaRPr lang="en-US"/>
          </a:p>
        </p:txBody>
      </p:sp>
      <p:sp>
        <p:nvSpPr>
          <p:cNvPr id="36870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DAE5727E-E99B-492E-97C3-1E7E238A00EC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36871" name="TextBox 3687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猩酱笱ё懿肊MBA东莞班共94页，您现在浏览的是第18页!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38914" name=""/>
          <p:cNvCxnSpPr/>
          <p:nvPr/>
        </p:nvCxnSpPr>
        <p:spPr>
          <a:xfrm>
            <a:off x="6324600" y="2819400"/>
            <a:ext cx="457200" cy="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38915" name=""/>
          <p:cNvCxnSpPr/>
          <p:nvPr/>
        </p:nvCxnSpPr>
        <p:spPr>
          <a:xfrm flipH="1" flipV="1">
            <a:off x="6324600" y="3048000"/>
            <a:ext cx="1143000" cy="533400"/>
          </a:xfrm>
          <a:prstGeom prst="line">
            <a:avLst/>
          </a:prstGeom>
          <a:noFill/>
          <a:ln cmpd="sng">
            <a:solidFill>
              <a:schemeClr val="tx1"/>
            </a:solidFill>
            <a:prstDash val="dash"/>
            <a:miter lim="800000"/>
            <a:tailEnd type="triangle"/>
          </a:ln>
        </p:spPr>
      </p:cxnSp>
      <p:cxnSp>
        <p:nvCxnSpPr>
          <p:cNvPr id="38916" name=""/>
          <p:cNvCxnSpPr/>
          <p:nvPr/>
        </p:nvCxnSpPr>
        <p:spPr>
          <a:xfrm flipH="1">
            <a:off x="1676400" y="5334000"/>
            <a:ext cx="0" cy="4572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38917" name=""/>
          <p:cNvSpPr/>
          <p:nvPr/>
        </p:nvSpPr>
        <p:spPr>
          <a:xfrm>
            <a:off x="228600" y="2057400"/>
            <a:ext cx="3157538" cy="466725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algn="ctr" eaLnBrk="1" hangingPunct="1">
              <a:spcBef>
                <a:spcPct val="50000"/>
              </a:spcBef>
            </a:pPr>
            <a:r>
              <a:rPr lang="zh-CN"/>
              <a:t>提出各项投资方案</a:t>
            </a:r>
            <a:endParaRPr lang="zh-CN"/>
          </a:p>
        </p:txBody>
      </p:sp>
      <p:sp>
        <p:nvSpPr>
          <p:cNvPr id="38918" name=""/>
          <p:cNvSpPr/>
          <p:nvPr/>
        </p:nvSpPr>
        <p:spPr>
          <a:xfrm>
            <a:off x="457200" y="3429000"/>
            <a:ext cx="2682875" cy="466725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algn="ctr" eaLnBrk="1" hangingPunct="1">
              <a:spcBef>
                <a:spcPct val="50000"/>
              </a:spcBef>
            </a:pPr>
            <a:r>
              <a:rPr lang="zh-CN"/>
              <a:t>评估每一项方案</a:t>
            </a:r>
            <a:endParaRPr lang="zh-CN"/>
          </a:p>
        </p:txBody>
      </p:sp>
      <p:sp>
        <p:nvSpPr>
          <p:cNvPr id="38919" name=""/>
          <p:cNvSpPr/>
          <p:nvPr/>
        </p:nvSpPr>
        <p:spPr>
          <a:xfrm>
            <a:off x="3787775" y="2597150"/>
            <a:ext cx="2446338" cy="466725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估计现金流序列</a:t>
            </a:r>
            <a:endParaRPr lang="zh-CN"/>
          </a:p>
        </p:txBody>
      </p:sp>
      <p:sp>
        <p:nvSpPr>
          <p:cNvPr id="38920" name=""/>
          <p:cNvSpPr/>
          <p:nvPr/>
        </p:nvSpPr>
        <p:spPr>
          <a:xfrm>
            <a:off x="4103688" y="3592512"/>
            <a:ext cx="1893888" cy="466725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确定贴现率</a:t>
            </a:r>
            <a:endParaRPr lang="zh-CN"/>
          </a:p>
        </p:txBody>
      </p:sp>
      <p:sp>
        <p:nvSpPr>
          <p:cNvPr id="38921" name=""/>
          <p:cNvSpPr/>
          <p:nvPr/>
        </p:nvSpPr>
        <p:spPr>
          <a:xfrm>
            <a:off x="6945312" y="2214562"/>
            <a:ext cx="1893888" cy="831850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评价每一年的现金流量</a:t>
            </a:r>
            <a:endParaRPr lang="zh-CN"/>
          </a:p>
        </p:txBody>
      </p:sp>
      <p:sp>
        <p:nvSpPr>
          <p:cNvPr id="38922" name=""/>
          <p:cNvSpPr/>
          <p:nvPr/>
        </p:nvSpPr>
        <p:spPr>
          <a:xfrm>
            <a:off x="7497762" y="3744912"/>
            <a:ext cx="1025525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风险</a:t>
            </a:r>
            <a:endParaRPr lang="zh-CN"/>
          </a:p>
        </p:txBody>
      </p:sp>
      <p:sp>
        <p:nvSpPr>
          <p:cNvPr id="38923" name=""/>
          <p:cNvSpPr/>
          <p:nvPr/>
        </p:nvSpPr>
        <p:spPr>
          <a:xfrm>
            <a:off x="5105400" y="1066800"/>
            <a:ext cx="1657350" cy="10048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>
                <a:ea typeface="华文新魏" pitchFamily="2" charset="-122"/>
              </a:rPr>
              <a:t>收集现金</a:t>
            </a:r>
            <a:endParaRPr lang="zh-CN">
              <a:ea typeface="华文新魏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>
                <a:ea typeface="华文新魏" pitchFamily="2" charset="-122"/>
              </a:rPr>
              <a:t>流量信息</a:t>
            </a:r>
            <a:endParaRPr lang="zh-CN">
              <a:ea typeface="华文新魏" pitchFamily="2" charset="-122"/>
            </a:endParaRPr>
          </a:p>
        </p:txBody>
      </p:sp>
      <p:sp>
        <p:nvSpPr>
          <p:cNvPr id="38924" name=""/>
          <p:cNvSpPr/>
          <p:nvPr/>
        </p:nvSpPr>
        <p:spPr>
          <a:xfrm>
            <a:off x="7261225" y="3592512"/>
            <a:ext cx="1262062" cy="841375"/>
          </a:xfrm>
          <a:prstGeom prst="ellipse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38925" name=""/>
          <p:cNvSpPr/>
          <p:nvPr/>
        </p:nvSpPr>
        <p:spPr>
          <a:xfrm>
            <a:off x="4419600" y="4511675"/>
            <a:ext cx="1262062" cy="831850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计算决策指标</a:t>
            </a:r>
            <a:endParaRPr lang="zh-CN"/>
          </a:p>
        </p:txBody>
      </p:sp>
      <p:sp>
        <p:nvSpPr>
          <p:cNvPr id="38926" name=""/>
          <p:cNvSpPr/>
          <p:nvPr/>
        </p:nvSpPr>
        <p:spPr>
          <a:xfrm>
            <a:off x="552450" y="4343400"/>
            <a:ext cx="2130425" cy="1016000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按照决策标准</a:t>
            </a:r>
            <a:endParaRPr lang="zh-CN"/>
          </a:p>
          <a:p>
            <a:pPr lvl="0" eaLnBrk="1" hangingPunct="1">
              <a:spcBef>
                <a:spcPct val="50000"/>
              </a:spcBef>
            </a:pPr>
            <a:r>
              <a:rPr lang="zh-CN"/>
              <a:t>   选择方案</a:t>
            </a:r>
            <a:endParaRPr lang="zh-CN"/>
          </a:p>
        </p:txBody>
      </p:sp>
      <p:sp>
        <p:nvSpPr>
          <p:cNvPr id="38927" name=""/>
          <p:cNvSpPr/>
          <p:nvPr/>
        </p:nvSpPr>
        <p:spPr>
          <a:xfrm>
            <a:off x="228600" y="5791200"/>
            <a:ext cx="5562600" cy="466725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对接受的投资方案进行监控和后评价</a:t>
            </a:r>
            <a:endParaRPr lang="zh-CN"/>
          </a:p>
        </p:txBody>
      </p:sp>
      <p:sp>
        <p:nvSpPr>
          <p:cNvPr id="38928" name=""/>
          <p:cNvSpPr/>
          <p:nvPr/>
        </p:nvSpPr>
        <p:spPr>
          <a:xfrm>
            <a:off x="3314700" y="2673350"/>
            <a:ext cx="395288" cy="2297112"/>
          </a:xfrm>
          <a:prstGeom prst="leftBrace">
            <a:avLst>
              <a:gd name="adj1" fmla="val 48427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38929" name=""/>
          <p:cNvSpPr/>
          <p:nvPr/>
        </p:nvSpPr>
        <p:spPr>
          <a:xfrm>
            <a:off x="5129212" y="1143000"/>
            <a:ext cx="1500188" cy="1147762"/>
          </a:xfrm>
          <a:prstGeom prst="wedgeRectCallout">
            <a:avLst>
              <a:gd name="adj1" fmla="val -35528"/>
              <a:gd name="adj2" fmla="val 65972"/>
            </a:avLst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algn="ctr" eaLnBrk="1" hangingPunct="1"/>
            <a:endParaRPr lang="zh-CN"/>
          </a:p>
        </p:txBody>
      </p:sp>
      <p:cxnSp>
        <p:nvCxnSpPr>
          <p:cNvPr id="38930" name=""/>
          <p:cNvCxnSpPr/>
          <p:nvPr/>
        </p:nvCxnSpPr>
        <p:spPr>
          <a:xfrm flipH="1">
            <a:off x="4972050" y="3133725"/>
            <a:ext cx="0" cy="458788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38931" name=""/>
          <p:cNvCxnSpPr/>
          <p:nvPr/>
        </p:nvCxnSpPr>
        <p:spPr>
          <a:xfrm flipH="1">
            <a:off x="4972050" y="4051300"/>
            <a:ext cx="0" cy="460375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38932" name=""/>
          <p:cNvSpPr/>
          <p:nvPr/>
        </p:nvSpPr>
        <p:spPr>
          <a:xfrm>
            <a:off x="7620000" y="3048000"/>
            <a:ext cx="395288" cy="460375"/>
          </a:xfrm>
          <a:prstGeom prst="downArrow">
            <a:avLst>
              <a:gd name="adj1" fmla="val 50000"/>
              <a:gd name="adj2" fmla="val 29116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cxnSp>
        <p:nvCxnSpPr>
          <p:cNvPr id="38933" name=""/>
          <p:cNvCxnSpPr/>
          <p:nvPr/>
        </p:nvCxnSpPr>
        <p:spPr>
          <a:xfrm flipH="1">
            <a:off x="6156325" y="3898900"/>
            <a:ext cx="1025525" cy="0"/>
          </a:xfrm>
          <a:prstGeom prst="line">
            <a:avLst/>
          </a:prstGeom>
          <a:noFill/>
          <a:ln cmpd="sng">
            <a:solidFill>
              <a:schemeClr val="tx1"/>
            </a:solidFill>
            <a:prstDash val="dash"/>
            <a:miter lim="800000"/>
            <a:tailEnd type="triangle"/>
          </a:ln>
        </p:spPr>
      </p:cxnSp>
      <p:cxnSp>
        <p:nvCxnSpPr>
          <p:cNvPr id="38934" name=""/>
          <p:cNvCxnSpPr/>
          <p:nvPr/>
        </p:nvCxnSpPr>
        <p:spPr>
          <a:xfrm flipH="1">
            <a:off x="1676400" y="2590800"/>
            <a:ext cx="0" cy="765175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38935" name=""/>
          <p:cNvCxnSpPr/>
          <p:nvPr/>
        </p:nvCxnSpPr>
        <p:spPr>
          <a:xfrm flipH="1">
            <a:off x="1676400" y="3886200"/>
            <a:ext cx="0" cy="4572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38936" name=""/>
          <p:cNvSpPr/>
          <p:nvPr/>
        </p:nvSpPr>
        <p:spPr>
          <a:xfrm>
            <a:off x="1219200" y="457200"/>
            <a:ext cx="75438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3600">
                <a:solidFill>
                  <a:schemeClr val="tx2"/>
                </a:solidFill>
              </a:rPr>
              <a:t>长期投资决策中关键性的步骤</a:t>
            </a:r>
            <a:endParaRPr lang="zh-CN" sz="3600">
              <a:solidFill>
                <a:schemeClr val="tx2"/>
              </a:solidFill>
            </a:endParaRPr>
          </a:p>
        </p:txBody>
      </p:sp>
      <p:sp>
        <p:nvSpPr>
          <p:cNvPr id="38937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0E3592E6-AC21-46ED-AD20-2D18365790E9}" type="datetime1">
              <a:rPr lang="zh-CN" sz="1400"/>
              <a:t>2024/9/7</a:t>
            </a:fld>
            <a:endParaRPr lang="zh-CN" sz="1400"/>
          </a:p>
        </p:txBody>
      </p:sp>
      <p:sp>
        <p:nvSpPr>
          <p:cNvPr id="38938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2A2E3207-EF3D-4B20-BB97-4CCB5FBC9F60}" type="slidenum">
              <a:rPr lang="zh-CN" sz="1400"/>
              <a:t>19</a:t>
            </a:fld>
            <a:endParaRPr lang="en-US"/>
          </a:p>
        </p:txBody>
      </p:sp>
      <p:sp>
        <p:nvSpPr>
          <p:cNvPr id="38939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8560D93A-6269-4606-B51E-CF7DCAA8DCF5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38940" name="TextBox 38939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猩酱笱ё懿肊MBA东莞班共94页，您现在浏览的是第19页!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2" name=""/>
          <p:cNvSpPr/>
          <p:nvPr>
            <p:ph type="title"/>
          </p:nvPr>
        </p:nvSpPr>
        <p:spPr>
          <a:xfrm>
            <a:off x="685800" y="609600"/>
            <a:ext cx="8153400" cy="6096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sz="3600"/>
              <a:t>决策中用到的两个主要的决策变量</a:t>
            </a:r>
            <a:endParaRPr sz="3600"/>
          </a:p>
        </p:txBody>
      </p:sp>
      <p:sp>
        <p:nvSpPr>
          <p:cNvPr id="40963" name=""/>
          <p:cNvSpPr/>
          <p:nvPr>
            <p:ph type="body" idx="4294967295"/>
          </p:nvPr>
        </p:nvSpPr>
        <p:spPr>
          <a:xfrm>
            <a:off x="533400" y="1676400"/>
            <a:ext cx="7772400" cy="28194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buNone/>
            </a:pPr>
            <a:r>
              <a:rPr sz="3200"/>
              <a:t>1、</a:t>
            </a:r>
            <a:r>
              <a:rPr b="0" u="sng"/>
              <a:t>现金流</a:t>
            </a:r>
            <a:r>
              <a:rPr b="0"/>
              <a:t>：</a:t>
            </a:r>
            <a:r>
              <a:t>这是预期的税后现金流，是估计出来的（介绍方法时，假设该现金流是确定的，以后再就风险作调整）</a:t>
            </a:r>
          </a:p>
          <a:p>
            <a:pPr lvl="0">
              <a:buNone/>
            </a:pPr>
            <a:r>
              <a:t>2、投资者要求的收益率，</a:t>
            </a:r>
            <a:r>
              <a:rPr b="0" u="sng"/>
              <a:t>贴现率</a:t>
            </a:r>
            <a:r>
              <a:rPr b="0"/>
              <a:t>：</a:t>
            </a:r>
            <a:r>
              <a:t>作为贴现率或判断标准，一般用资本成本（筹资资本的成本、机会成本）</a:t>
            </a:r>
            <a:endParaRPr sz="3200"/>
          </a:p>
        </p:txBody>
      </p:sp>
      <p:grpSp>
        <p:nvGrpSpPr>
          <p:cNvPr id="40964" name=""/>
          <p:cNvGrpSpPr/>
          <p:nvPr/>
        </p:nvGrpSpPr>
        <p:grpSpPr>
          <a:xfrm>
            <a:off x="3657600" y="4233862"/>
            <a:ext cx="2514600" cy="2195512"/>
            <a:chExt cx="1584" cy="1767"/>
          </a:xfrm>
        </p:grpSpPr>
        <p:sp>
          <p:nvSpPr>
            <p:cNvPr id="40965" name=""/>
            <p:cNvSpPr/>
            <p:nvPr/>
          </p:nvSpPr>
          <p:spPr>
            <a:xfrm>
              <a:off x="240" y="528"/>
              <a:ext cx="1056" cy="1239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zh-CN" sz="2000"/>
                <a:t>回收期</a:t>
              </a:r>
              <a:endParaRPr lang="zh-CN" sz="2000"/>
            </a:p>
            <a:p>
              <a:pPr lvl="0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en-US" sz="2000"/>
                <a:t>NPV</a:t>
              </a:r>
              <a:endParaRPr lang="en-US" sz="2000"/>
            </a:p>
            <a:p>
              <a:pPr lvl="0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en-US" sz="2000"/>
                <a:t>PI</a:t>
              </a:r>
              <a:endParaRPr lang="en-US" sz="2000"/>
            </a:p>
            <a:p>
              <a:pPr lvl="0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en-US" sz="2000"/>
                <a:t>(M)IRR</a:t>
              </a:r>
              <a:endParaRPr lang="en-US" sz="2000"/>
            </a:p>
          </p:txBody>
        </p:sp>
        <p:cxnSp>
          <p:nvCxnSpPr>
            <p:cNvPr id="40966" name=""/>
            <p:cNvCxnSpPr/>
            <p:nvPr/>
          </p:nvCxnSpPr>
          <p:spPr>
            <a:xfrm flipH="1">
              <a:off x="528" y="288"/>
              <a:ext cx="0" cy="24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40967" name=""/>
            <p:cNvCxnSpPr/>
            <p:nvPr/>
          </p:nvCxnSpPr>
          <p:spPr>
            <a:xfrm flipH="1">
              <a:off x="1008" y="288"/>
              <a:ext cx="0" cy="24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40968" name=""/>
            <p:cNvSpPr/>
            <p:nvPr/>
          </p:nvSpPr>
          <p:spPr>
            <a:xfrm>
              <a:off x="0" y="0"/>
              <a:ext cx="768" cy="376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r>
                <a:rPr lang="zh-CN">
                  <a:ea typeface="楷体_GB2312" pitchFamily="1" charset="-122"/>
                </a:rPr>
                <a:t>现金流</a:t>
              </a:r>
              <a:endParaRPr lang="zh-CN"/>
            </a:p>
          </p:txBody>
        </p:sp>
        <p:sp>
          <p:nvSpPr>
            <p:cNvPr id="40969" name=""/>
            <p:cNvSpPr/>
            <p:nvPr/>
          </p:nvSpPr>
          <p:spPr>
            <a:xfrm>
              <a:off x="816" y="0"/>
              <a:ext cx="768" cy="376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r>
                <a:rPr lang="zh-CN">
                  <a:ea typeface="楷体_GB2312" pitchFamily="1" charset="-122"/>
                </a:rPr>
                <a:t>贴现率</a:t>
              </a:r>
              <a:endParaRPr lang="zh-CN"/>
            </a:p>
          </p:txBody>
        </p:sp>
      </p:grpSp>
      <p:sp>
        <p:nvSpPr>
          <p:cNvPr id="4097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33F68C17-4880-40F7-AEFB-A5F93E248498}" type="datetime1">
              <a:rPr lang="zh-CN" sz="1400"/>
              <a:t>2024/9/7</a:t>
            </a:fld>
            <a:endParaRPr lang="zh-CN" sz="1400"/>
          </a:p>
        </p:txBody>
      </p:sp>
      <p:sp>
        <p:nvSpPr>
          <p:cNvPr id="4097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A27382BF-7CE3-435E-82A2-1336247E5121}" type="slidenum">
              <a:rPr lang="zh-CN" sz="1400"/>
              <a:t>20</a:t>
            </a:fld>
            <a:endParaRPr lang="en-US"/>
          </a:p>
        </p:txBody>
      </p:sp>
      <p:sp>
        <p:nvSpPr>
          <p:cNvPr id="4097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B854B80D-5F33-46A5-B634-8F19D771E241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40973" name="TextBox 4097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猩酱笱ё懿肊MBA东莞班共94页，您现在浏览的是第20页!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1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10" name=""/>
          <p:cNvSpPr/>
          <p:nvPr>
            <p:ph type="title"/>
          </p:nvPr>
        </p:nvSpPr>
        <p:spPr>
          <a:xfrm>
            <a:off x="152400" y="228600"/>
            <a:ext cx="89916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4000" b="0"/>
              <a:t>项目投资决策中估计现金流的原则</a:t>
            </a:r>
            <a:endParaRPr sz="4000" b="0"/>
          </a:p>
        </p:txBody>
      </p:sp>
      <p:sp>
        <p:nvSpPr>
          <p:cNvPr id="43011" name=""/>
          <p:cNvSpPr/>
          <p:nvPr>
            <p:ph type="body" idx="4294967295"/>
          </p:nvPr>
        </p:nvSpPr>
        <p:spPr>
          <a:xfrm>
            <a:off x="1219200" y="2133600"/>
            <a:ext cx="6781800" cy="32766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考虑营运资金的需求。</a:t>
            </a:r>
          </a:p>
          <a:p>
            <a:pPr lvl="0"/>
            <a:r>
              <a:t>牢记</a:t>
            </a:r>
            <a:r>
              <a:rPr sz="3200" b="0">
                <a:solidFill>
                  <a:srgbClr val="FF3300"/>
                </a:solidFill>
                <a:ea typeface="华文新魏" pitchFamily="2" charset="-122"/>
              </a:rPr>
              <a:t>沉没成本</a:t>
            </a:r>
            <a:r>
              <a:t>不是增量现金流。</a:t>
            </a:r>
          </a:p>
          <a:p>
            <a:pPr lvl="0"/>
            <a:r>
              <a:t>勿忘</a:t>
            </a:r>
            <a:r>
              <a:rPr sz="3200" b="0">
                <a:solidFill>
                  <a:srgbClr val="FF3300"/>
                </a:solidFill>
                <a:ea typeface="华文新魏" pitchFamily="2" charset="-122"/>
              </a:rPr>
              <a:t>机会成本</a:t>
            </a:r>
            <a:r>
              <a:t>！</a:t>
            </a:r>
          </a:p>
          <a:p>
            <a:pPr lvl="0"/>
            <a:r>
              <a:t>考虑相关的间接费用。</a:t>
            </a:r>
          </a:p>
          <a:p>
            <a:pPr lvl="0"/>
            <a:r>
              <a:t>不包括利息支付和融资现金流！</a:t>
            </a:r>
          </a:p>
        </p:txBody>
      </p:sp>
      <p:sp>
        <p:nvSpPr>
          <p:cNvPr id="4301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E4A4F6DF-F7FF-4AEE-AFB3-85D0C9D34FD9}" type="datetime1">
              <a:rPr lang="zh-CN" sz="1400"/>
              <a:t>2024/9/7</a:t>
            </a:fld>
            <a:endParaRPr lang="zh-CN" sz="1400"/>
          </a:p>
        </p:txBody>
      </p:sp>
      <p:sp>
        <p:nvSpPr>
          <p:cNvPr id="4301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2E212785-0E73-49BB-B5D3-F8DFBCC80715}" type="slidenum">
              <a:rPr lang="zh-CN" sz="1400"/>
              <a:t>21</a:t>
            </a:fld>
            <a:endParaRPr lang="en-US"/>
          </a:p>
        </p:txBody>
      </p:sp>
      <p:sp>
        <p:nvSpPr>
          <p:cNvPr id="4301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BDE3FF92-4182-44AA-9E4C-68064FAA9419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43015" name="TextBox 4301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猩酱笱ё懿肊MBA东莞班共94页，您现在浏览的是第21页!</a:t>
            </a: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58" name=""/>
          <p:cNvSpPr/>
          <p:nvPr>
            <p:ph type="body" idx="4294967295"/>
          </p:nvPr>
        </p:nvSpPr>
        <p:spPr>
          <a:xfrm>
            <a:off x="685800" y="1905000"/>
            <a:ext cx="8186738" cy="41910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5334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914400" indent="-4572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2954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714500" indent="-3429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171700" indent="-3429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90000"/>
              </a:lnSpc>
              <a:buFont typeface="Wingdings" charset="2"/>
            </a:pPr>
            <a:r>
              <a:rPr>
                <a:latin typeface="宋体" charset="-122"/>
              </a:rPr>
              <a:t>这个项目有市场吗？市场有多大？这个市场是我的吗？</a:t>
            </a:r>
            <a:endParaRPr>
              <a:latin typeface="宋体" charset="-122"/>
            </a:endParaRPr>
          </a:p>
          <a:p>
            <a:pPr lvl="0">
              <a:lnSpc>
                <a:spcPct val="90000"/>
              </a:lnSpc>
              <a:buFont typeface="Wingdings" charset="2"/>
            </a:pPr>
            <a:r>
              <a:rPr>
                <a:latin typeface="宋体" charset="-122"/>
              </a:rPr>
              <a:t>这个项目能赚钱吗？能赚多少钱？</a:t>
            </a:r>
            <a:endParaRPr>
              <a:latin typeface="宋体" charset="-122"/>
            </a:endParaRPr>
          </a:p>
          <a:p>
            <a:pPr lvl="0">
              <a:lnSpc>
                <a:spcPct val="90000"/>
              </a:lnSpc>
              <a:buFont typeface="Wingdings" charset="2"/>
            </a:pPr>
            <a:r>
              <a:rPr>
                <a:latin typeface="宋体" charset="-122"/>
              </a:rPr>
              <a:t>这个项目有风险吗？有哪些风险？风险有多大？我能控制吗？我最大能承受多大的风险？如果不能完全承受，我能转嫁吗？转嫁给谁？如何转嫁？</a:t>
            </a:r>
            <a:endParaRPr>
              <a:latin typeface="宋体" charset="-122"/>
            </a:endParaRPr>
          </a:p>
          <a:p>
            <a:pPr lvl="0">
              <a:lnSpc>
                <a:spcPct val="90000"/>
              </a:lnSpc>
              <a:buFont typeface="Wingdings" charset="2"/>
            </a:pPr>
            <a:r>
              <a:rPr>
                <a:latin typeface="宋体" charset="-122"/>
              </a:rPr>
              <a:t>这个项目符合投资决策的4个必要性原则吗？</a:t>
            </a:r>
            <a:endParaRPr>
              <a:latin typeface="宋体" charset="-122"/>
            </a:endParaRPr>
          </a:p>
          <a:p>
            <a:pPr lvl="0">
              <a:lnSpc>
                <a:spcPct val="90000"/>
              </a:lnSpc>
              <a:buFont typeface="Wingdings" charset="2"/>
            </a:pPr>
            <a:r>
              <a:rPr>
                <a:latin typeface="宋体" charset="-122"/>
              </a:rPr>
              <a:t>谁来实施此项目？</a:t>
            </a:r>
            <a:endParaRPr>
              <a:latin typeface="宋体" charset="-122"/>
            </a:endParaRPr>
          </a:p>
        </p:txBody>
      </p:sp>
      <p:sp>
        <p:nvSpPr>
          <p:cNvPr id="45059" name=""/>
          <p:cNvSpPr/>
          <p:nvPr>
            <p:ph type="title"/>
          </p:nvPr>
        </p:nvSpPr>
        <p:spPr>
          <a:xfrm>
            <a:off x="1066800" y="990600"/>
            <a:ext cx="7399338" cy="608012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>
              <a:buAutoNum type="arabicPeriod"/>
            </a:pPr>
            <a:r>
              <a:rPr lang="en-US">
                <a:latin typeface="宋体" charset="-122"/>
              </a:rPr>
              <a:t>投资项目的评估与项目管理</a:t>
            </a:r>
            <a:endParaRPr lang="en-US">
              <a:latin typeface="宋体" charset="-122"/>
            </a:endParaRPr>
          </a:p>
        </p:txBody>
      </p:sp>
      <p:sp>
        <p:nvSpPr>
          <p:cNvPr id="4506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17495A3B-04B8-4363-AAA7-1D55E88542D3}" type="datetime1">
              <a:rPr lang="zh-CN" sz="1400"/>
              <a:t>2024/9/7</a:t>
            </a:fld>
            <a:endParaRPr lang="zh-CN" sz="1400"/>
          </a:p>
        </p:txBody>
      </p:sp>
      <p:sp>
        <p:nvSpPr>
          <p:cNvPr id="4506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E8F901D8-8DC5-485C-BF01-715FBE202B34}" type="slidenum">
              <a:rPr lang="zh-CN" sz="1400"/>
              <a:t>22</a:t>
            </a:fld>
            <a:endParaRPr lang="en-US"/>
          </a:p>
        </p:txBody>
      </p:sp>
      <p:sp>
        <p:nvSpPr>
          <p:cNvPr id="4506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8CFA6B2B-A4EE-4A26-B035-5CA9E760D4FC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45063" name="TextBox 4506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猩酱笱ё懿肊MBA东莞班共94页，您现在浏览的是第22页!</a:t>
            </a: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7106" name=""/>
          <p:cNvGrpSpPr/>
          <p:nvPr/>
        </p:nvGrpSpPr>
        <p:grpSpPr>
          <a:xfrm>
            <a:off x="609600" y="609600"/>
            <a:ext cx="7848600" cy="5065712"/>
            <a:chExt cx="4944" cy="3331"/>
          </a:xfrm>
        </p:grpSpPr>
        <p:sp>
          <p:nvSpPr>
            <p:cNvPr id="47107" name=""/>
            <p:cNvSpPr/>
            <p:nvPr/>
          </p:nvSpPr>
          <p:spPr>
            <a:xfrm>
              <a:off x="144" y="0"/>
              <a:ext cx="1104" cy="547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r>
                <a:rPr lang="zh-CN"/>
                <a:t>资本预算中重要参数 </a:t>
              </a:r>
              <a:endParaRPr lang="zh-CN"/>
            </a:p>
          </p:txBody>
        </p:sp>
        <p:sp>
          <p:nvSpPr>
            <p:cNvPr id="47108" name=""/>
            <p:cNvSpPr/>
            <p:nvPr/>
          </p:nvSpPr>
          <p:spPr>
            <a:xfrm>
              <a:off x="144" y="1008"/>
              <a:ext cx="1152" cy="307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/>
                <a:t>资产结构 </a:t>
              </a:r>
              <a:endParaRPr lang="zh-CN"/>
            </a:p>
          </p:txBody>
        </p:sp>
        <p:sp>
          <p:nvSpPr>
            <p:cNvPr id="47109" name=""/>
            <p:cNvSpPr/>
            <p:nvPr/>
          </p:nvSpPr>
          <p:spPr>
            <a:xfrm>
              <a:off x="96" y="1824"/>
              <a:ext cx="1152" cy="667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/>
                <a:t>经营杠杆</a:t>
              </a:r>
              <a:endParaRPr lang="zh-CN"/>
            </a:p>
            <a:p>
              <a:pPr lvl="0" algn="ctr" eaLnBrk="1" hangingPunct="1">
                <a:spcBef>
                  <a:spcPct val="50000"/>
                </a:spcBef>
              </a:pPr>
              <a:r>
                <a:rPr lang="zh-CN"/>
                <a:t>经营风险</a:t>
              </a:r>
              <a:endParaRPr lang="zh-CN"/>
            </a:p>
          </p:txBody>
        </p:sp>
        <p:sp>
          <p:nvSpPr>
            <p:cNvPr id="47110" name=""/>
            <p:cNvSpPr/>
            <p:nvPr/>
          </p:nvSpPr>
          <p:spPr>
            <a:xfrm>
              <a:off x="2112" y="96"/>
              <a:ext cx="1200" cy="34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>
                <a:spcBef>
                  <a:spcPct val="50000"/>
                </a:spcBef>
              </a:pPr>
              <a:r>
                <a:rPr lang="zh-CN" sz="2800" b="1">
                  <a:solidFill>
                    <a:schemeClr val="tx2"/>
                  </a:solidFill>
                  <a:ea typeface="黑体" pitchFamily="2" charset="-122"/>
                </a:rPr>
                <a:t>资本成本</a:t>
              </a:r>
              <a:r>
                <a:rPr lang="zh-CN"/>
                <a:t> </a:t>
              </a:r>
              <a:endParaRPr lang="zh-CN"/>
            </a:p>
          </p:txBody>
        </p:sp>
        <p:sp>
          <p:nvSpPr>
            <p:cNvPr id="47111" name=""/>
            <p:cNvSpPr/>
            <p:nvPr/>
          </p:nvSpPr>
          <p:spPr>
            <a:xfrm>
              <a:off x="3744" y="0"/>
              <a:ext cx="1008" cy="547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/>
                <a:t>决定</a:t>
              </a:r>
              <a:r>
                <a:rPr lang="en-US"/>
                <a:t>W</a:t>
              </a:r>
              <a:r>
                <a:rPr lang="en-US" baseline="-30000"/>
                <a:t>i</a:t>
              </a:r>
              <a:r>
                <a:rPr lang="zh-CN"/>
                <a:t>并影响</a:t>
              </a:r>
              <a:r>
                <a:rPr lang="en-US"/>
                <a:t>K</a:t>
              </a:r>
              <a:r>
                <a:rPr lang="en-US" baseline="-30000"/>
                <a:t>i</a:t>
              </a:r>
              <a:endParaRPr lang="en-US"/>
            </a:p>
          </p:txBody>
        </p:sp>
        <p:sp>
          <p:nvSpPr>
            <p:cNvPr id="47112" name=""/>
            <p:cNvSpPr/>
            <p:nvPr/>
          </p:nvSpPr>
          <p:spPr>
            <a:xfrm>
              <a:off x="3648" y="1008"/>
              <a:ext cx="1152" cy="307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/>
                <a:t>财务结构</a:t>
              </a:r>
              <a:endParaRPr lang="zh-CN"/>
            </a:p>
          </p:txBody>
        </p:sp>
        <p:sp>
          <p:nvSpPr>
            <p:cNvPr id="47113" name=""/>
            <p:cNvSpPr/>
            <p:nvPr/>
          </p:nvSpPr>
          <p:spPr>
            <a:xfrm>
              <a:off x="3744" y="1824"/>
              <a:ext cx="1056" cy="667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/>
                <a:t>财务杠杆</a:t>
              </a:r>
              <a:endParaRPr lang="zh-CN"/>
            </a:p>
            <a:p>
              <a:pPr lvl="0" algn="ctr" eaLnBrk="1" hangingPunct="1">
                <a:spcBef>
                  <a:spcPct val="50000"/>
                </a:spcBef>
              </a:pPr>
              <a:r>
                <a:rPr lang="zh-CN"/>
                <a:t>财务风险</a:t>
              </a:r>
              <a:endParaRPr lang="zh-CN"/>
            </a:p>
          </p:txBody>
        </p:sp>
        <p:sp>
          <p:nvSpPr>
            <p:cNvPr id="47114" name=""/>
            <p:cNvSpPr/>
            <p:nvPr/>
          </p:nvSpPr>
          <p:spPr>
            <a:xfrm>
              <a:off x="3360" y="2784"/>
              <a:ext cx="1584" cy="547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/>
                <a:t>影响着公司</a:t>
              </a:r>
              <a:r>
                <a:rPr lang="en-US"/>
                <a:t>EPS</a:t>
              </a:r>
              <a:r>
                <a:rPr lang="zh-CN"/>
                <a:t>的水平与变动</a:t>
              </a:r>
              <a:endParaRPr lang="zh-CN"/>
            </a:p>
          </p:txBody>
        </p:sp>
        <p:sp>
          <p:nvSpPr>
            <p:cNvPr id="47115" name=""/>
            <p:cNvSpPr/>
            <p:nvPr/>
          </p:nvSpPr>
          <p:spPr>
            <a:xfrm>
              <a:off x="0" y="2736"/>
              <a:ext cx="1584" cy="547"/>
            </a:xfrm>
            <a:prstGeom prst="rect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/>
                <a:t>影响着公司</a:t>
              </a:r>
              <a:r>
                <a:rPr lang="en-US"/>
                <a:t>EBIT</a:t>
              </a:r>
              <a:r>
                <a:rPr lang="zh-CN"/>
                <a:t>的水平与变动 </a:t>
              </a:r>
              <a:endParaRPr lang="zh-CN"/>
            </a:p>
          </p:txBody>
        </p:sp>
        <p:cxnSp>
          <p:nvCxnSpPr>
            <p:cNvPr id="47116" name=""/>
            <p:cNvCxnSpPr/>
            <p:nvPr/>
          </p:nvCxnSpPr>
          <p:spPr>
            <a:xfrm>
              <a:off x="96" y="2160"/>
              <a:ext cx="1152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47117" name=""/>
            <p:cNvCxnSpPr/>
            <p:nvPr/>
          </p:nvCxnSpPr>
          <p:spPr>
            <a:xfrm>
              <a:off x="3792" y="2160"/>
              <a:ext cx="1008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47118" name=""/>
            <p:cNvCxnSpPr/>
            <p:nvPr/>
          </p:nvCxnSpPr>
          <p:spPr>
            <a:xfrm>
              <a:off x="1248" y="288"/>
              <a:ext cx="864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47119" name=""/>
            <p:cNvCxnSpPr/>
            <p:nvPr/>
          </p:nvCxnSpPr>
          <p:spPr>
            <a:xfrm>
              <a:off x="3072" y="288"/>
              <a:ext cx="672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47120" name=""/>
            <p:cNvCxnSpPr/>
            <p:nvPr/>
          </p:nvCxnSpPr>
          <p:spPr>
            <a:xfrm>
              <a:off x="1584" y="2160"/>
              <a:ext cx="1920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47121" name=""/>
            <p:cNvCxnSpPr/>
            <p:nvPr/>
          </p:nvCxnSpPr>
          <p:spPr>
            <a:xfrm flipH="1">
              <a:off x="672" y="528"/>
              <a:ext cx="0" cy="432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47122" name=""/>
            <p:cNvCxnSpPr/>
            <p:nvPr/>
          </p:nvCxnSpPr>
          <p:spPr>
            <a:xfrm flipH="1">
              <a:off x="4224" y="2496"/>
              <a:ext cx="0" cy="24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47123" name=""/>
            <p:cNvCxnSpPr/>
            <p:nvPr/>
          </p:nvCxnSpPr>
          <p:spPr>
            <a:xfrm flipH="1">
              <a:off x="4224" y="1344"/>
              <a:ext cx="0" cy="432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47124" name=""/>
            <p:cNvCxnSpPr/>
            <p:nvPr/>
          </p:nvCxnSpPr>
          <p:spPr>
            <a:xfrm flipH="1">
              <a:off x="672" y="2496"/>
              <a:ext cx="0" cy="24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47125" name=""/>
            <p:cNvCxnSpPr/>
            <p:nvPr/>
          </p:nvCxnSpPr>
          <p:spPr>
            <a:xfrm flipH="1">
              <a:off x="672" y="1344"/>
              <a:ext cx="0" cy="432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47126" name=""/>
            <p:cNvCxnSpPr/>
            <p:nvPr/>
          </p:nvCxnSpPr>
          <p:spPr>
            <a:xfrm flipH="1">
              <a:off x="4224" y="528"/>
              <a:ext cx="0" cy="432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</p:grpSp>
      <p:sp>
        <p:nvSpPr>
          <p:cNvPr id="47127" name=""/>
          <p:cNvSpPr/>
          <p:nvPr/>
        </p:nvSpPr>
        <p:spPr>
          <a:xfrm>
            <a:off x="3048000" y="5843588"/>
            <a:ext cx="2705100" cy="39687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/>
            <a:r>
              <a:rPr lang="zh-CN" sz="2000">
                <a:latin typeface="Verdana" pitchFamily="2" charset="0"/>
              </a:rPr>
              <a:t>资本成本的作用示意图</a:t>
            </a:r>
            <a:endParaRPr lang="zh-CN" sz="2000">
              <a:latin typeface="Verdana" pitchFamily="2" charset="0"/>
            </a:endParaRPr>
          </a:p>
        </p:txBody>
      </p:sp>
      <p:sp>
        <p:nvSpPr>
          <p:cNvPr id="47128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B91F4145-54CA-4E31-913C-B95C8E055727}" type="datetime1">
              <a:rPr lang="zh-CN" sz="1400"/>
              <a:t>2024/9/7</a:t>
            </a:fld>
            <a:endParaRPr lang="zh-CN" sz="1400"/>
          </a:p>
        </p:txBody>
      </p:sp>
      <p:sp>
        <p:nvSpPr>
          <p:cNvPr id="47129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54B5E616-5882-495E-9E61-2CD37F9EC87C}" type="slidenum">
              <a:rPr lang="zh-CN" sz="1400"/>
              <a:t>23</a:t>
            </a:fld>
            <a:endParaRPr lang="en-US"/>
          </a:p>
        </p:txBody>
      </p:sp>
      <p:sp>
        <p:nvSpPr>
          <p:cNvPr id="47130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361DA1F3-2807-4C47-A9F7-16E05DC5BDBE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47131" name="TextBox 4713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猩酱笱ё懿肊MBA东莞班共94页，您现在浏览的是第23页!</a:t>
            </a: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9154" name=""/>
          <p:cNvGrpSpPr/>
          <p:nvPr/>
        </p:nvGrpSpPr>
        <p:grpSpPr>
          <a:xfrm>
            <a:off x="304800" y="0"/>
            <a:ext cx="8534400" cy="6296025"/>
            <a:chExt cx="5376" cy="3966"/>
          </a:xfrm>
        </p:grpSpPr>
        <p:sp>
          <p:nvSpPr>
            <p:cNvPr id="49155" name=""/>
            <p:cNvSpPr/>
            <p:nvPr/>
          </p:nvSpPr>
          <p:spPr>
            <a:xfrm>
              <a:off x="639" y="0"/>
              <a:ext cx="862" cy="75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endParaRPr lang="zh-CN" sz="500"/>
            </a:p>
          </p:txBody>
        </p:sp>
        <p:sp>
          <p:nvSpPr>
            <p:cNvPr id="49156" name=""/>
            <p:cNvSpPr/>
            <p:nvPr/>
          </p:nvSpPr>
          <p:spPr>
            <a:xfrm>
              <a:off x="0" y="3220"/>
              <a:ext cx="630" cy="59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上升或下降</a:t>
              </a:r>
              <a:r>
                <a:rPr lang="en-US" sz="1400"/>
                <a:t>a%</a:t>
              </a:r>
              <a:endParaRPr lang="en-US" sz="1400"/>
            </a:p>
          </p:txBody>
        </p:sp>
        <p:cxnSp>
          <p:nvCxnSpPr>
            <p:cNvPr id="49157" name=""/>
            <p:cNvCxnSpPr/>
            <p:nvPr/>
          </p:nvCxnSpPr>
          <p:spPr>
            <a:xfrm>
              <a:off x="355" y="459"/>
              <a:ext cx="628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headEnd type="oval"/>
              <a:tailEnd type="oval"/>
            </a:ln>
          </p:spPr>
        </p:cxnSp>
        <p:cxnSp>
          <p:nvCxnSpPr>
            <p:cNvPr id="49158" name=""/>
            <p:cNvCxnSpPr/>
            <p:nvPr/>
          </p:nvCxnSpPr>
          <p:spPr>
            <a:xfrm>
              <a:off x="983" y="472"/>
              <a:ext cx="839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headEnd type="oval"/>
              <a:tailEnd type="oval"/>
            </a:ln>
          </p:spPr>
        </p:cxnSp>
        <p:cxnSp>
          <p:nvCxnSpPr>
            <p:cNvPr id="49159" name=""/>
            <p:cNvCxnSpPr/>
            <p:nvPr/>
          </p:nvCxnSpPr>
          <p:spPr>
            <a:xfrm>
              <a:off x="1822" y="483"/>
              <a:ext cx="839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headEnd type="oval"/>
              <a:tailEnd type="oval"/>
            </a:ln>
          </p:spPr>
        </p:cxnSp>
        <p:cxnSp>
          <p:nvCxnSpPr>
            <p:cNvPr id="49160" name=""/>
            <p:cNvCxnSpPr/>
            <p:nvPr/>
          </p:nvCxnSpPr>
          <p:spPr>
            <a:xfrm>
              <a:off x="2661" y="472"/>
              <a:ext cx="734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headEnd type="oval"/>
              <a:tailEnd type="oval"/>
            </a:ln>
          </p:spPr>
        </p:cxnSp>
        <p:cxnSp>
          <p:nvCxnSpPr>
            <p:cNvPr id="49161" name=""/>
            <p:cNvCxnSpPr/>
            <p:nvPr/>
          </p:nvCxnSpPr>
          <p:spPr>
            <a:xfrm>
              <a:off x="3395" y="472"/>
              <a:ext cx="839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headEnd type="oval"/>
              <a:tailEnd type="oval"/>
            </a:ln>
          </p:spPr>
        </p:cxnSp>
        <p:cxnSp>
          <p:nvCxnSpPr>
            <p:cNvPr id="49162" name=""/>
            <p:cNvCxnSpPr/>
            <p:nvPr/>
          </p:nvCxnSpPr>
          <p:spPr>
            <a:xfrm>
              <a:off x="4234" y="463"/>
              <a:ext cx="628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headEnd type="oval"/>
              <a:tailEnd type="oval"/>
            </a:ln>
          </p:spPr>
        </p:cxnSp>
        <p:sp>
          <p:nvSpPr>
            <p:cNvPr id="49163" name=""/>
            <p:cNvSpPr/>
            <p:nvPr/>
          </p:nvSpPr>
          <p:spPr>
            <a:xfrm>
              <a:off x="249" y="645"/>
              <a:ext cx="315" cy="39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en-US" sz="1800"/>
                <a:t>S</a:t>
              </a:r>
              <a:endParaRPr lang="en-US" sz="1800"/>
            </a:p>
          </p:txBody>
        </p:sp>
        <p:sp>
          <p:nvSpPr>
            <p:cNvPr id="49164" name=""/>
            <p:cNvSpPr/>
            <p:nvPr/>
          </p:nvSpPr>
          <p:spPr>
            <a:xfrm>
              <a:off x="720" y="645"/>
              <a:ext cx="576" cy="62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en-US" sz="1400"/>
                <a:t>EBIT+F＝(1-b)s</a:t>
              </a:r>
              <a:endParaRPr lang="en-US" sz="1400"/>
            </a:p>
          </p:txBody>
        </p:sp>
        <p:sp>
          <p:nvSpPr>
            <p:cNvPr id="49165" name=""/>
            <p:cNvSpPr/>
            <p:nvPr/>
          </p:nvSpPr>
          <p:spPr>
            <a:xfrm>
              <a:off x="1715" y="645"/>
              <a:ext cx="420" cy="5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en-US" sz="1400"/>
                <a:t>EBIT</a:t>
              </a:r>
              <a:endParaRPr lang="en-US" sz="1400"/>
            </a:p>
          </p:txBody>
        </p:sp>
        <p:sp>
          <p:nvSpPr>
            <p:cNvPr id="49166" name=""/>
            <p:cNvSpPr/>
            <p:nvPr/>
          </p:nvSpPr>
          <p:spPr>
            <a:xfrm>
              <a:off x="2556" y="604"/>
              <a:ext cx="484" cy="43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en-US" sz="1400"/>
                <a:t>EBT</a:t>
              </a:r>
              <a:endParaRPr lang="en-US" sz="1400"/>
            </a:p>
            <a:p>
              <a:pPr lvl="0" algn="just"/>
              <a:endParaRPr lang="zh-CN" sz="1400"/>
            </a:p>
          </p:txBody>
        </p:sp>
        <p:sp>
          <p:nvSpPr>
            <p:cNvPr id="49167" name=""/>
            <p:cNvSpPr/>
            <p:nvPr/>
          </p:nvSpPr>
          <p:spPr>
            <a:xfrm>
              <a:off x="3092" y="603"/>
              <a:ext cx="860" cy="5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en-US" sz="1400"/>
                <a:t>EAT＝</a:t>
              </a:r>
              <a:endParaRPr lang="en-US" sz="1400"/>
            </a:p>
            <a:p>
              <a:pPr lvl="0" algn="just"/>
              <a:r>
                <a:rPr lang="en-US" sz="1400"/>
                <a:t>(1-T)EBT</a:t>
              </a:r>
              <a:endParaRPr lang="en-US" sz="1400"/>
            </a:p>
          </p:txBody>
        </p:sp>
        <p:sp>
          <p:nvSpPr>
            <p:cNvPr id="49168" name=""/>
            <p:cNvSpPr/>
            <p:nvPr/>
          </p:nvSpPr>
          <p:spPr>
            <a:xfrm>
              <a:off x="3902" y="604"/>
              <a:ext cx="646" cy="31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en-US" sz="1400"/>
                <a:t>EAT-D</a:t>
              </a:r>
              <a:endParaRPr lang="en-US" sz="1400"/>
            </a:p>
          </p:txBody>
        </p:sp>
        <p:sp>
          <p:nvSpPr>
            <p:cNvPr id="49169" name=""/>
            <p:cNvSpPr/>
            <p:nvPr/>
          </p:nvSpPr>
          <p:spPr>
            <a:xfrm>
              <a:off x="4510" y="575"/>
              <a:ext cx="770" cy="60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500"/>
                <a:t>  </a:t>
              </a:r>
              <a:r>
                <a:rPr lang="en-US" sz="1400"/>
                <a:t>EPS＝</a:t>
              </a:r>
              <a:endParaRPr lang="en-US" sz="1400"/>
            </a:p>
            <a:p>
              <a:pPr lvl="0" algn="just"/>
              <a:r>
                <a:rPr lang="en-US" sz="1400"/>
                <a:t>(EAT-D)/m</a:t>
              </a:r>
              <a:endParaRPr lang="en-US" sz="1400"/>
            </a:p>
            <a:p>
              <a:pPr lvl="0" algn="just"/>
              <a:endParaRPr lang="zh-CN" sz="1400"/>
            </a:p>
          </p:txBody>
        </p:sp>
        <p:sp>
          <p:nvSpPr>
            <p:cNvPr id="49170" name=""/>
            <p:cNvSpPr/>
            <p:nvPr/>
          </p:nvSpPr>
          <p:spPr>
            <a:xfrm>
              <a:off x="1332" y="511"/>
              <a:ext cx="156" cy="66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28575"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49171" name=""/>
            <p:cNvSpPr/>
            <p:nvPr/>
          </p:nvSpPr>
          <p:spPr>
            <a:xfrm>
              <a:off x="2175" y="507"/>
              <a:ext cx="129" cy="672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28575"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49172" name=""/>
            <p:cNvSpPr/>
            <p:nvPr/>
          </p:nvSpPr>
          <p:spPr>
            <a:xfrm>
              <a:off x="3744" y="507"/>
              <a:ext cx="175" cy="672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28575"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cxnSp>
          <p:nvCxnSpPr>
            <p:cNvPr id="49173" name=""/>
            <p:cNvCxnSpPr/>
            <p:nvPr/>
          </p:nvCxnSpPr>
          <p:spPr>
            <a:xfrm flipV="1">
              <a:off x="249" y="1880"/>
              <a:ext cx="210" cy="183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74" name=""/>
            <p:cNvCxnSpPr/>
            <p:nvPr/>
          </p:nvCxnSpPr>
          <p:spPr>
            <a:xfrm>
              <a:off x="249" y="2063"/>
              <a:ext cx="210" cy="183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75" name=""/>
            <p:cNvCxnSpPr/>
            <p:nvPr/>
          </p:nvCxnSpPr>
          <p:spPr>
            <a:xfrm flipV="1">
              <a:off x="811" y="1943"/>
              <a:ext cx="209" cy="183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76" name=""/>
            <p:cNvCxnSpPr/>
            <p:nvPr/>
          </p:nvCxnSpPr>
          <p:spPr>
            <a:xfrm>
              <a:off x="811" y="2117"/>
              <a:ext cx="209" cy="184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77" name=""/>
            <p:cNvCxnSpPr/>
            <p:nvPr/>
          </p:nvCxnSpPr>
          <p:spPr>
            <a:xfrm flipV="1">
              <a:off x="1612" y="1696"/>
              <a:ext cx="314" cy="367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78" name=""/>
            <p:cNvCxnSpPr/>
            <p:nvPr/>
          </p:nvCxnSpPr>
          <p:spPr>
            <a:xfrm>
              <a:off x="1612" y="2063"/>
              <a:ext cx="314" cy="366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79" name=""/>
            <p:cNvCxnSpPr/>
            <p:nvPr/>
          </p:nvCxnSpPr>
          <p:spPr>
            <a:xfrm flipV="1">
              <a:off x="2347" y="1514"/>
              <a:ext cx="524" cy="549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80" name=""/>
            <p:cNvCxnSpPr/>
            <p:nvPr/>
          </p:nvCxnSpPr>
          <p:spPr>
            <a:xfrm>
              <a:off x="2347" y="2063"/>
              <a:ext cx="524" cy="55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81" name=""/>
            <p:cNvCxnSpPr/>
            <p:nvPr/>
          </p:nvCxnSpPr>
          <p:spPr>
            <a:xfrm flipV="1">
              <a:off x="3902" y="1189"/>
              <a:ext cx="629" cy="915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82" name=""/>
            <p:cNvCxnSpPr/>
            <p:nvPr/>
          </p:nvCxnSpPr>
          <p:spPr>
            <a:xfrm>
              <a:off x="3902" y="2117"/>
              <a:ext cx="733" cy="733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83" name=""/>
            <p:cNvCxnSpPr/>
            <p:nvPr/>
          </p:nvCxnSpPr>
          <p:spPr>
            <a:xfrm flipV="1">
              <a:off x="3040" y="1537"/>
              <a:ext cx="525" cy="549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84" name=""/>
            <p:cNvCxnSpPr/>
            <p:nvPr/>
          </p:nvCxnSpPr>
          <p:spPr>
            <a:xfrm>
              <a:off x="2990" y="2059"/>
              <a:ext cx="524" cy="55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85" name=""/>
            <p:cNvCxnSpPr/>
            <p:nvPr/>
          </p:nvCxnSpPr>
          <p:spPr>
            <a:xfrm flipV="1">
              <a:off x="4561" y="1131"/>
              <a:ext cx="629" cy="915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cxnSp>
          <p:nvCxnSpPr>
            <p:cNvPr id="49186" name=""/>
            <p:cNvCxnSpPr/>
            <p:nvPr/>
          </p:nvCxnSpPr>
          <p:spPr>
            <a:xfrm>
              <a:off x="4561" y="2059"/>
              <a:ext cx="734" cy="733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miter lim="800000"/>
              <a:tailEnd type="arrow"/>
            </a:ln>
          </p:spPr>
        </p:cxnSp>
        <p:sp>
          <p:nvSpPr>
            <p:cNvPr id="49187" name=""/>
            <p:cNvSpPr/>
            <p:nvPr/>
          </p:nvSpPr>
          <p:spPr>
            <a:xfrm>
              <a:off x="564" y="2063"/>
              <a:ext cx="105" cy="183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tx1"/>
            </a:solidFill>
            <a:ln w="28575"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49188" name=""/>
            <p:cNvSpPr/>
            <p:nvPr/>
          </p:nvSpPr>
          <p:spPr>
            <a:xfrm>
              <a:off x="1193" y="2104"/>
              <a:ext cx="276" cy="187"/>
            </a:xfrm>
            <a:prstGeom prst="rightArrow">
              <a:avLst>
                <a:gd name="adj1" fmla="val 50000"/>
                <a:gd name="adj2" fmla="val 36898"/>
              </a:avLst>
            </a:prstGeom>
            <a:solidFill>
              <a:schemeClr val="tx1"/>
            </a:solidFill>
            <a:ln w="28575"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49189" name=""/>
            <p:cNvSpPr/>
            <p:nvPr/>
          </p:nvSpPr>
          <p:spPr>
            <a:xfrm>
              <a:off x="1875" y="2063"/>
              <a:ext cx="366" cy="170"/>
            </a:xfrm>
            <a:prstGeom prst="rightArrow">
              <a:avLst>
                <a:gd name="adj1" fmla="val 50000"/>
                <a:gd name="adj2" fmla="val 53824"/>
              </a:avLst>
            </a:prstGeom>
            <a:solidFill>
              <a:schemeClr val="tx1"/>
            </a:solidFill>
            <a:ln w="28575"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49190" name=""/>
            <p:cNvSpPr/>
            <p:nvPr/>
          </p:nvSpPr>
          <p:spPr>
            <a:xfrm>
              <a:off x="2636" y="2059"/>
              <a:ext cx="303" cy="174"/>
            </a:xfrm>
            <a:prstGeom prst="rightArrow">
              <a:avLst>
                <a:gd name="adj1" fmla="val 50000"/>
                <a:gd name="adj2" fmla="val 43534"/>
              </a:avLst>
            </a:prstGeom>
            <a:solidFill>
              <a:schemeClr val="tx1"/>
            </a:solidFill>
            <a:ln w="28575"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49191" name=""/>
            <p:cNvSpPr/>
            <p:nvPr/>
          </p:nvSpPr>
          <p:spPr>
            <a:xfrm>
              <a:off x="3345" y="2059"/>
              <a:ext cx="404" cy="174"/>
            </a:xfrm>
            <a:prstGeom prst="rightArrow">
              <a:avLst>
                <a:gd name="adj1" fmla="val 50000"/>
                <a:gd name="adj2" fmla="val 58046"/>
              </a:avLst>
            </a:prstGeom>
            <a:solidFill>
              <a:schemeClr val="tx1"/>
            </a:solidFill>
            <a:ln w="28575"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49192" name=""/>
            <p:cNvSpPr/>
            <p:nvPr/>
          </p:nvSpPr>
          <p:spPr>
            <a:xfrm>
              <a:off x="4129" y="2063"/>
              <a:ext cx="381" cy="170"/>
            </a:xfrm>
            <a:prstGeom prst="rightArrow">
              <a:avLst>
                <a:gd name="adj1" fmla="val 50000"/>
                <a:gd name="adj2" fmla="val 56029"/>
              </a:avLst>
            </a:prstGeom>
            <a:solidFill>
              <a:schemeClr val="tx1"/>
            </a:solidFill>
            <a:ln w="28575"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49193" name=""/>
            <p:cNvSpPr/>
            <p:nvPr/>
          </p:nvSpPr>
          <p:spPr>
            <a:xfrm>
              <a:off x="669" y="3203"/>
              <a:ext cx="629" cy="5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上升或下降</a:t>
              </a:r>
              <a:r>
                <a:rPr lang="en-US" sz="1400"/>
                <a:t>a%</a:t>
              </a:r>
              <a:endParaRPr lang="en-US" sz="1400"/>
            </a:p>
            <a:p>
              <a:pPr lvl="0" algn="just"/>
              <a:endParaRPr lang="zh-CN" sz="1400"/>
            </a:p>
          </p:txBody>
        </p:sp>
        <p:sp>
          <p:nvSpPr>
            <p:cNvPr id="49194" name=""/>
            <p:cNvSpPr/>
            <p:nvPr/>
          </p:nvSpPr>
          <p:spPr>
            <a:xfrm>
              <a:off x="1419" y="3203"/>
              <a:ext cx="718" cy="59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上升或下降</a:t>
              </a:r>
              <a:r>
                <a:rPr lang="en-US" sz="1400"/>
                <a:t>DOL*a%</a:t>
              </a:r>
              <a:endParaRPr lang="en-US" sz="1400"/>
            </a:p>
            <a:p>
              <a:pPr lvl="0" algn="just"/>
              <a:endParaRPr lang="zh-CN" sz="1400"/>
            </a:p>
          </p:txBody>
        </p:sp>
        <p:sp>
          <p:nvSpPr>
            <p:cNvPr id="49195" name=""/>
            <p:cNvSpPr/>
            <p:nvPr/>
          </p:nvSpPr>
          <p:spPr>
            <a:xfrm>
              <a:off x="2160" y="3195"/>
              <a:ext cx="969" cy="77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上升或下降</a:t>
              </a:r>
              <a:endParaRPr lang="zh-CN" sz="1400"/>
            </a:p>
            <a:p>
              <a:pPr lvl="0" algn="just"/>
              <a:r>
                <a:rPr lang="en-US" sz="1400"/>
                <a:t>DFLI*DOL*a%</a:t>
              </a:r>
              <a:endParaRPr lang="en-US" sz="1400"/>
            </a:p>
            <a:p>
              <a:pPr lvl="0" algn="just"/>
              <a:endParaRPr lang="zh-CN" sz="1400"/>
            </a:p>
          </p:txBody>
        </p:sp>
        <p:sp>
          <p:nvSpPr>
            <p:cNvPr id="49196" name=""/>
            <p:cNvSpPr/>
            <p:nvPr/>
          </p:nvSpPr>
          <p:spPr>
            <a:xfrm>
              <a:off x="3875" y="3220"/>
              <a:ext cx="749" cy="65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上升或下降</a:t>
              </a:r>
              <a:endParaRPr lang="zh-CN" sz="1400"/>
            </a:p>
            <a:p>
              <a:pPr lvl="0" algn="just"/>
              <a:r>
                <a:rPr lang="en-US" sz="1400"/>
                <a:t>DFL</a:t>
              </a:r>
              <a:r>
                <a:rPr lang="en-US" sz="1400" baseline="-25000"/>
                <a:t>D</a:t>
              </a:r>
              <a:r>
                <a:rPr lang="en-US" sz="1400"/>
                <a:t>*DFL</a:t>
              </a:r>
              <a:r>
                <a:rPr lang="en-US" sz="1400" baseline="-25000"/>
                <a:t>I</a:t>
              </a:r>
              <a:r>
                <a:rPr lang="en-US" sz="1400"/>
                <a:t>*DOL*a%</a:t>
              </a:r>
              <a:endParaRPr lang="en-US" sz="1400"/>
            </a:p>
            <a:p>
              <a:pPr lvl="0" algn="just"/>
              <a:endParaRPr lang="zh-CN" sz="1400"/>
            </a:p>
          </p:txBody>
        </p:sp>
        <p:sp>
          <p:nvSpPr>
            <p:cNvPr id="49197" name=""/>
            <p:cNvSpPr/>
            <p:nvPr/>
          </p:nvSpPr>
          <p:spPr>
            <a:xfrm>
              <a:off x="4653" y="3203"/>
              <a:ext cx="723" cy="59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上升或下降</a:t>
              </a:r>
              <a:endParaRPr lang="zh-CN" sz="1400"/>
            </a:p>
            <a:p>
              <a:pPr lvl="0" algn="just"/>
              <a:r>
                <a:rPr lang="en-US" sz="1400"/>
                <a:t>DFL</a:t>
              </a:r>
              <a:r>
                <a:rPr lang="en-US" sz="1400" baseline="-25000"/>
                <a:t>D</a:t>
              </a:r>
              <a:r>
                <a:rPr lang="en-US" sz="1400"/>
                <a:t>*DFL</a:t>
              </a:r>
              <a:r>
                <a:rPr lang="en-US" sz="1400" baseline="-25000"/>
                <a:t>I</a:t>
              </a:r>
              <a:r>
                <a:rPr lang="en-US" sz="1400"/>
                <a:t>*DOL*a%</a:t>
              </a:r>
              <a:endParaRPr lang="en-US" sz="1400"/>
            </a:p>
            <a:p>
              <a:pPr lvl="0" algn="just"/>
              <a:endParaRPr lang="zh-CN" sz="1400"/>
            </a:p>
          </p:txBody>
        </p:sp>
        <p:sp>
          <p:nvSpPr>
            <p:cNvPr id="49198" name=""/>
            <p:cNvSpPr/>
            <p:nvPr/>
          </p:nvSpPr>
          <p:spPr>
            <a:xfrm>
              <a:off x="3003" y="3220"/>
              <a:ext cx="968" cy="59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上升或下降</a:t>
              </a:r>
              <a:endParaRPr lang="zh-CN" sz="1400"/>
            </a:p>
            <a:p>
              <a:pPr lvl="0" algn="just"/>
              <a:r>
                <a:rPr lang="en-US" sz="1400"/>
                <a:t>DFLI*DOL*a%</a:t>
              </a:r>
              <a:endParaRPr lang="en-US" sz="1400"/>
            </a:p>
          </p:txBody>
        </p:sp>
        <p:sp>
          <p:nvSpPr>
            <p:cNvPr id="49199" name=""/>
            <p:cNvSpPr/>
            <p:nvPr/>
          </p:nvSpPr>
          <p:spPr>
            <a:xfrm>
              <a:off x="963" y="2465"/>
              <a:ext cx="839" cy="5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第一个杠杆</a:t>
              </a:r>
              <a:r>
                <a:rPr lang="en-US" sz="1400"/>
                <a:t>DOL</a:t>
              </a:r>
              <a:r>
                <a:rPr lang="zh-CN" sz="1400"/>
                <a:t>作用</a:t>
              </a:r>
              <a:endParaRPr lang="zh-CN" sz="1400"/>
            </a:p>
          </p:txBody>
        </p:sp>
        <p:sp>
          <p:nvSpPr>
            <p:cNvPr id="49200" name=""/>
            <p:cNvSpPr/>
            <p:nvPr/>
          </p:nvSpPr>
          <p:spPr>
            <a:xfrm>
              <a:off x="1824" y="2523"/>
              <a:ext cx="839" cy="5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第二个杠杆</a:t>
              </a:r>
              <a:r>
                <a:rPr lang="en-US" sz="1400"/>
                <a:t>DFL</a:t>
              </a:r>
              <a:r>
                <a:rPr lang="en-US" sz="1400" baseline="-25000"/>
                <a:t>I</a:t>
              </a:r>
              <a:r>
                <a:rPr lang="zh-CN" sz="1400"/>
                <a:t>作用</a:t>
              </a:r>
              <a:endParaRPr lang="zh-CN" sz="1400"/>
            </a:p>
          </p:txBody>
        </p:sp>
        <p:sp>
          <p:nvSpPr>
            <p:cNvPr id="49201" name=""/>
            <p:cNvSpPr/>
            <p:nvPr/>
          </p:nvSpPr>
          <p:spPr>
            <a:xfrm>
              <a:off x="3395" y="2639"/>
              <a:ext cx="1049" cy="55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400"/>
                <a:t>第三个杠杆</a:t>
              </a:r>
              <a:r>
                <a:rPr lang="en-US" sz="1400"/>
                <a:t>DFL</a:t>
              </a:r>
              <a:r>
                <a:rPr lang="en-US" sz="1400" baseline="-25000"/>
                <a:t>D</a:t>
              </a:r>
              <a:r>
                <a:rPr lang="zh-CN" sz="1400"/>
                <a:t>作用</a:t>
              </a:r>
              <a:endParaRPr lang="zh-CN" sz="1400"/>
            </a:p>
          </p:txBody>
        </p:sp>
        <p:sp>
          <p:nvSpPr>
            <p:cNvPr id="49202" name=""/>
            <p:cNvSpPr/>
            <p:nvPr/>
          </p:nvSpPr>
          <p:spPr>
            <a:xfrm>
              <a:off x="432" y="219"/>
              <a:ext cx="564" cy="231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  <p:txBody>
            <a:bodyPr wrap="none" anchor="t" anchorCtr="0"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/>
              <a:r>
                <a:rPr lang="en-US" sz="1800">
                  <a:latin typeface="Tahoma" pitchFamily="2" charset="0"/>
                </a:rPr>
                <a:t>－S×b</a:t>
              </a:r>
              <a:endParaRPr lang="en-US" sz="1800">
                <a:latin typeface="Tahoma" pitchFamily="2" charset="0"/>
              </a:endParaRPr>
            </a:p>
          </p:txBody>
        </p:sp>
        <p:sp>
          <p:nvSpPr>
            <p:cNvPr id="49203" name=""/>
            <p:cNvSpPr/>
            <p:nvPr/>
          </p:nvSpPr>
          <p:spPr>
            <a:xfrm>
              <a:off x="1296" y="219"/>
              <a:ext cx="335" cy="231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  <p:txBody>
            <a:bodyPr wrap="none" anchor="t" anchorCtr="0"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/>
              <a:r>
                <a:rPr lang="zh-CN" sz="1800">
                  <a:latin typeface="Tahoma" pitchFamily="2" charset="0"/>
                </a:rPr>
                <a:t>－</a:t>
              </a:r>
              <a:r>
                <a:rPr lang="en-US" sz="1800">
                  <a:latin typeface="Tahoma" pitchFamily="2" charset="0"/>
                </a:rPr>
                <a:t>F</a:t>
              </a:r>
              <a:endParaRPr lang="en-US" sz="1800">
                <a:latin typeface="Tahoma" pitchFamily="2" charset="0"/>
              </a:endParaRPr>
            </a:p>
          </p:txBody>
        </p:sp>
        <p:sp>
          <p:nvSpPr>
            <p:cNvPr id="49204" name=""/>
            <p:cNvSpPr/>
            <p:nvPr/>
          </p:nvSpPr>
          <p:spPr>
            <a:xfrm>
              <a:off x="2160" y="219"/>
              <a:ext cx="314" cy="231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  <p:txBody>
            <a:bodyPr wrap="none" anchor="t" anchorCtr="0"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/>
              <a:r>
                <a:rPr lang="zh-CN" sz="1800">
                  <a:latin typeface="Tahoma" pitchFamily="2" charset="0"/>
                </a:rPr>
                <a:t>－</a:t>
              </a:r>
              <a:r>
                <a:rPr lang="en-US" sz="1800">
                  <a:latin typeface="Tahoma" pitchFamily="2" charset="0"/>
                </a:rPr>
                <a:t>I</a:t>
              </a:r>
              <a:endParaRPr lang="en-US" sz="1800">
                <a:latin typeface="Tahoma" pitchFamily="2" charset="0"/>
              </a:endParaRPr>
            </a:p>
          </p:txBody>
        </p:sp>
        <p:sp>
          <p:nvSpPr>
            <p:cNvPr id="49205" name=""/>
            <p:cNvSpPr/>
            <p:nvPr/>
          </p:nvSpPr>
          <p:spPr>
            <a:xfrm>
              <a:off x="2795" y="219"/>
              <a:ext cx="596" cy="231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  <p:txBody>
            <a:bodyPr wrap="none" anchor="t" anchorCtr="0"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/>
              <a:r>
                <a:rPr lang="en-US" sz="1800">
                  <a:latin typeface="Tahoma" pitchFamily="2" charset="0"/>
                </a:rPr>
                <a:t>EBA×T</a:t>
              </a:r>
              <a:endParaRPr lang="en-US" sz="1800">
                <a:latin typeface="Tahoma" pitchFamily="2" charset="0"/>
              </a:endParaRPr>
            </a:p>
          </p:txBody>
        </p:sp>
        <p:sp>
          <p:nvSpPr>
            <p:cNvPr id="49206" name=""/>
            <p:cNvSpPr/>
            <p:nvPr/>
          </p:nvSpPr>
          <p:spPr>
            <a:xfrm>
              <a:off x="3696" y="171"/>
              <a:ext cx="358" cy="231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  <p:txBody>
            <a:bodyPr wrap="none" anchor="t" anchorCtr="0"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/>
              <a:r>
                <a:rPr lang="zh-CN" sz="1800">
                  <a:latin typeface="Tahoma" pitchFamily="2" charset="0"/>
                </a:rPr>
                <a:t>－</a:t>
              </a:r>
              <a:r>
                <a:rPr lang="en-US" sz="1800">
                  <a:latin typeface="Tahoma" pitchFamily="2" charset="0"/>
                </a:rPr>
                <a:t>D</a:t>
              </a:r>
              <a:endParaRPr lang="en-US" sz="1800">
                <a:latin typeface="Tahoma" pitchFamily="2" charset="0"/>
              </a:endParaRPr>
            </a:p>
          </p:txBody>
        </p:sp>
        <p:sp>
          <p:nvSpPr>
            <p:cNvPr id="49207" name=""/>
            <p:cNvSpPr/>
            <p:nvPr/>
          </p:nvSpPr>
          <p:spPr>
            <a:xfrm>
              <a:off x="4464" y="171"/>
              <a:ext cx="282" cy="231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  <p:txBody>
            <a:bodyPr wrap="none" anchor="t" anchorCtr="0">
              <a:spAutoFit/>
            </a:bodyPr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eaLnBrk="1" hangingPunct="1"/>
              <a:r>
                <a:rPr lang="zh-CN" sz="1800">
                  <a:latin typeface="Tahoma" pitchFamily="2" charset="0"/>
                </a:rPr>
                <a:t>/</a:t>
              </a:r>
              <a:r>
                <a:rPr lang="en-US" sz="1800">
                  <a:latin typeface="Tahoma" pitchFamily="2" charset="0"/>
                </a:rPr>
                <a:t>M</a:t>
              </a:r>
              <a:endParaRPr lang="en-US" sz="1800">
                <a:latin typeface="Tahoma" pitchFamily="2" charset="0"/>
              </a:endParaRPr>
            </a:p>
          </p:txBody>
        </p:sp>
      </p:grpSp>
      <p:sp>
        <p:nvSpPr>
          <p:cNvPr id="49208" name=""/>
          <p:cNvSpPr/>
          <p:nvPr/>
        </p:nvSpPr>
        <p:spPr>
          <a:xfrm>
            <a:off x="76200" y="258762"/>
            <a:ext cx="611188" cy="364807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vert="vert" wrap="none" anchor="t" anchorCtr="0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/>
            <a:r>
              <a:rPr lang="zh-CN" sz="2800">
                <a:solidFill>
                  <a:schemeClr val="accent1"/>
                </a:solidFill>
                <a:latin typeface="宋体" charset="-122"/>
              </a:rPr>
              <a:t>风险的传导与杠杆作用</a:t>
            </a:r>
            <a:endParaRPr lang="zh-CN" sz="2800">
              <a:solidFill>
                <a:schemeClr val="accent1"/>
              </a:solidFill>
              <a:latin typeface="宋体" charset="-122"/>
            </a:endParaRPr>
          </a:p>
        </p:txBody>
      </p:sp>
      <p:sp>
        <p:nvSpPr>
          <p:cNvPr id="49209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9964D8D1-121A-4042-B3F1-79C6362BDE9F}" type="datetime1">
              <a:rPr lang="zh-CN" sz="1400"/>
              <a:t>2024/9/7</a:t>
            </a:fld>
            <a:endParaRPr lang="zh-CN" sz="1400"/>
          </a:p>
        </p:txBody>
      </p:sp>
      <p:sp>
        <p:nvSpPr>
          <p:cNvPr id="49210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DA1C06CA-2B28-4569-A405-4DB1A5DFCCD2}" type="slidenum">
              <a:rPr lang="zh-CN" sz="1400"/>
              <a:t>24</a:t>
            </a:fld>
            <a:endParaRPr lang="en-US"/>
          </a:p>
        </p:txBody>
      </p:sp>
      <p:sp>
        <p:nvSpPr>
          <p:cNvPr id="49211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043B97CF-0C3C-41AD-826A-F228DF381E4F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49212" name="TextBox 49211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猩酱笱ё懿肊MBA东莞班共94页，您现在浏览的是第24页!</a:t>
            </a: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02" name=""/>
          <p:cNvSpPr/>
          <p:nvPr>
            <p:ph type="title"/>
          </p:nvPr>
        </p:nvSpPr>
        <p:spPr>
          <a:xfrm>
            <a:off x="228600" y="304800"/>
            <a:ext cx="8915400" cy="13716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4000" b="0"/>
              <a:t>资本运营投资的主要风险及防范</a:t>
            </a:r>
            <a:endParaRPr sz="4000" b="0"/>
          </a:p>
        </p:txBody>
      </p:sp>
      <p:sp>
        <p:nvSpPr>
          <p:cNvPr id="51203" name=""/>
          <p:cNvSpPr/>
          <p:nvPr>
            <p:ph type="body" idx="4294967295"/>
          </p:nvPr>
        </p:nvSpPr>
        <p:spPr>
          <a:xfrm>
            <a:off x="1143000" y="2133600"/>
            <a:ext cx="7543800" cy="41910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130000"/>
              </a:lnSpc>
              <a:buNone/>
            </a:pPr>
            <a:r>
              <a:rPr>
                <a:latin typeface="宋体" charset="-122"/>
              </a:rPr>
              <a:t>1</a:t>
            </a:r>
            <a:r>
              <a:rPr sz="3200">
                <a:latin typeface="宋体" charset="-122"/>
              </a:rPr>
              <a:t>.</a:t>
            </a:r>
            <a:r>
              <a:rPr>
                <a:latin typeface="宋体" charset="-122"/>
              </a:rPr>
              <a:t>控股权风险——股权结构的设计</a:t>
            </a:r>
            <a:endParaRPr>
              <a:latin typeface="宋体" charset="-122"/>
            </a:endParaRPr>
          </a:p>
          <a:p>
            <a:pPr lvl="0">
              <a:lnSpc>
                <a:spcPct val="130000"/>
              </a:lnSpc>
              <a:buNone/>
            </a:pPr>
            <a:r>
              <a:rPr>
                <a:latin typeface="宋体" charset="-122"/>
              </a:rPr>
              <a:t>2.违约风险——信用和信誉调查</a:t>
            </a:r>
            <a:endParaRPr>
              <a:latin typeface="宋体" charset="-122"/>
            </a:endParaRPr>
          </a:p>
          <a:p>
            <a:pPr lvl="0">
              <a:lnSpc>
                <a:spcPct val="130000"/>
              </a:lnSpc>
              <a:buNone/>
            </a:pPr>
            <a:r>
              <a:rPr>
                <a:latin typeface="宋体" charset="-122"/>
              </a:rPr>
              <a:t>3.经营风险——市场及营销管理</a:t>
            </a:r>
            <a:endParaRPr>
              <a:latin typeface="宋体" charset="-122"/>
            </a:endParaRPr>
          </a:p>
          <a:p>
            <a:pPr lvl="0">
              <a:lnSpc>
                <a:spcPct val="130000"/>
              </a:lnSpc>
              <a:buNone/>
            </a:pPr>
            <a:r>
              <a:rPr>
                <a:latin typeface="宋体" charset="-122"/>
              </a:rPr>
              <a:t>4.财务风险——资本结构和财务结构设计</a:t>
            </a:r>
            <a:endParaRPr>
              <a:latin typeface="宋体" charset="-122"/>
            </a:endParaRPr>
          </a:p>
          <a:p>
            <a:pPr lvl="0">
              <a:lnSpc>
                <a:spcPct val="130000"/>
              </a:lnSpc>
              <a:buNone/>
            </a:pPr>
            <a:r>
              <a:rPr>
                <a:latin typeface="宋体" charset="-122"/>
              </a:rPr>
              <a:t>5.价格风险——资产评估和产权交易定价设计</a:t>
            </a:r>
            <a:endParaRPr>
              <a:latin typeface="宋体" charset="-122"/>
            </a:endParaRPr>
          </a:p>
        </p:txBody>
      </p:sp>
      <p:sp>
        <p:nvSpPr>
          <p:cNvPr id="5120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ED3CD358-8544-4710-A3F4-A620FF739DC4}" type="datetime1">
              <a:rPr lang="zh-CN" sz="1400"/>
              <a:t>2024/9/7</a:t>
            </a:fld>
            <a:endParaRPr lang="zh-CN" sz="1400"/>
          </a:p>
        </p:txBody>
      </p:sp>
      <p:sp>
        <p:nvSpPr>
          <p:cNvPr id="5120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5F0AAACC-5CE4-4323-B81C-A0BB666BCEC8}" type="slidenum">
              <a:rPr lang="zh-CN" sz="1400"/>
              <a:t>25</a:t>
            </a:fld>
            <a:endParaRPr lang="en-US"/>
          </a:p>
        </p:txBody>
      </p:sp>
      <p:sp>
        <p:nvSpPr>
          <p:cNvPr id="51206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AC7A5555-54D0-49D4-814B-414AA7636628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51207" name="TextBox 5120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猩酱笱ё懿肊MBA东莞班共94页，您现在浏览的是第25页!</a:t>
            </a: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250" name=""/>
          <p:cNvSpPr/>
          <p:nvPr>
            <p:ph type="title"/>
          </p:nvPr>
        </p:nvSpPr>
        <p:spPr>
          <a:xfrm>
            <a:off x="838200" y="304800"/>
            <a:ext cx="7793038" cy="1431925"/>
          </a:xfrm>
          <a:prstGeom prst="rect">
            <a:avLst/>
          </a:prstGeom>
          <a:noFill/>
          <a:ln>
            <a:miter lim="800000"/>
          </a:ln>
        </p:spPr>
        <p:txBody>
          <a:bodyPr wrap="square"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br>
              <a:rPr>
                <a:solidFill>
                  <a:schemeClr val="tx1"/>
                </a:solidFill>
                <a:latin typeface="宋体" charset="-122"/>
              </a:rPr>
            </a:br>
            <a:r>
              <a:rPr>
                <a:latin typeface="宋体" charset="-122"/>
              </a:rPr>
              <a:t>——</a:t>
            </a:r>
            <a:r>
              <a:t>企业成功购并三要素</a:t>
            </a:r>
          </a:p>
        </p:txBody>
      </p:sp>
      <p:sp>
        <p:nvSpPr>
          <p:cNvPr id="53251" name=""/>
          <p:cNvSpPr/>
          <p:nvPr>
            <p:ph type="body" idx="4294967295"/>
          </p:nvPr>
        </p:nvSpPr>
        <p:spPr>
          <a:xfrm>
            <a:off x="914400" y="1981200"/>
            <a:ext cx="7543800" cy="4383088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609600" indent="-6096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9906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371600" indent="-4572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7526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2098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110000"/>
              </a:lnSpc>
              <a:buFont typeface="Wingdings" charset="2"/>
              <a:buAutoNum type="arabicPeriod"/>
            </a:pPr>
            <a:r>
              <a:t>能给公司带来持续的盈利能力</a:t>
            </a:r>
          </a:p>
          <a:p>
            <a:pPr lvl="0">
              <a:lnSpc>
                <a:spcPct val="110000"/>
              </a:lnSpc>
              <a:buFont typeface="Wingdings" charset="2"/>
              <a:buAutoNum type="arabicPeriod"/>
            </a:pPr>
            <a:r>
              <a:t>避免支付过高的成本溢价</a:t>
            </a:r>
          </a:p>
          <a:p>
            <a:pPr lvl="0">
              <a:lnSpc>
                <a:spcPct val="110000"/>
              </a:lnSpc>
              <a:buFont typeface="Wingdings" charset="2"/>
              <a:buAutoNum type="arabicPeriod"/>
            </a:pPr>
            <a:r>
              <a:t>购并后的文化和人事整合</a:t>
            </a:r>
          </a:p>
          <a:p>
            <a:pPr lvl="0">
              <a:lnSpc>
                <a:spcPct val="110000"/>
              </a:lnSpc>
              <a:buFont typeface="Wingdings" charset="2"/>
              <a:buNone/>
            </a:pPr>
            <a:r>
              <a:t>案例1: 上海生元公司的组建</a:t>
            </a:r>
          </a:p>
          <a:p>
            <a:pPr lvl="0">
              <a:lnSpc>
                <a:spcPct val="110000"/>
              </a:lnSpc>
              <a:buFont typeface="Wingdings" charset="2"/>
              <a:buNone/>
            </a:pPr>
            <a:r>
              <a:t> ——新黄浦集团与复旦大学的合作</a:t>
            </a:r>
          </a:p>
          <a:p>
            <a:pPr lvl="0">
              <a:lnSpc>
                <a:spcPct val="110000"/>
              </a:lnSpc>
              <a:buFont typeface="Wingdings" charset="2"/>
              <a:buNone/>
            </a:pPr>
            <a:r>
              <a:t>案例２：联想入主汉普</a:t>
            </a:r>
          </a:p>
          <a:p>
            <a:pPr lvl="0">
              <a:lnSpc>
                <a:spcPct val="110000"/>
              </a:lnSpc>
              <a:buFont typeface="Wingdings" charset="2"/>
              <a:buNone/>
            </a:pPr>
            <a:r>
              <a:t> ——联想用8780万港币收购寒普５１％的股权</a:t>
            </a:r>
          </a:p>
        </p:txBody>
      </p:sp>
      <p:sp>
        <p:nvSpPr>
          <p:cNvPr id="5325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5DAAA786-B3C9-44AB-BD4F-570F487C0628}" type="datetime1">
              <a:rPr lang="zh-CN" sz="1400"/>
              <a:t>2024/9/7</a:t>
            </a:fld>
            <a:endParaRPr lang="zh-CN" sz="1400"/>
          </a:p>
        </p:txBody>
      </p:sp>
      <p:sp>
        <p:nvSpPr>
          <p:cNvPr id="5325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716BA37A-28CB-4725-95FA-7D6184A1A80C}" type="slidenum">
              <a:rPr lang="zh-CN" sz="1400"/>
              <a:t>26</a:t>
            </a:fld>
            <a:endParaRPr lang="en-US"/>
          </a:p>
        </p:txBody>
      </p:sp>
      <p:sp>
        <p:nvSpPr>
          <p:cNvPr id="5325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194CD91D-B46A-4CA3-A743-2F5D58BA328B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53255" name="TextBox 5325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猩酱笱ё懿肊MBA东莞班共94页，您现在浏览的是第26页!</a:t>
            </a: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8" name=""/>
          <p:cNvSpPr/>
          <p:nvPr>
            <p:ph type="title"/>
          </p:nvPr>
        </p:nvSpPr>
        <p:spPr>
          <a:xfrm>
            <a:off x="381000" y="381000"/>
            <a:ext cx="8763000" cy="11430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rot="0" vert="horz" wrap="square" lIns="92075" tIns="46038" rIns="92075" bIns="46038"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t>七、人力资本投资决策与管理</a:t>
            </a:r>
          </a:p>
        </p:txBody>
      </p:sp>
      <p:sp>
        <p:nvSpPr>
          <p:cNvPr id="55299" name=""/>
          <p:cNvSpPr/>
          <p:nvPr>
            <p:ph type="body" idx="4294967295"/>
          </p:nvPr>
        </p:nvSpPr>
        <p:spPr>
          <a:xfrm>
            <a:off x="1066800" y="2057400"/>
            <a:ext cx="7620000" cy="39624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rot="0" vert="horz" wrap="square" lIns="92075" tIns="46038" rIns="92075" bIns="46038" anchor="t" anchorCtr="0"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110000"/>
              </a:lnSpc>
              <a:spcBef>
                <a:spcPct val="40000"/>
              </a:spcBef>
            </a:pPr>
            <a:r>
              <a:rPr sz="2400"/>
              <a:t>什么是人力资源？什么是人力资本？</a:t>
            </a:r>
            <a:endParaRPr sz="2400"/>
          </a:p>
          <a:p>
            <a:pPr lvl="0">
              <a:lnSpc>
                <a:spcPct val="110000"/>
              </a:lnSpc>
              <a:spcBef>
                <a:spcPct val="40000"/>
              </a:spcBef>
            </a:pPr>
            <a:r>
              <a:rPr sz="2400"/>
              <a:t>什么是成本管理？什么是人本管理？二者是何关系？</a:t>
            </a:r>
            <a:endParaRPr sz="2400"/>
          </a:p>
          <a:p>
            <a:pPr lvl="0">
              <a:lnSpc>
                <a:spcPct val="110000"/>
              </a:lnSpc>
              <a:spcBef>
                <a:spcPct val="40000"/>
              </a:spcBef>
            </a:pPr>
            <a:r>
              <a:rPr sz="2400"/>
              <a:t> 人力资源的四种价值？</a:t>
            </a:r>
            <a:endParaRPr sz="2400"/>
          </a:p>
          <a:p>
            <a:pPr lvl="0">
              <a:lnSpc>
                <a:spcPct val="110000"/>
              </a:lnSpc>
              <a:spcBef>
                <a:spcPct val="40000"/>
              </a:spcBef>
            </a:pPr>
            <a:r>
              <a:rPr sz="2400"/>
              <a:t>投资人力资本的收益与风险各是什么？</a:t>
            </a:r>
            <a:endParaRPr sz="2400"/>
          </a:p>
          <a:p>
            <a:pPr lvl="0">
              <a:lnSpc>
                <a:spcPct val="110000"/>
              </a:lnSpc>
              <a:spcBef>
                <a:spcPct val="40000"/>
              </a:spcBef>
            </a:pPr>
            <a:r>
              <a:rPr sz="2400"/>
              <a:t>企业三维人才的需求</a:t>
            </a:r>
            <a:endParaRPr sz="2400"/>
          </a:p>
          <a:p>
            <a:pPr lvl="0">
              <a:lnSpc>
                <a:spcPct val="110000"/>
              </a:lnSpc>
              <a:spcBef>
                <a:spcPct val="40000"/>
              </a:spcBef>
            </a:pPr>
            <a:r>
              <a:rPr sz="2400"/>
              <a:t> 能力与忠诚度的关系？</a:t>
            </a:r>
            <a:endParaRPr sz="2400"/>
          </a:p>
          <a:p>
            <a:pPr lvl="0">
              <a:lnSpc>
                <a:spcPct val="110000"/>
              </a:lnSpc>
              <a:spcBef>
                <a:spcPct val="40000"/>
              </a:spcBef>
            </a:pPr>
            <a:r>
              <a:rPr sz="2400"/>
              <a:t> 如何评价企业的高层和中层人员？</a:t>
            </a:r>
            <a:endParaRPr sz="2400"/>
          </a:p>
        </p:txBody>
      </p:sp>
      <p:sp>
        <p:nvSpPr>
          <p:cNvPr id="5530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A56C0703-D137-47A7-9E52-0DA5136C728D}" type="datetime1">
              <a:rPr lang="zh-CN" sz="1400"/>
              <a:t>2024/9/7</a:t>
            </a:fld>
            <a:endParaRPr lang="zh-CN" sz="1400"/>
          </a:p>
        </p:txBody>
      </p:sp>
      <p:sp>
        <p:nvSpPr>
          <p:cNvPr id="5530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F13151B3-D832-40E4-BA07-BDD1374D65FF}" type="slidenum">
              <a:rPr lang="zh-CN" sz="1400"/>
              <a:t>27</a:t>
            </a:fld>
            <a:endParaRPr lang="en-US"/>
          </a:p>
        </p:txBody>
      </p:sp>
      <p:sp>
        <p:nvSpPr>
          <p:cNvPr id="5530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6CC67336-CED5-49CF-8914-008931F84682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55303" name="TextBox 5530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猩酱笱ё懿肊MBA东莞班共94页，您现在浏览的是第27页!</a:t>
            </a: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6" name=""/>
          <p:cNvSpPr/>
          <p:nvPr/>
        </p:nvSpPr>
        <p:spPr>
          <a:xfrm>
            <a:off x="1295400" y="1752600"/>
            <a:ext cx="7924800" cy="2133600"/>
          </a:xfrm>
          <a:prstGeom prst="rect">
            <a:avLst/>
          </a:prstGeom>
          <a:solidFill>
            <a:schemeClr val="tx1"/>
          </a:solidFill>
          <a:ln cmpd="sng">
            <a:solidFill>
              <a:schemeClr val="bg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7347" name=""/>
          <p:cNvSpPr/>
          <p:nvPr>
            <p:ph type="title" idx="4294967295"/>
          </p:nvPr>
        </p:nvSpPr>
        <p:spPr>
          <a:xfrm>
            <a:off x="2133600" y="2362200"/>
            <a:ext cx="7010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sz="4800" b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第三部分</a:t>
            </a:r>
            <a:br>
              <a:rPr sz="5400" b="0">
                <a:solidFill>
                  <a:schemeClr val="bg1"/>
                </a:solidFill>
                <a:latin typeface="楷体_GB2312" pitchFamily="1" charset="-122"/>
                <a:ea typeface="楷体_GB2312" pitchFamily="1" charset="-122"/>
              </a:rPr>
            </a:br>
            <a:r>
              <a:rPr sz="5400" b="0">
                <a:solidFill>
                  <a:schemeClr val="bg1"/>
                </a:solidFill>
                <a:latin typeface="楷体_GB2312" pitchFamily="1" charset="-122"/>
                <a:ea typeface="楷体_GB2312" pitchFamily="1" charset="-122"/>
              </a:rPr>
              <a:t> </a:t>
            </a:r>
            <a:r>
              <a:rPr sz="5400" b="0">
                <a:solidFill>
                  <a:schemeClr val="bg1"/>
                </a:solidFill>
                <a:latin typeface="楷体_GB2312" pitchFamily="1" charset="-122"/>
                <a:ea typeface="隶书" pitchFamily="1" charset="-122"/>
              </a:rPr>
              <a:t>融资决策与案例分析</a:t>
            </a:r>
            <a:endParaRPr sz="5400">
              <a:solidFill>
                <a:schemeClr val="bg1"/>
              </a:solidFill>
              <a:latin typeface="方正舒体" pitchFamily="2" charset="-122"/>
              <a:ea typeface="隶书" pitchFamily="1" charset="-122"/>
            </a:endParaRPr>
          </a:p>
        </p:txBody>
      </p:sp>
      <p:sp>
        <p:nvSpPr>
          <p:cNvPr id="57348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B663C27E-CFD9-481C-9213-3AF7168F9B6A}" type="datetime1">
              <a:rPr lang="zh-CN" sz="1400"/>
              <a:t>2024/9/7</a:t>
            </a:fld>
            <a:endParaRPr lang="zh-CN" sz="1400"/>
          </a:p>
        </p:txBody>
      </p:sp>
      <p:sp>
        <p:nvSpPr>
          <p:cNvPr id="57349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6B66ECB0-FFCB-4EC2-981E-96ED162F8FE7}" type="slidenum">
              <a:rPr lang="zh-CN" sz="1400"/>
              <a:t>28</a:t>
            </a:fld>
            <a:endParaRPr lang="en-US"/>
          </a:p>
        </p:txBody>
      </p:sp>
      <p:sp>
        <p:nvSpPr>
          <p:cNvPr id="57350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579338CA-F1F9-47F1-8175-2D6E6C953521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57351" name="TextBox 5735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猩酱笱ё懿肊MBA东莞班共94页，您现在浏览的是第28页!</a:t>
            </a: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394" name=""/>
          <p:cNvSpPr/>
          <p:nvPr/>
        </p:nvSpPr>
        <p:spPr>
          <a:xfrm>
            <a:off x="4495800" y="2362200"/>
            <a:ext cx="1066800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b="1">
                <a:ea typeface="黑体" pitchFamily="2" charset="-122"/>
              </a:rPr>
              <a:t>融资结构</a:t>
            </a:r>
            <a:endParaRPr lang="zh-CN" b="1">
              <a:ea typeface="黑体" pitchFamily="2" charset="-122"/>
            </a:endParaRPr>
          </a:p>
        </p:txBody>
      </p:sp>
      <p:sp>
        <p:nvSpPr>
          <p:cNvPr id="59395" name=""/>
          <p:cNvSpPr/>
          <p:nvPr/>
        </p:nvSpPr>
        <p:spPr>
          <a:xfrm>
            <a:off x="3352800" y="2895600"/>
            <a:ext cx="990600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b="1">
                <a:ea typeface="黑体" pitchFamily="2" charset="-122"/>
              </a:rPr>
              <a:t>融资规模</a:t>
            </a:r>
            <a:endParaRPr lang="zh-CN" b="1">
              <a:ea typeface="黑体" pitchFamily="2" charset="-122"/>
            </a:endParaRPr>
          </a:p>
        </p:txBody>
      </p:sp>
      <p:sp>
        <p:nvSpPr>
          <p:cNvPr id="59396" name=""/>
          <p:cNvSpPr/>
          <p:nvPr/>
        </p:nvSpPr>
        <p:spPr>
          <a:xfrm>
            <a:off x="4724400" y="1143000"/>
            <a:ext cx="1066800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融资风险</a:t>
            </a:r>
            <a:endParaRPr lang="zh-CN"/>
          </a:p>
        </p:txBody>
      </p:sp>
      <p:sp>
        <p:nvSpPr>
          <p:cNvPr id="59397" name=""/>
          <p:cNvSpPr/>
          <p:nvPr/>
        </p:nvSpPr>
        <p:spPr>
          <a:xfrm>
            <a:off x="4495800" y="3505200"/>
            <a:ext cx="990600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b="1">
                <a:ea typeface="黑体" pitchFamily="2" charset="-122"/>
              </a:rPr>
              <a:t>融资方式</a:t>
            </a:r>
            <a:endParaRPr lang="zh-CN" b="1">
              <a:ea typeface="黑体" pitchFamily="2" charset="-122"/>
            </a:endParaRPr>
          </a:p>
        </p:txBody>
      </p:sp>
      <p:sp>
        <p:nvSpPr>
          <p:cNvPr id="59398" name=""/>
          <p:cNvSpPr/>
          <p:nvPr/>
        </p:nvSpPr>
        <p:spPr>
          <a:xfrm>
            <a:off x="6232525" y="2133600"/>
            <a:ext cx="1036638" cy="2819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资（金）本成本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endParaRPr lang="zh-CN"/>
          </a:p>
        </p:txBody>
      </p:sp>
      <p:sp>
        <p:nvSpPr>
          <p:cNvPr id="59399" name=""/>
          <p:cNvSpPr/>
          <p:nvPr/>
        </p:nvSpPr>
        <p:spPr>
          <a:xfrm rot="20640000">
            <a:off x="1905000" y="1371600"/>
            <a:ext cx="2667000" cy="7794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1800">
                <a:latin typeface="华文新魏" pitchFamily="2" charset="-122"/>
                <a:ea typeface="华文新魏" pitchFamily="2" charset="-122"/>
              </a:rPr>
              <a:t>期限结构— 现金性风险</a:t>
            </a:r>
            <a:endParaRPr lang="zh-CN" sz="1800">
              <a:latin typeface="华文新魏" pitchFamily="2" charset="-122"/>
              <a:ea typeface="华文新魏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 sz="1800">
                <a:latin typeface="华文新魏" pitchFamily="2" charset="-122"/>
                <a:ea typeface="华文新魏" pitchFamily="2" charset="-122"/>
              </a:rPr>
              <a:t>资本结构— 收支性风险 </a:t>
            </a:r>
            <a:endParaRPr lang="zh-CN" sz="180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59400" name=""/>
          <p:cNvSpPr/>
          <p:nvPr/>
        </p:nvSpPr>
        <p:spPr>
          <a:xfrm>
            <a:off x="3429000" y="4724400"/>
            <a:ext cx="27432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>
                <a:ea typeface="华文新魏" pitchFamily="2" charset="-122"/>
              </a:rPr>
              <a:t>了解每种融资方式</a:t>
            </a:r>
            <a:endParaRPr lang="zh-CN" sz="2000">
              <a:ea typeface="华文新魏" pitchFamily="2" charset="-122"/>
            </a:endParaRPr>
          </a:p>
        </p:txBody>
      </p:sp>
      <p:sp>
        <p:nvSpPr>
          <p:cNvPr id="59401" name=""/>
          <p:cNvSpPr/>
          <p:nvPr/>
        </p:nvSpPr>
        <p:spPr>
          <a:xfrm>
            <a:off x="685800" y="2819400"/>
            <a:ext cx="2133600" cy="854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资产规模、结构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     投资计划</a:t>
            </a:r>
            <a:endParaRPr lang="zh-CN" sz="2000"/>
          </a:p>
        </p:txBody>
      </p:sp>
      <p:sp>
        <p:nvSpPr>
          <p:cNvPr id="59402" name=""/>
          <p:cNvSpPr/>
          <p:nvPr/>
        </p:nvSpPr>
        <p:spPr>
          <a:xfrm>
            <a:off x="3276600" y="228600"/>
            <a:ext cx="31242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融资战略</a:t>
            </a:r>
            <a:endParaRPr lang="zh-CN"/>
          </a:p>
        </p:txBody>
      </p:sp>
      <p:sp>
        <p:nvSpPr>
          <p:cNvPr id="59403" name=""/>
          <p:cNvSpPr/>
          <p:nvPr/>
        </p:nvSpPr>
        <p:spPr>
          <a:xfrm rot="1080000">
            <a:off x="914400" y="5867400"/>
            <a:ext cx="1752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环境分析</a:t>
            </a:r>
            <a:endParaRPr lang="zh-CN"/>
          </a:p>
        </p:txBody>
      </p:sp>
      <p:sp>
        <p:nvSpPr>
          <p:cNvPr id="59404" name=""/>
          <p:cNvSpPr/>
          <p:nvPr/>
        </p:nvSpPr>
        <p:spPr>
          <a:xfrm>
            <a:off x="6096000" y="1524000"/>
            <a:ext cx="14478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杠杆利益</a:t>
            </a:r>
            <a:endParaRPr lang="zh-CN" sz="2000"/>
          </a:p>
        </p:txBody>
      </p:sp>
      <p:sp>
        <p:nvSpPr>
          <p:cNvPr id="59405" name=""/>
          <p:cNvSpPr/>
          <p:nvPr/>
        </p:nvSpPr>
        <p:spPr>
          <a:xfrm>
            <a:off x="533400" y="762000"/>
            <a:ext cx="7543800" cy="4572000"/>
          </a:xfrm>
          <a:prstGeom prst="ellipse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9406" name=""/>
          <p:cNvSpPr/>
          <p:nvPr/>
        </p:nvSpPr>
        <p:spPr>
          <a:xfrm>
            <a:off x="3200400" y="2286000"/>
            <a:ext cx="2819400" cy="2133600"/>
          </a:xfrm>
          <a:prstGeom prst="ellipse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9407" name=""/>
          <p:cNvSpPr/>
          <p:nvPr/>
        </p:nvSpPr>
        <p:spPr>
          <a:xfrm rot="1320000">
            <a:off x="4848225" y="1889125"/>
            <a:ext cx="176212" cy="533400"/>
          </a:xfrm>
          <a:prstGeom prst="upDownArrow">
            <a:avLst>
              <a:gd name="adj1" fmla="val 50000"/>
              <a:gd name="adj2" fmla="val 60541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9408" name=""/>
          <p:cNvSpPr/>
          <p:nvPr/>
        </p:nvSpPr>
        <p:spPr>
          <a:xfrm>
            <a:off x="762000" y="2819400"/>
            <a:ext cx="1905000" cy="990600"/>
          </a:xfrm>
          <a:prstGeom prst="roundRect">
            <a:avLst>
              <a:gd name="adj" fmla="val 16667"/>
            </a:avLst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9409" name=""/>
          <p:cNvSpPr/>
          <p:nvPr/>
        </p:nvSpPr>
        <p:spPr>
          <a:xfrm rot="2100000">
            <a:off x="4502150" y="4244975"/>
            <a:ext cx="304800" cy="457200"/>
          </a:xfrm>
          <a:prstGeom prst="up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9410" name=""/>
          <p:cNvSpPr/>
          <p:nvPr/>
        </p:nvSpPr>
        <p:spPr>
          <a:xfrm rot="20460000">
            <a:off x="1452562" y="909638"/>
            <a:ext cx="3500438" cy="1670050"/>
          </a:xfrm>
          <a:prstGeom prst="diamond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cxnSp>
        <p:nvCxnSpPr>
          <p:cNvPr id="59411" name=""/>
          <p:cNvCxnSpPr/>
          <p:nvPr/>
        </p:nvCxnSpPr>
        <p:spPr>
          <a:xfrm>
            <a:off x="4267200" y="1828800"/>
            <a:ext cx="609600" cy="3048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headEnd type="triangle"/>
            <a:tailEnd type="triangle"/>
          </a:ln>
        </p:spPr>
      </p:cxnSp>
      <p:cxnSp>
        <p:nvCxnSpPr>
          <p:cNvPr id="59412" name=""/>
          <p:cNvCxnSpPr/>
          <p:nvPr/>
        </p:nvCxnSpPr>
        <p:spPr>
          <a:xfrm flipV="1">
            <a:off x="1905000" y="2438400"/>
            <a:ext cx="533400" cy="3048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headEnd type="triangle"/>
            <a:tailEnd type="triangle"/>
          </a:ln>
        </p:spPr>
      </p:cxnSp>
      <p:sp>
        <p:nvSpPr>
          <p:cNvPr id="59413" name=""/>
          <p:cNvSpPr/>
          <p:nvPr/>
        </p:nvSpPr>
        <p:spPr>
          <a:xfrm>
            <a:off x="6096000" y="3048000"/>
            <a:ext cx="533400" cy="228600"/>
          </a:xfrm>
          <a:prstGeom prst="leftRightArrow">
            <a:avLst>
              <a:gd name="adj1" fmla="val 50000"/>
              <a:gd name="adj2" fmla="val 46667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cxnSp>
        <p:nvCxnSpPr>
          <p:cNvPr id="59414" name=""/>
          <p:cNvCxnSpPr/>
          <p:nvPr/>
        </p:nvCxnSpPr>
        <p:spPr>
          <a:xfrm flipV="1">
            <a:off x="5257800" y="1828800"/>
            <a:ext cx="838200" cy="8382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headEnd type="triangle"/>
            <a:tailEnd type="triangle"/>
          </a:ln>
        </p:spPr>
      </p:cxnSp>
      <p:sp>
        <p:nvSpPr>
          <p:cNvPr id="59415" name=""/>
          <p:cNvSpPr/>
          <p:nvPr/>
        </p:nvSpPr>
        <p:spPr>
          <a:xfrm rot="1740000">
            <a:off x="6172200" y="609600"/>
            <a:ext cx="990600" cy="466725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风险</a:t>
            </a:r>
            <a:endParaRPr lang="zh-CN"/>
          </a:p>
        </p:txBody>
      </p:sp>
      <p:sp>
        <p:nvSpPr>
          <p:cNvPr id="59416" name=""/>
          <p:cNvSpPr/>
          <p:nvPr/>
        </p:nvSpPr>
        <p:spPr>
          <a:xfrm rot="2520000">
            <a:off x="7696200" y="1371600"/>
            <a:ext cx="914400" cy="466725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报酬</a:t>
            </a:r>
            <a:endParaRPr lang="zh-CN"/>
          </a:p>
        </p:txBody>
      </p:sp>
      <p:cxnSp>
        <p:nvCxnSpPr>
          <p:cNvPr id="59417" name=""/>
          <p:cNvCxnSpPr/>
          <p:nvPr/>
        </p:nvCxnSpPr>
        <p:spPr>
          <a:xfrm flipV="1">
            <a:off x="7162800" y="1600200"/>
            <a:ext cx="685800" cy="1524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headEnd type="triangle"/>
            <a:tailEnd type="triangle"/>
          </a:ln>
        </p:spPr>
      </p:cxnSp>
      <p:cxnSp>
        <p:nvCxnSpPr>
          <p:cNvPr id="59418" name=""/>
          <p:cNvCxnSpPr/>
          <p:nvPr/>
        </p:nvCxnSpPr>
        <p:spPr>
          <a:xfrm flipV="1">
            <a:off x="7315200" y="1752600"/>
            <a:ext cx="838200" cy="13716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headEnd type="triangle"/>
            <a:tailEnd type="triangle"/>
          </a:ln>
        </p:spPr>
      </p:cxnSp>
      <p:cxnSp>
        <p:nvCxnSpPr>
          <p:cNvPr id="59419" name=""/>
          <p:cNvCxnSpPr/>
          <p:nvPr/>
        </p:nvCxnSpPr>
        <p:spPr>
          <a:xfrm flipV="1">
            <a:off x="5410200" y="838200"/>
            <a:ext cx="914400" cy="6096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headEnd type="triangle"/>
            <a:tailEnd type="triangle"/>
          </a:ln>
        </p:spPr>
      </p:cxnSp>
      <p:sp>
        <p:nvSpPr>
          <p:cNvPr id="59420" name=""/>
          <p:cNvSpPr/>
          <p:nvPr/>
        </p:nvSpPr>
        <p:spPr>
          <a:xfrm>
            <a:off x="0" y="0"/>
            <a:ext cx="9144000" cy="6248400"/>
          </a:xfrm>
          <a:prstGeom prst="ellipse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9421" name=""/>
          <p:cNvSpPr/>
          <p:nvPr/>
        </p:nvSpPr>
        <p:spPr>
          <a:xfrm>
            <a:off x="3429000" y="5486400"/>
            <a:ext cx="3352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融资原则</a:t>
            </a:r>
            <a:endParaRPr lang="zh-CN"/>
          </a:p>
        </p:txBody>
      </p:sp>
      <p:sp>
        <p:nvSpPr>
          <p:cNvPr id="59422" name=""/>
          <p:cNvSpPr/>
          <p:nvPr/>
        </p:nvSpPr>
        <p:spPr>
          <a:xfrm rot="18960000">
            <a:off x="2057400" y="6096000"/>
            <a:ext cx="914400" cy="533400"/>
          </a:xfrm>
          <a:prstGeom prst="curvedUpArrow">
            <a:avLst>
              <a:gd name="adj1" fmla="val 34286"/>
              <a:gd name="adj2" fmla="val 68571"/>
              <a:gd name="adj3" fmla="val 33333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9423" name=""/>
          <p:cNvSpPr/>
          <p:nvPr/>
        </p:nvSpPr>
        <p:spPr>
          <a:xfrm rot="16440000">
            <a:off x="-416719" y="4682331"/>
            <a:ext cx="2582862" cy="1292225"/>
          </a:xfrm>
          <a:prstGeom prst="curvedDownArrow">
            <a:avLst>
              <a:gd name="adj1" fmla="val 39975"/>
              <a:gd name="adj2" fmla="val 79951"/>
              <a:gd name="adj3" fmla="val 33333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9424" name=""/>
          <p:cNvSpPr/>
          <p:nvPr/>
        </p:nvSpPr>
        <p:spPr>
          <a:xfrm>
            <a:off x="2667000" y="3200400"/>
            <a:ext cx="762000" cy="228600"/>
          </a:xfrm>
          <a:prstGeom prst="leftRigh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5942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EF34799A-4D7D-4490-A3BF-05832EC40420}" type="datetime1">
              <a:rPr lang="zh-CN" sz="1400"/>
              <a:t>2024/9/7</a:t>
            </a:fld>
            <a:endParaRPr lang="zh-CN" sz="1400"/>
          </a:p>
        </p:txBody>
      </p:sp>
      <p:sp>
        <p:nvSpPr>
          <p:cNvPr id="59426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0FEA4C49-9FA7-4788-9583-EFF0F1DB41A2}" type="slidenum">
              <a:rPr lang="zh-CN" sz="1400"/>
              <a:t>29</a:t>
            </a:fld>
            <a:endParaRPr lang="en-US"/>
          </a:p>
        </p:txBody>
      </p:sp>
      <p:sp>
        <p:nvSpPr>
          <p:cNvPr id="59427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0A53DA39-1B5B-4220-BE5F-10D7D1B829FC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59428" name="TextBox 5942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猩酱笱ё懿肊MBA东莞班共94页，您现在浏览的是第29页!</a:t>
            </a: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42" name=""/>
          <p:cNvSpPr/>
          <p:nvPr>
            <p:ph type="title"/>
          </p:nvPr>
        </p:nvSpPr>
        <p:spPr>
          <a:xfrm>
            <a:off x="685800" y="533400"/>
            <a:ext cx="7772400" cy="762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t>二、融资原则、融资战略</a:t>
            </a:r>
          </a:p>
        </p:txBody>
      </p:sp>
      <p:sp>
        <p:nvSpPr>
          <p:cNvPr id="61443" name=""/>
          <p:cNvSpPr/>
          <p:nvPr>
            <p:ph type="body" idx="4294967295"/>
          </p:nvPr>
        </p:nvSpPr>
        <p:spPr>
          <a:xfrm>
            <a:off x="3048000" y="2286000"/>
            <a:ext cx="42672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目标原则</a:t>
            </a:r>
          </a:p>
          <a:p>
            <a:pPr lvl="0"/>
            <a:r>
              <a:t>经济原则</a:t>
            </a:r>
          </a:p>
          <a:p>
            <a:pPr lvl="0"/>
            <a:r>
              <a:t>时效原则</a:t>
            </a:r>
          </a:p>
          <a:p>
            <a:pPr lvl="0"/>
            <a:r>
              <a:t>合法性原则</a:t>
            </a:r>
          </a:p>
          <a:p>
            <a:pPr lvl="0"/>
            <a:r>
              <a:t>风险控制原则</a:t>
            </a:r>
          </a:p>
          <a:p>
            <a:pPr lvl="0"/>
            <a:r>
              <a:t>相关性原则</a:t>
            </a:r>
          </a:p>
        </p:txBody>
      </p:sp>
      <p:sp>
        <p:nvSpPr>
          <p:cNvPr id="61444" name=""/>
          <p:cNvSpPr/>
          <p:nvPr/>
        </p:nvSpPr>
        <p:spPr>
          <a:xfrm>
            <a:off x="1295400" y="1676400"/>
            <a:ext cx="44958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3600">
                <a:solidFill>
                  <a:schemeClr val="tx2"/>
                </a:solidFill>
                <a:ea typeface="黑体" pitchFamily="2" charset="-122"/>
              </a:rPr>
              <a:t>融资原则：</a:t>
            </a:r>
            <a:endParaRPr lang="zh-CN" sz="3600">
              <a:solidFill>
                <a:schemeClr val="tx2"/>
              </a:solidFill>
              <a:ea typeface="黑体" pitchFamily="2" charset="-122"/>
            </a:endParaRPr>
          </a:p>
        </p:txBody>
      </p:sp>
      <p:sp>
        <p:nvSpPr>
          <p:cNvPr id="61445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98F669BA-07DE-4379-8D16-2611ADAA3425}" type="datetime1">
              <a:rPr lang="zh-CN" sz="1400"/>
              <a:t>2024/9/7</a:t>
            </a:fld>
            <a:endParaRPr lang="zh-CN" sz="1400"/>
          </a:p>
        </p:txBody>
      </p:sp>
      <p:sp>
        <p:nvSpPr>
          <p:cNvPr id="6144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8E8CD212-FB1C-4CD9-9515-AD4E778110B1}" type="slidenum">
              <a:rPr lang="zh-CN" sz="1400"/>
              <a:t>30</a:t>
            </a:fld>
            <a:endParaRPr lang="en-US"/>
          </a:p>
        </p:txBody>
      </p:sp>
      <p:sp>
        <p:nvSpPr>
          <p:cNvPr id="6144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0EFA6532-F171-42E0-88B0-AD2695E4AB5C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61448" name="TextBox 6144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猩酱笱ё懿肊MBA东莞班共94页，您现在浏览的是第30页!</a:t>
            </a: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90" name=""/>
          <p:cNvSpPr/>
          <p:nvPr>
            <p:ph type="title"/>
          </p:nvPr>
        </p:nvSpPr>
        <p:spPr>
          <a:xfrm>
            <a:off x="685800" y="381000"/>
            <a:ext cx="7772400" cy="762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t>三、融资规模</a:t>
            </a:r>
          </a:p>
        </p:txBody>
      </p:sp>
      <p:sp>
        <p:nvSpPr>
          <p:cNvPr id="63491" name=""/>
          <p:cNvSpPr/>
          <p:nvPr>
            <p:ph type="body" idx="4294967295"/>
          </p:nvPr>
        </p:nvSpPr>
        <p:spPr>
          <a:xfrm>
            <a:off x="685800" y="1828800"/>
            <a:ext cx="7924800" cy="433705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130000"/>
              </a:lnSpc>
              <a:buNone/>
            </a:pPr>
            <a:r>
              <a:t>1.  </a:t>
            </a:r>
            <a:r>
              <a:rPr sz="3200"/>
              <a:t>确定融资规模的意义</a:t>
            </a:r>
            <a:endParaRPr sz="3200"/>
          </a:p>
          <a:p>
            <a:pPr lvl="0">
              <a:lnSpc>
                <a:spcPct val="130000"/>
              </a:lnSpc>
              <a:buNone/>
            </a:pPr>
            <a:r>
              <a:rPr sz="3200"/>
              <a:t>2.  确定融资规模的方法——财务预测</a:t>
            </a:r>
            <a:endParaRPr sz="3200"/>
          </a:p>
          <a:p>
            <a:pPr lvl="0">
              <a:lnSpc>
                <a:spcPct val="130000"/>
              </a:lnSpc>
              <a:buNone/>
            </a:pPr>
            <a:r>
              <a:t>（销售百分比法，线性回归法，项目预算法）</a:t>
            </a:r>
          </a:p>
          <a:p>
            <a:pPr lvl="0">
              <a:lnSpc>
                <a:spcPct val="130000"/>
              </a:lnSpc>
              <a:buNone/>
            </a:pPr>
            <a:r>
              <a:rPr sz="3200"/>
              <a:t>3.  融资规模分析的依据</a:t>
            </a:r>
            <a:endParaRPr sz="3200"/>
          </a:p>
          <a:p>
            <a:pPr lvl="0">
              <a:lnSpc>
                <a:spcPct val="130000"/>
              </a:lnSpc>
              <a:buNone/>
            </a:pPr>
            <a:r>
              <a:rPr sz="2400"/>
              <a:t>（法律依据，投资规模依，筹资规模的层次，筹资规模与资产占用的对称性，筹资规模与时间）</a:t>
            </a:r>
            <a:endParaRPr sz="2400"/>
          </a:p>
        </p:txBody>
      </p:sp>
      <p:sp>
        <p:nvSpPr>
          <p:cNvPr id="6349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9C025465-99BD-4869-BBD9-AE5658ED849D}" type="datetime1">
              <a:rPr lang="zh-CN" sz="1400"/>
              <a:t>2024/9/7</a:t>
            </a:fld>
            <a:endParaRPr lang="zh-CN" sz="1400"/>
          </a:p>
        </p:txBody>
      </p:sp>
      <p:sp>
        <p:nvSpPr>
          <p:cNvPr id="6349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FB119CEF-1A74-47B6-AFD5-19D1A01415B7}" type="slidenum">
              <a:rPr lang="zh-CN" sz="1400"/>
              <a:t>31</a:t>
            </a:fld>
            <a:endParaRPr lang="en-US"/>
          </a:p>
        </p:txBody>
      </p:sp>
      <p:sp>
        <p:nvSpPr>
          <p:cNvPr id="6349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05F5402E-1424-48BE-BA32-1E82F6A04BF4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63495" name="TextBox 6349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猩酱笱ё懿肊MBA东莞班共94页，您现在浏览的是第31页!</a:t>
            </a: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538" name=""/>
          <p:cNvSpPr/>
          <p:nvPr>
            <p:ph type="title"/>
          </p:nvPr>
        </p:nvSpPr>
        <p:spPr>
          <a:xfrm>
            <a:off x="684212" y="404812"/>
            <a:ext cx="7807325" cy="1524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lang="en-US" sz="2800" b="0"/>
              <a:t>对外自由融资规模预测</a:t>
            </a:r>
            <a:r>
              <a:rPr lang="en-US" sz="2800"/>
              <a:t>：</a:t>
            </a:r>
            <a:r>
              <a:rPr lang="en-US" sz="2400"/>
              <a:t>西瑞公司2006年销售收入为$100000,还有剩余生产能力，税后销售利润率为10%，预计2007年销售收入提高到120000，公司股利支付比率为60%。公司2000年的资产负债表如下：</a:t>
            </a:r>
            <a:endParaRPr lang="en-US" sz="2800"/>
          </a:p>
        </p:txBody>
      </p:sp>
      <p:sp>
        <p:nvSpPr>
          <p:cNvPr id="65539" name=""/>
          <p:cNvSpPr/>
          <p:nvPr/>
        </p:nvSpPr>
        <p:spPr>
          <a:xfrm>
            <a:off x="898525" y="2254250"/>
            <a:ext cx="184150" cy="519112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/>
            <a:endParaRPr lang="zh-CN" sz="2800">
              <a:latin typeface="宋体" charset="-122"/>
            </a:endParaRPr>
          </a:p>
        </p:txBody>
      </p:sp>
      <p:sp>
        <p:nvSpPr>
          <p:cNvPr id="65540" name=""/>
          <p:cNvSpPr/>
          <p:nvPr/>
        </p:nvSpPr>
        <p:spPr>
          <a:xfrm>
            <a:off x="974725" y="2711450"/>
            <a:ext cx="184150" cy="519112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/>
            <a:endParaRPr lang="zh-CN" sz="2800">
              <a:latin typeface="宋体" charset="-122"/>
            </a:endParaRPr>
          </a:p>
        </p:txBody>
      </p:sp>
      <p:graphicFrame>
        <p:nvGraphicFramePr>
          <p:cNvPr id="65541" name=""/>
          <p:cNvGraphicFramePr>
            <a:graphicFrameLocks noChangeAspect="1"/>
          </p:cNvGraphicFramePr>
          <p:nvPr>
            <p:ph type="tbl" idx="4294967295"/>
          </p:nvPr>
        </p:nvGraphicFramePr>
        <p:xfrm>
          <a:off x="1146175" y="2209800"/>
          <a:ext cx="6511925" cy="41592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2" progId="Word.Document.8">
                  <p:embed/>
                </p:oleObj>
              </mc:Choice>
              <mc:Fallback>
                <p:oleObj r:id="rId2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6175" y="2209800"/>
                        <a:ext cx="6511925" cy="41592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B9B6E88B-94A2-4A33-9DB1-4B64F28E2F04}" type="datetime1">
              <a:rPr lang="zh-CN" sz="1400"/>
              <a:t>2024/9/7</a:t>
            </a:fld>
            <a:endParaRPr lang="zh-CN" sz="1400"/>
          </a:p>
        </p:txBody>
      </p:sp>
      <p:sp>
        <p:nvSpPr>
          <p:cNvPr id="6554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ABBC6170-F114-4F16-B709-00001EAC1620}" type="slidenum">
              <a:rPr lang="zh-CN" sz="1400"/>
              <a:t>32</a:t>
            </a:fld>
            <a:endParaRPr lang="en-US"/>
          </a:p>
        </p:txBody>
      </p:sp>
      <p:sp>
        <p:nvSpPr>
          <p:cNvPr id="65544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D896C12F-135F-47CF-B937-34436AC6EAB8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65545" name="TextBox 6554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猩酱笱ё懿肊MBA东莞班共94页，您现在浏览的是第32页!</a:t>
            </a: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586" name=""/>
          <p:cNvSpPr/>
          <p:nvPr>
            <p:ph type="title"/>
          </p:nvPr>
        </p:nvSpPr>
        <p:spPr>
          <a:xfrm>
            <a:off x="0" y="-225425"/>
            <a:ext cx="9144000" cy="1139825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sz="4000"/>
              <a:t>确定融资规模的方法之二</a:t>
            </a:r>
            <a:r>
              <a:rPr sz="3600">
                <a:ea typeface="华文新魏" pitchFamily="2" charset="-122"/>
              </a:rPr>
              <a:t>——线性回归法</a:t>
            </a:r>
            <a:endParaRPr sz="3600">
              <a:ea typeface="华文新魏" pitchFamily="2" charset="-122"/>
            </a:endParaRPr>
          </a:p>
        </p:txBody>
      </p:sp>
      <p:sp>
        <p:nvSpPr>
          <p:cNvPr id="67587" name=""/>
          <p:cNvSpPr/>
          <p:nvPr>
            <p:ph type="body" idx="4294967295"/>
          </p:nvPr>
        </p:nvSpPr>
        <p:spPr>
          <a:xfrm>
            <a:off x="457200" y="1066800"/>
            <a:ext cx="7848600" cy="54102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rPr lang="en-US" sz="2400"/>
              <a:t>利用企业筹资规模与业务量存在一定的关系，</a:t>
            </a:r>
            <a:endParaRPr lang="en-US" sz="2400"/>
          </a:p>
          <a:p>
            <a:pPr lvl="0">
              <a:buNone/>
            </a:pPr>
            <a:r>
              <a:rPr lang="en-US" sz="2400"/>
              <a:t>   可以分为不变资金规模和可变资金规模。确定出不变资金规模（a）和单位业务量所需变动资金规模（b）</a:t>
            </a:r>
            <a:endParaRPr lang="en-US" sz="2400"/>
          </a:p>
          <a:p>
            <a:pPr lvl="0"/>
            <a:endParaRPr lang="en-US" sz="2400"/>
          </a:p>
          <a:p>
            <a:pPr lvl="0"/>
            <a:endParaRPr lang="en-US" sz="2400"/>
          </a:p>
          <a:p>
            <a:pPr lvl="0"/>
            <a:endParaRPr lang="en-US" sz="2400"/>
          </a:p>
          <a:p>
            <a:pPr lvl="0"/>
            <a:endParaRPr lang="en-US" sz="2400"/>
          </a:p>
          <a:p>
            <a:pPr lvl="0"/>
            <a:endParaRPr lang="en-US" sz="2400"/>
          </a:p>
          <a:p>
            <a:pPr lvl="0"/>
            <a:endParaRPr lang="en-US" sz="2400"/>
          </a:p>
          <a:p>
            <a:pPr lvl="0"/>
            <a:endParaRPr lang="en-US" sz="2400"/>
          </a:p>
          <a:p>
            <a:pPr lvl="0"/>
            <a:r>
              <a:rPr lang="en-US" sz="2400"/>
              <a:t>将预测期的业务量x，代入公式：</a:t>
            </a:r>
            <a:endParaRPr lang="en-US" sz="2400"/>
          </a:p>
          <a:p>
            <a:pPr lvl="0">
              <a:buNone/>
            </a:pPr>
            <a:r>
              <a:rPr lang="en-US" sz="2400"/>
              <a:t>                   y=a+bx</a:t>
            </a:r>
            <a:endParaRPr lang="en-US" sz="2400"/>
          </a:p>
        </p:txBody>
      </p:sp>
      <p:graphicFrame>
        <p:nvGraphicFramePr>
          <p:cNvPr id="67588" name=""/>
          <p:cNvGraphicFramePr>
            <a:graphicFrameLocks noChangeAspect="1"/>
          </p:cNvGraphicFramePr>
          <p:nvPr/>
        </p:nvGraphicFramePr>
        <p:xfrm>
          <a:off x="3048000" y="2438400"/>
          <a:ext cx="3048000" cy="28495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2" progId="Equation.3">
                  <p:embed/>
                </p:oleObj>
              </mc:Choice>
              <mc:Fallback>
                <p:oleObj r:id="rId2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0" y="2438400"/>
                        <a:ext cx="3048000" cy="28495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9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00958854-0441-4476-9E6C-799FA89A2A5F}" type="datetime1">
              <a:rPr lang="zh-CN" sz="1400"/>
              <a:t>2024/9/7</a:t>
            </a:fld>
            <a:endParaRPr lang="zh-CN" sz="1400"/>
          </a:p>
        </p:txBody>
      </p:sp>
      <p:sp>
        <p:nvSpPr>
          <p:cNvPr id="67590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FADDDF8A-DCB3-4411-B538-16737258D343}" type="slidenum">
              <a:rPr lang="zh-CN" sz="1400"/>
              <a:t>33</a:t>
            </a:fld>
            <a:endParaRPr lang="en-US"/>
          </a:p>
        </p:txBody>
      </p:sp>
      <p:sp>
        <p:nvSpPr>
          <p:cNvPr id="67591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AEF5170F-31A7-4A30-BC45-7212EED1E2C8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67592" name="TextBox 67591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猩酱笱ё懿肊MBA东莞班共94页，您现在浏览的是第33页!</a:t>
            </a:r>
          </a:p>
        </p:txBody>
      </p:sp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4" name=""/>
          <p:cNvSpPr/>
          <p:nvPr>
            <p:ph type="title"/>
          </p:nvPr>
        </p:nvSpPr>
        <p:spPr>
          <a:xfrm>
            <a:off x="457200" y="304800"/>
            <a:ext cx="8001000" cy="8382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t>四、融资渠道和融资方式</a:t>
            </a:r>
            <a:endParaRPr sz="3600"/>
          </a:p>
        </p:txBody>
      </p:sp>
      <p:sp>
        <p:nvSpPr>
          <p:cNvPr id="69635" name=""/>
          <p:cNvSpPr/>
          <p:nvPr>
            <p:ph type="body" idx="4294967295"/>
          </p:nvPr>
        </p:nvSpPr>
        <p:spPr>
          <a:xfrm>
            <a:off x="2819400" y="1828800"/>
            <a:ext cx="4648200" cy="43434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spcBef>
                <a:spcPct val="50000"/>
              </a:spcBef>
              <a:buClrTx/>
              <a:buSzTx/>
              <a:buFontTx/>
              <a:buNone/>
            </a:pPr>
            <a:r>
              <a:rPr sz="3600" b="0">
                <a:solidFill>
                  <a:schemeClr val="tx2"/>
                </a:solidFill>
                <a:latin typeface="Times New Roman" pitchFamily="2" charset="0"/>
                <a:ea typeface="黑体" pitchFamily="2" charset="-122"/>
              </a:rPr>
              <a:t>融资渠道：</a:t>
            </a:r>
            <a:endParaRPr sz="3600" b="0">
              <a:solidFill>
                <a:schemeClr val="tx2"/>
              </a:solidFill>
              <a:latin typeface="Times New Roman" pitchFamily="2" charset="0"/>
              <a:ea typeface="黑体" pitchFamily="2" charset="-122"/>
            </a:endParaRPr>
          </a:p>
          <a:p>
            <a:pPr lvl="0"/>
            <a:r>
              <a:t>国家财政资金</a:t>
            </a:r>
          </a:p>
          <a:p>
            <a:pPr lvl="0"/>
            <a:r>
              <a:t>银行信贷资金</a:t>
            </a:r>
          </a:p>
          <a:p>
            <a:pPr lvl="0"/>
            <a:r>
              <a:t>非银行金融机构资金</a:t>
            </a:r>
          </a:p>
          <a:p>
            <a:pPr lvl="0"/>
            <a:r>
              <a:t>其他企业资金</a:t>
            </a:r>
          </a:p>
          <a:p>
            <a:pPr lvl="0"/>
            <a:r>
              <a:t>公民个人资金</a:t>
            </a:r>
          </a:p>
          <a:p>
            <a:pPr lvl="0"/>
            <a:r>
              <a:t>企业自留资金</a:t>
            </a:r>
          </a:p>
          <a:p>
            <a:pPr lvl="0"/>
            <a:r>
              <a:t>境外资金</a:t>
            </a:r>
          </a:p>
        </p:txBody>
      </p:sp>
      <p:sp>
        <p:nvSpPr>
          <p:cNvPr id="69636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A0451E85-5F3C-4A8D-A4B0-8A41F4E36848}" type="datetime1">
              <a:rPr lang="zh-CN" sz="1400"/>
              <a:t>2024/9/7</a:t>
            </a:fld>
            <a:endParaRPr lang="zh-CN" sz="1400"/>
          </a:p>
        </p:txBody>
      </p:sp>
      <p:sp>
        <p:nvSpPr>
          <p:cNvPr id="69637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E7C0DB7A-E6FB-4356-ADFB-351C98387295}" type="slidenum">
              <a:rPr lang="zh-CN" sz="1400"/>
              <a:t>34</a:t>
            </a:fld>
            <a:endParaRPr lang="en-US"/>
          </a:p>
        </p:txBody>
      </p:sp>
      <p:sp>
        <p:nvSpPr>
          <p:cNvPr id="69638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35103B8C-0053-4CAF-8132-624864BB9FAA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69639" name="TextBox 6963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猩酱笱ё懿肊MBA东莞班共94页，您现在浏览的是第34页!</a:t>
            </a:r>
          </a:p>
        </p:txBody>
      </p: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2" name=""/>
          <p:cNvSpPr/>
          <p:nvPr/>
        </p:nvSpPr>
        <p:spPr>
          <a:xfrm>
            <a:off x="0" y="2590800"/>
            <a:ext cx="549275" cy="2057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融资方式</a:t>
            </a:r>
            <a:endParaRPr lang="zh-CN"/>
          </a:p>
        </p:txBody>
      </p:sp>
      <p:sp>
        <p:nvSpPr>
          <p:cNvPr id="71683" name=""/>
          <p:cNvSpPr/>
          <p:nvPr/>
        </p:nvSpPr>
        <p:spPr>
          <a:xfrm>
            <a:off x="762000" y="990600"/>
            <a:ext cx="549275" cy="914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短期</a:t>
            </a:r>
            <a:endParaRPr lang="zh-CN"/>
          </a:p>
        </p:txBody>
      </p:sp>
      <p:sp>
        <p:nvSpPr>
          <p:cNvPr id="71684" name=""/>
          <p:cNvSpPr/>
          <p:nvPr/>
        </p:nvSpPr>
        <p:spPr>
          <a:xfrm>
            <a:off x="685800" y="3048000"/>
            <a:ext cx="549275" cy="838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中期</a:t>
            </a:r>
            <a:endParaRPr lang="zh-CN"/>
          </a:p>
        </p:txBody>
      </p:sp>
      <p:sp>
        <p:nvSpPr>
          <p:cNvPr id="71685" name=""/>
          <p:cNvSpPr/>
          <p:nvPr/>
        </p:nvSpPr>
        <p:spPr>
          <a:xfrm>
            <a:off x="762000" y="4953000"/>
            <a:ext cx="549275" cy="990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长期</a:t>
            </a:r>
            <a:endParaRPr lang="zh-CN"/>
          </a:p>
        </p:txBody>
      </p:sp>
      <p:sp>
        <p:nvSpPr>
          <p:cNvPr id="71686" name=""/>
          <p:cNvSpPr/>
          <p:nvPr/>
        </p:nvSpPr>
        <p:spPr>
          <a:xfrm>
            <a:off x="1524000" y="762000"/>
            <a:ext cx="12192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无担保</a:t>
            </a:r>
            <a:endParaRPr lang="zh-CN" sz="2000"/>
          </a:p>
        </p:txBody>
      </p:sp>
      <p:sp>
        <p:nvSpPr>
          <p:cNvPr id="71687" name=""/>
          <p:cNvSpPr/>
          <p:nvPr/>
        </p:nvSpPr>
        <p:spPr>
          <a:xfrm>
            <a:off x="1524000" y="2209800"/>
            <a:ext cx="12954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有担保</a:t>
            </a:r>
            <a:endParaRPr lang="zh-CN" sz="2000"/>
          </a:p>
        </p:txBody>
      </p:sp>
      <p:sp>
        <p:nvSpPr>
          <p:cNvPr id="71688" name=""/>
          <p:cNvSpPr/>
          <p:nvPr/>
        </p:nvSpPr>
        <p:spPr>
          <a:xfrm>
            <a:off x="1447800" y="2895600"/>
            <a:ext cx="1752600" cy="854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长期借款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租赁</a:t>
            </a:r>
            <a:endParaRPr lang="zh-CN" sz="2000"/>
          </a:p>
        </p:txBody>
      </p:sp>
      <p:sp>
        <p:nvSpPr>
          <p:cNvPr id="71689" name=""/>
          <p:cNvSpPr/>
          <p:nvPr/>
        </p:nvSpPr>
        <p:spPr>
          <a:xfrm>
            <a:off x="1676400" y="3962400"/>
            <a:ext cx="2590800" cy="2682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债券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优先股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普通股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直接投资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接受捐赠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利润留存</a:t>
            </a:r>
            <a:endParaRPr lang="zh-CN" sz="2000"/>
          </a:p>
        </p:txBody>
      </p:sp>
      <p:sp>
        <p:nvSpPr>
          <p:cNvPr id="71690" name=""/>
          <p:cNvSpPr/>
          <p:nvPr/>
        </p:nvSpPr>
        <p:spPr>
          <a:xfrm>
            <a:off x="2819400" y="0"/>
            <a:ext cx="2667000" cy="17684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应付工资、应付税金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应付账款（预收货款）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银行短期借款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短期融资券</a:t>
            </a:r>
            <a:endParaRPr lang="zh-CN" sz="2000"/>
          </a:p>
        </p:txBody>
      </p:sp>
      <p:sp>
        <p:nvSpPr>
          <p:cNvPr id="71691" name=""/>
          <p:cNvSpPr/>
          <p:nvPr/>
        </p:nvSpPr>
        <p:spPr>
          <a:xfrm>
            <a:off x="2667000" y="1981200"/>
            <a:ext cx="2209800" cy="854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应收账款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存货抵押融资</a:t>
            </a:r>
            <a:endParaRPr lang="zh-CN" sz="2000"/>
          </a:p>
        </p:txBody>
      </p:sp>
      <p:sp>
        <p:nvSpPr>
          <p:cNvPr id="71692" name=""/>
          <p:cNvSpPr/>
          <p:nvPr/>
        </p:nvSpPr>
        <p:spPr>
          <a:xfrm>
            <a:off x="533400" y="1371600"/>
            <a:ext cx="228600" cy="4038600"/>
          </a:xfrm>
          <a:prstGeom prst="leftBrace">
            <a:avLst>
              <a:gd name="adj1" fmla="val 147222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71693" name=""/>
          <p:cNvSpPr/>
          <p:nvPr/>
        </p:nvSpPr>
        <p:spPr>
          <a:xfrm>
            <a:off x="1219200" y="4114800"/>
            <a:ext cx="457200" cy="2438400"/>
          </a:xfrm>
          <a:prstGeom prst="leftBrace">
            <a:avLst>
              <a:gd name="adj1" fmla="val 44444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71694" name=""/>
          <p:cNvSpPr/>
          <p:nvPr/>
        </p:nvSpPr>
        <p:spPr>
          <a:xfrm>
            <a:off x="1219200" y="2895600"/>
            <a:ext cx="228600" cy="838200"/>
          </a:xfrm>
          <a:prstGeom prst="leftBrace">
            <a:avLst>
              <a:gd name="adj1" fmla="val 30556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71695" name=""/>
          <p:cNvSpPr/>
          <p:nvPr/>
        </p:nvSpPr>
        <p:spPr>
          <a:xfrm>
            <a:off x="1219200" y="381000"/>
            <a:ext cx="304800" cy="2133600"/>
          </a:xfrm>
          <a:prstGeom prst="leftBrace">
            <a:avLst>
              <a:gd name="adj1" fmla="val 58333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71696" name=""/>
          <p:cNvSpPr/>
          <p:nvPr/>
        </p:nvSpPr>
        <p:spPr>
          <a:xfrm>
            <a:off x="2438400" y="1981200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71697" name=""/>
          <p:cNvSpPr/>
          <p:nvPr/>
        </p:nvSpPr>
        <p:spPr>
          <a:xfrm>
            <a:off x="4191000" y="1752600"/>
            <a:ext cx="1676400" cy="854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抵押融资</a:t>
            </a:r>
            <a:endParaRPr lang="zh-CN" sz="2000"/>
          </a:p>
          <a:p>
            <a:pPr lvl="0" eaLnBrk="1" hangingPunct="1">
              <a:spcBef>
                <a:spcPct val="50000"/>
              </a:spcBef>
            </a:pPr>
            <a:r>
              <a:rPr lang="zh-CN" sz="2000"/>
              <a:t>代理融资</a:t>
            </a:r>
            <a:endParaRPr lang="zh-CN" sz="2000"/>
          </a:p>
        </p:txBody>
      </p:sp>
      <p:cxnSp>
        <p:nvCxnSpPr>
          <p:cNvPr id="71698" name=""/>
          <p:cNvCxnSpPr/>
          <p:nvPr/>
        </p:nvCxnSpPr>
        <p:spPr>
          <a:xfrm flipV="1">
            <a:off x="3810000" y="1981200"/>
            <a:ext cx="457200" cy="1524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71699" name=""/>
          <p:cNvCxnSpPr/>
          <p:nvPr/>
        </p:nvCxnSpPr>
        <p:spPr>
          <a:xfrm>
            <a:off x="3810000" y="2209800"/>
            <a:ext cx="457200" cy="1524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sp>
        <p:nvSpPr>
          <p:cNvPr id="71700" name=""/>
          <p:cNvSpPr/>
          <p:nvPr/>
        </p:nvSpPr>
        <p:spPr>
          <a:xfrm>
            <a:off x="2438400" y="228600"/>
            <a:ext cx="304800" cy="1524000"/>
          </a:xfrm>
          <a:prstGeom prst="leftBrace">
            <a:avLst>
              <a:gd name="adj1" fmla="val 41667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71701" name=""/>
          <p:cNvSpPr/>
          <p:nvPr/>
        </p:nvSpPr>
        <p:spPr>
          <a:xfrm>
            <a:off x="5334000" y="0"/>
            <a:ext cx="304800" cy="762000"/>
          </a:xfrm>
          <a:prstGeom prst="rightBrace">
            <a:avLst>
              <a:gd name="adj1" fmla="val 20833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71702" name=""/>
          <p:cNvSpPr/>
          <p:nvPr/>
        </p:nvSpPr>
        <p:spPr>
          <a:xfrm>
            <a:off x="5638800" y="0"/>
            <a:ext cx="1066800" cy="701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 b="1"/>
              <a:t>自发性融    资</a:t>
            </a:r>
            <a:endParaRPr lang="zh-CN" sz="2000" b="1"/>
          </a:p>
        </p:txBody>
      </p:sp>
      <p:sp>
        <p:nvSpPr>
          <p:cNvPr id="71703" name=""/>
          <p:cNvSpPr/>
          <p:nvPr/>
        </p:nvSpPr>
        <p:spPr>
          <a:xfrm>
            <a:off x="5410200" y="990600"/>
            <a:ext cx="304800" cy="5638800"/>
          </a:xfrm>
          <a:prstGeom prst="rightBrace">
            <a:avLst>
              <a:gd name="adj1" fmla="val 154167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71704" name=""/>
          <p:cNvSpPr/>
          <p:nvPr/>
        </p:nvSpPr>
        <p:spPr>
          <a:xfrm>
            <a:off x="5791200" y="3429000"/>
            <a:ext cx="1143000" cy="701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 b="1"/>
              <a:t>自由性融    资</a:t>
            </a:r>
            <a:endParaRPr lang="zh-CN" sz="2000" b="1"/>
          </a:p>
        </p:txBody>
      </p:sp>
      <p:sp>
        <p:nvSpPr>
          <p:cNvPr id="71705" name=""/>
          <p:cNvSpPr/>
          <p:nvPr/>
        </p:nvSpPr>
        <p:spPr>
          <a:xfrm>
            <a:off x="6781800" y="0"/>
            <a:ext cx="304800" cy="4267200"/>
          </a:xfrm>
          <a:prstGeom prst="rightBrace">
            <a:avLst>
              <a:gd name="adj1" fmla="val 116667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cxnSp>
        <p:nvCxnSpPr>
          <p:cNvPr id="71706" name=""/>
          <p:cNvCxnSpPr/>
          <p:nvPr/>
        </p:nvCxnSpPr>
        <p:spPr>
          <a:xfrm>
            <a:off x="2438400" y="4191000"/>
            <a:ext cx="4267200" cy="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sp>
        <p:nvSpPr>
          <p:cNvPr id="71707" name=""/>
          <p:cNvSpPr/>
          <p:nvPr/>
        </p:nvSpPr>
        <p:spPr>
          <a:xfrm>
            <a:off x="7010400" y="1371600"/>
            <a:ext cx="488950" cy="1676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 b="1"/>
              <a:t>负债性融资</a:t>
            </a:r>
            <a:endParaRPr lang="zh-CN" sz="2000" b="1"/>
          </a:p>
        </p:txBody>
      </p:sp>
      <p:sp>
        <p:nvSpPr>
          <p:cNvPr id="71708" name=""/>
          <p:cNvSpPr/>
          <p:nvPr/>
        </p:nvSpPr>
        <p:spPr>
          <a:xfrm>
            <a:off x="7162800" y="4800600"/>
            <a:ext cx="488950" cy="1752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 b="1"/>
              <a:t>权益性融资</a:t>
            </a:r>
            <a:endParaRPr lang="zh-CN" sz="2000" b="1"/>
          </a:p>
        </p:txBody>
      </p:sp>
      <p:sp>
        <p:nvSpPr>
          <p:cNvPr id="71709" name=""/>
          <p:cNvSpPr/>
          <p:nvPr/>
        </p:nvSpPr>
        <p:spPr>
          <a:xfrm>
            <a:off x="6781800" y="4495800"/>
            <a:ext cx="381000" cy="2133600"/>
          </a:xfrm>
          <a:prstGeom prst="rightBrace">
            <a:avLst>
              <a:gd name="adj1" fmla="val 46667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cxnSp>
        <p:nvCxnSpPr>
          <p:cNvPr id="71710" name=""/>
          <p:cNvCxnSpPr/>
          <p:nvPr/>
        </p:nvCxnSpPr>
        <p:spPr>
          <a:xfrm>
            <a:off x="2514600" y="4572000"/>
            <a:ext cx="4267200" cy="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sp>
        <p:nvSpPr>
          <p:cNvPr id="71711" name=""/>
          <p:cNvSpPr/>
          <p:nvPr/>
        </p:nvSpPr>
        <p:spPr>
          <a:xfrm>
            <a:off x="7696200" y="0"/>
            <a:ext cx="533400" cy="6172200"/>
          </a:xfrm>
          <a:prstGeom prst="rightBrace">
            <a:avLst>
              <a:gd name="adj1" fmla="val 96429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cxnSp>
        <p:nvCxnSpPr>
          <p:cNvPr id="71712" name=""/>
          <p:cNvCxnSpPr/>
          <p:nvPr/>
        </p:nvCxnSpPr>
        <p:spPr>
          <a:xfrm>
            <a:off x="2819400" y="6096000"/>
            <a:ext cx="4876800" cy="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sp>
        <p:nvSpPr>
          <p:cNvPr id="71713" name=""/>
          <p:cNvSpPr/>
          <p:nvPr/>
        </p:nvSpPr>
        <p:spPr>
          <a:xfrm>
            <a:off x="8274050" y="2209800"/>
            <a:ext cx="488950" cy="1371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 b="1"/>
              <a:t>外部融资</a:t>
            </a:r>
            <a:endParaRPr lang="zh-CN" sz="2000" b="1"/>
          </a:p>
        </p:txBody>
      </p:sp>
      <p:cxnSp>
        <p:nvCxnSpPr>
          <p:cNvPr id="71714" name=""/>
          <p:cNvCxnSpPr/>
          <p:nvPr/>
        </p:nvCxnSpPr>
        <p:spPr>
          <a:xfrm>
            <a:off x="2819400" y="6477000"/>
            <a:ext cx="4876800" cy="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sp>
        <p:nvSpPr>
          <p:cNvPr id="71715" name=""/>
          <p:cNvSpPr/>
          <p:nvPr/>
        </p:nvSpPr>
        <p:spPr>
          <a:xfrm>
            <a:off x="7772400" y="6248400"/>
            <a:ext cx="13716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 b="1"/>
              <a:t>内部融资</a:t>
            </a:r>
            <a:endParaRPr lang="zh-CN" sz="2000" b="1"/>
          </a:p>
        </p:txBody>
      </p:sp>
      <p:sp>
        <p:nvSpPr>
          <p:cNvPr id="71716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2C36CCCA-0D40-454F-9090-1A0E7F8CA996}" type="datetime1">
              <a:rPr lang="zh-CN" sz="1400"/>
              <a:t>2024/9/7</a:t>
            </a:fld>
            <a:endParaRPr lang="zh-CN" sz="1400"/>
          </a:p>
        </p:txBody>
      </p:sp>
      <p:sp>
        <p:nvSpPr>
          <p:cNvPr id="71717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85CE145F-D49C-4638-9D60-5B4E667E71D8}" type="slidenum">
              <a:rPr lang="zh-CN" sz="1400"/>
              <a:t>35</a:t>
            </a:fld>
            <a:endParaRPr lang="en-US"/>
          </a:p>
        </p:txBody>
      </p:sp>
      <p:sp>
        <p:nvSpPr>
          <p:cNvPr id="71718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E64C05CF-F584-424B-A0DE-E6C46787C09A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71719" name="TextBox 7171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猩酱笱ё懿肊MBA东莞班共94页，您现在浏览的是第35页!</a:t>
            </a:r>
          </a:p>
        </p:txBody>
      </p:sp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30" name=""/>
          <p:cNvSpPr/>
          <p:nvPr>
            <p:ph type="subTitle" idx="1"/>
          </p:nvPr>
        </p:nvSpPr>
        <p:spPr>
          <a:xfrm>
            <a:off x="990600" y="2514600"/>
            <a:ext cx="7391400" cy="3429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/>
          <a:p>
            <a:pPr lvl="0"/>
            <a:r>
              <a:t> </a:t>
            </a:r>
          </a:p>
        </p:txBody>
      </p:sp>
      <p:graphicFrame>
        <p:nvGraphicFramePr>
          <p:cNvPr id="73731" name=""/>
          <p:cNvGraphicFramePr>
            <a:graphicFrameLocks noChangeAspect="1"/>
          </p:cNvGraphicFramePr>
          <p:nvPr/>
        </p:nvGraphicFramePr>
        <p:xfrm>
          <a:off x="4514850" y="3321050"/>
          <a:ext cx="112712" cy="2143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2" progId="Equation.3">
                  <p:embed/>
                </p:oleObj>
              </mc:Choice>
              <mc:Fallback>
                <p:oleObj r:id="rId2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2712" cy="21431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2" name=""/>
          <p:cNvGraphicFramePr>
            <a:graphicFrameLocks noChangeAspect="1"/>
          </p:cNvGraphicFramePr>
          <p:nvPr/>
        </p:nvGraphicFramePr>
        <p:xfrm>
          <a:off x="533400" y="2524125"/>
          <a:ext cx="7696200" cy="10572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4" progId="Equation.3">
                  <p:embed/>
                </p:oleObj>
              </mc:Choice>
              <mc:Fallback>
                <p:oleObj r:id="rId4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2524125"/>
                        <a:ext cx="7696200" cy="10572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3" name=""/>
          <p:cNvSpPr/>
          <p:nvPr/>
        </p:nvSpPr>
        <p:spPr>
          <a:xfrm>
            <a:off x="762000" y="838200"/>
            <a:ext cx="7086600" cy="762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4400">
                <a:solidFill>
                  <a:schemeClr val="tx2"/>
                </a:solidFill>
              </a:rPr>
              <a:t>资金成本的计算公式：</a:t>
            </a:r>
            <a:endParaRPr lang="zh-CN" sz="4400">
              <a:solidFill>
                <a:schemeClr val="tx2"/>
              </a:solidFill>
            </a:endParaRPr>
          </a:p>
        </p:txBody>
      </p:sp>
      <p:sp>
        <p:nvSpPr>
          <p:cNvPr id="73734" name=""/>
          <p:cNvSpPr/>
          <p:nvPr>
            <p:ph type="ctrTitle"/>
          </p:nvPr>
        </p:nvSpPr>
        <p:spPr>
          <a:xfrm>
            <a:off x="685800" y="9144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/>
          <a:p>
            <a:pPr lvl="0"/>
            <a:r>
              <a:t> </a:t>
            </a:r>
          </a:p>
        </p:txBody>
      </p:sp>
      <p:sp>
        <p:nvSpPr>
          <p:cNvPr id="73735" name=""/>
          <p:cNvSpPr/>
          <p:nvPr/>
        </p:nvSpPr>
        <p:spPr>
          <a:xfrm>
            <a:off x="1066800" y="4267200"/>
            <a:ext cx="6553200" cy="10048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短期融资的资金的成本，称为</a:t>
            </a:r>
            <a:r>
              <a:rPr lang="zh-CN" b="1">
                <a:ea typeface="黑体" pitchFamily="2" charset="-122"/>
              </a:rPr>
              <a:t>资金成本</a:t>
            </a:r>
            <a:endParaRPr lang="zh-CN" b="1">
              <a:ea typeface="黑体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/>
              <a:t>长期融资的资金的成本，称为</a:t>
            </a:r>
            <a:r>
              <a:rPr lang="zh-CN" b="1">
                <a:ea typeface="黑体" pitchFamily="2" charset="-122"/>
              </a:rPr>
              <a:t>资本成本</a:t>
            </a:r>
            <a:endParaRPr lang="zh-CN" b="1">
              <a:ea typeface="黑体" pitchFamily="2" charset="-122"/>
            </a:endParaRPr>
          </a:p>
        </p:txBody>
      </p:sp>
      <p:sp>
        <p:nvSpPr>
          <p:cNvPr id="73736" name=""/>
          <p:cNvSpPr>
            <a:spLocks noGrp="1"/>
          </p:cNvSpPr>
          <p:nvPr>
            <p:ph type="dt" sz="quarter" idx="2"/>
          </p:nvPr>
        </p:nvSpPr>
        <p:spPr/>
        <p:txBody>
          <a:bodyPr wrap="none" lIns="92075" tIns="46038" rIns="92075" bIns="46038" anchor="ctr" anchorCtr="0"/>
          <a:lstStyle/>
          <a:p>
            <a:pPr lvl="0" eaLnBrk="1" hangingPunct="1"/>
            <a:fld id="{F4462F8F-0C84-4ACC-AC56-0F99608F3BF1}" type="datetime1">
              <a:rPr lang="zh-CN" sz="1400"/>
              <a:t>2024/9/7</a:t>
            </a:fld>
            <a:endParaRPr lang="zh-CN" sz="1400"/>
          </a:p>
        </p:txBody>
      </p:sp>
      <p:sp>
        <p:nvSpPr>
          <p:cNvPr id="73737" name=""/>
          <p:cNvSpPr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/>
          <a:p>
            <a:pPr lvl="0" algn="r" eaLnBrk="1" hangingPunct="1"/>
            <a:fld id="{30FF2F07-DF56-4BD2-ADFD-E7BD607483CC}" type="slidenum">
              <a:rPr lang="zh-CN" sz="1400"/>
              <a:t>36</a:t>
            </a:fld>
            <a:endParaRPr lang="zh-CN" sz="1400"/>
          </a:p>
        </p:txBody>
      </p:sp>
      <p:sp>
        <p:nvSpPr>
          <p:cNvPr id="73738" name=""/>
          <p:cNvSpPr>
            <a:spLocks noGrp="1"/>
          </p:cNvSpPr>
          <p:nvPr>
            <p:ph type="ftr" sz="quarter" idx="3"/>
          </p:nvPr>
        </p:nvSpPr>
        <p:spPr/>
        <p:txBody>
          <a:bodyPr wrap="none" lIns="92075" tIns="46038" rIns="92075" bIns="46038" anchor="ctr" anchorCtr="0"/>
          <a:lstStyle/>
          <a:p>
            <a:pPr lvl="0" algn="ctr" eaLnBrk="1" hangingPunct="1"/>
            <a:fld id="{941BDBE6-6689-477D-BCE6-F8596E48951A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73739" name="TextBox 7373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猩酱笱ё懿肊MBA东莞班共94页，您现在浏览的是第36页!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 uiExpand="1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778" name=""/>
          <p:cNvSpPr/>
          <p:nvPr>
            <p:ph type="title"/>
          </p:nvPr>
        </p:nvSpPr>
        <p:spPr>
          <a:xfrm>
            <a:off x="457200" y="1066800"/>
            <a:ext cx="7772400" cy="381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sz="3200">
                <a:solidFill>
                  <a:schemeClr val="tx1"/>
                </a:solidFill>
              </a:rPr>
              <a:t>债券的</a:t>
            </a:r>
            <a:r>
              <a:rPr sz="3200" b="0">
                <a:solidFill>
                  <a:schemeClr val="tx1"/>
                </a:solidFill>
              </a:rPr>
              <a:t>税后成本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75779" name=""/>
          <p:cNvSpPr/>
          <p:nvPr>
            <p:ph type="body" idx="4294967295"/>
          </p:nvPr>
        </p:nvSpPr>
        <p:spPr>
          <a:xfrm>
            <a:off x="304800" y="1524000"/>
            <a:ext cx="8458200" cy="50292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buNone/>
            </a:pPr>
            <a:r>
              <a:rPr lang="en-US"/>
              <a:t>利息是税前支付，可以节税，即成本还可以降低。</a:t>
            </a:r>
            <a:endParaRPr lang="en-US"/>
          </a:p>
          <a:p>
            <a:pPr lvl="0">
              <a:buNone/>
            </a:pPr>
            <a:r>
              <a:rPr lang="en-US" b="0" u="sng"/>
              <a:t>债券的税后成本=债券的税后成本*（1-T）</a:t>
            </a:r>
            <a:endParaRPr lang="en-US" b="0" u="sng"/>
          </a:p>
          <a:p>
            <a:pPr lvl="0">
              <a:buNone/>
            </a:pPr>
            <a:r>
              <a:rPr lang="en-US" sz="2400"/>
              <a:t>企业债券发行价格的确定：</a:t>
            </a:r>
            <a:endParaRPr lang="en-US"/>
          </a:p>
          <a:p>
            <a:pPr lvl="0">
              <a:buNone/>
            </a:pPr>
            <a:endParaRPr lang="en-US"/>
          </a:p>
          <a:p>
            <a:pPr lvl="0">
              <a:buNone/>
            </a:pPr>
            <a:r>
              <a:rPr lang="en-US"/>
              <a:t>注：1、公司有纳税，则债券的实际成本为税后成本</a:t>
            </a:r>
            <a:endParaRPr lang="en-US"/>
          </a:p>
          <a:p>
            <a:pPr lvl="0">
              <a:buNone/>
            </a:pPr>
            <a:r>
              <a:rPr lang="en-US"/>
              <a:t>     公司若没有纳税，则债券的实际成本为税前成本</a:t>
            </a:r>
            <a:endParaRPr lang="en-US"/>
          </a:p>
          <a:p>
            <a:pPr lvl="0">
              <a:buNone/>
            </a:pPr>
            <a:r>
              <a:rPr lang="en-US"/>
              <a:t>2、利息的节税作用激励公司更高地使用债券融资</a:t>
            </a:r>
            <a:endParaRPr lang="en-US"/>
          </a:p>
          <a:p>
            <a:pPr lvl="0">
              <a:buNone/>
            </a:pPr>
            <a:r>
              <a:rPr lang="en-US"/>
              <a:t>3、债券期限较长，近似将其看作永续年金</a:t>
            </a:r>
            <a:endParaRPr lang="en-US"/>
          </a:p>
        </p:txBody>
      </p:sp>
      <p:graphicFrame>
        <p:nvGraphicFramePr>
          <p:cNvPr id="75780" name=""/>
          <p:cNvGraphicFramePr>
            <a:graphicFrameLocks noChangeAspect="1"/>
          </p:cNvGraphicFramePr>
          <p:nvPr/>
        </p:nvGraphicFramePr>
        <p:xfrm>
          <a:off x="4514850" y="3321050"/>
          <a:ext cx="112712" cy="2143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2" progId="Equation.3">
                  <p:embed/>
                </p:oleObj>
              </mc:Choice>
              <mc:Fallback>
                <p:oleObj r:id="rId2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2712" cy="2143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1" name=""/>
          <p:cNvGraphicFramePr>
            <a:graphicFrameLocks noChangeAspect="1"/>
          </p:cNvGraphicFramePr>
          <p:nvPr/>
        </p:nvGraphicFramePr>
        <p:xfrm>
          <a:off x="533400" y="5562600"/>
          <a:ext cx="2743200" cy="838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4" progId="Equation.3">
                  <p:embed/>
                </p:oleObj>
              </mc:Choice>
              <mc:Fallback>
                <p:oleObj r:id="rId4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5562600"/>
                        <a:ext cx="2743200" cy="838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2" name=""/>
          <p:cNvGraphicFramePr>
            <a:graphicFrameLocks noChangeAspect="1"/>
          </p:cNvGraphicFramePr>
          <p:nvPr/>
        </p:nvGraphicFramePr>
        <p:xfrm>
          <a:off x="3505200" y="5562600"/>
          <a:ext cx="2438400" cy="838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6" progId="Equation.3">
                  <p:embed/>
                </p:oleObj>
              </mc:Choice>
              <mc:Fallback>
                <p:oleObj r:id="rId6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05200" y="5562600"/>
                        <a:ext cx="2438400" cy="838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3" name=""/>
          <p:cNvGraphicFramePr>
            <a:graphicFrameLocks noChangeAspect="1"/>
          </p:cNvGraphicFramePr>
          <p:nvPr/>
        </p:nvGraphicFramePr>
        <p:xfrm>
          <a:off x="6172200" y="5562600"/>
          <a:ext cx="2590800" cy="838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8" progId="Equation.3">
                  <p:embed/>
                </p:oleObj>
              </mc:Choice>
              <mc:Fallback>
                <p:oleObj r:id="rId8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72200" y="5562600"/>
                        <a:ext cx="2590800" cy="838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4" name=""/>
          <p:cNvSpPr/>
          <p:nvPr/>
        </p:nvSpPr>
        <p:spPr>
          <a:xfrm>
            <a:off x="3276600" y="304800"/>
            <a:ext cx="47244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3600">
                <a:solidFill>
                  <a:schemeClr val="tx2"/>
                </a:solidFill>
              </a:rPr>
              <a:t>债券成本的计算</a:t>
            </a:r>
            <a:endParaRPr lang="zh-CN" sz="3600">
              <a:solidFill>
                <a:schemeClr val="tx2"/>
              </a:solidFill>
            </a:endParaRPr>
          </a:p>
        </p:txBody>
      </p:sp>
      <p:graphicFrame>
        <p:nvGraphicFramePr>
          <p:cNvPr id="75785" name=""/>
          <p:cNvGraphicFramePr>
            <a:graphicFrameLocks noChangeAspect="1"/>
          </p:cNvGraphicFramePr>
          <p:nvPr/>
        </p:nvGraphicFramePr>
        <p:xfrm>
          <a:off x="4038600" y="2667000"/>
          <a:ext cx="4572000" cy="838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r:id="rId10" progId="Equation.3">
                  <p:embed/>
                </p:oleObj>
              </mc:Choice>
              <mc:Fallback>
                <p:oleObj r:id="rId1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38600" y="2667000"/>
                        <a:ext cx="4572000" cy="838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6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983A89BB-C300-4CA4-AFF0-A2A25E9F6D01}" type="datetime1">
              <a:rPr lang="zh-CN" sz="1400"/>
              <a:t>2024/9/7</a:t>
            </a:fld>
            <a:endParaRPr lang="zh-CN" sz="1400"/>
          </a:p>
        </p:txBody>
      </p:sp>
      <p:sp>
        <p:nvSpPr>
          <p:cNvPr id="75787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45C9C764-EAEE-4CF9-84BD-75F6F256174D}" type="slidenum">
              <a:rPr lang="zh-CN" sz="1400"/>
              <a:t>37</a:t>
            </a:fld>
            <a:endParaRPr lang="en-US"/>
          </a:p>
        </p:txBody>
      </p:sp>
      <p:sp>
        <p:nvSpPr>
          <p:cNvPr id="75788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8F6948B8-EDC0-4CF4-925C-A9F54696EEF4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75789" name="TextBox 7578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猩酱笱ё懿肊MBA东莞班共94页，您现在浏览的是第37页!</a:t>
            </a:r>
          </a:p>
        </p:txBody>
      </p:sp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826" name=""/>
          <p:cNvSpPr/>
          <p:nvPr>
            <p:ph type="title"/>
          </p:nvPr>
        </p:nvSpPr>
        <p:spPr>
          <a:xfrm>
            <a:off x="1752600" y="304800"/>
            <a:ext cx="6273800" cy="889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lang="en-US" sz="3600"/>
              <a:t>普通股成本Kcs</a:t>
            </a:r>
            <a:endParaRPr lang="en-US" sz="3600"/>
          </a:p>
        </p:txBody>
      </p:sp>
      <p:sp>
        <p:nvSpPr>
          <p:cNvPr id="77827" name=""/>
          <p:cNvSpPr/>
          <p:nvPr>
            <p:ph type="body" idx="4294967295"/>
          </p:nvPr>
        </p:nvSpPr>
        <p:spPr>
          <a:xfrm>
            <a:off x="609600" y="1828800"/>
            <a:ext cx="7772400" cy="48006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buNone/>
            </a:pPr>
            <a:r>
              <a:t> </a:t>
            </a:r>
          </a:p>
        </p:txBody>
      </p:sp>
      <p:graphicFrame>
        <p:nvGraphicFramePr>
          <p:cNvPr id="77828" name=""/>
          <p:cNvGraphicFramePr>
            <a:graphicFrameLocks noChangeAspect="1"/>
          </p:cNvGraphicFramePr>
          <p:nvPr/>
        </p:nvGraphicFramePr>
        <p:xfrm>
          <a:off x="4514850" y="3321050"/>
          <a:ext cx="112712" cy="2143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r:id="rId2" progId="Equation.3">
                  <p:embed/>
                </p:oleObj>
              </mc:Choice>
              <mc:Fallback>
                <p:oleObj r:id="rId2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2712" cy="2143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9" name=""/>
          <p:cNvGraphicFramePr>
            <a:graphicFrameLocks noChangeAspect="1"/>
          </p:cNvGraphicFramePr>
          <p:nvPr/>
        </p:nvGraphicFramePr>
        <p:xfrm>
          <a:off x="914400" y="1905000"/>
          <a:ext cx="4191000" cy="9842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r:id="rId4" progId="Equation.3">
                  <p:embed/>
                </p:oleObj>
              </mc:Choice>
              <mc:Fallback>
                <p:oleObj r:id="rId4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905000"/>
                        <a:ext cx="4191000" cy="9842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0" name=""/>
          <p:cNvSpPr/>
          <p:nvPr/>
        </p:nvSpPr>
        <p:spPr>
          <a:xfrm>
            <a:off x="5867400" y="2209800"/>
            <a:ext cx="1905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求出</a:t>
            </a:r>
            <a:r>
              <a:rPr lang="en-US"/>
              <a:t>Kcs</a:t>
            </a:r>
            <a:endParaRPr lang="en-US"/>
          </a:p>
        </p:txBody>
      </p:sp>
      <p:sp>
        <p:nvSpPr>
          <p:cNvPr id="77831" name=""/>
          <p:cNvSpPr/>
          <p:nvPr/>
        </p:nvSpPr>
        <p:spPr>
          <a:xfrm>
            <a:off x="685800" y="3352800"/>
            <a:ext cx="6172200" cy="10048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若现金红利以固定的年增长率</a:t>
            </a:r>
            <a:r>
              <a:rPr lang="en-US"/>
              <a:t>g</a:t>
            </a:r>
            <a:r>
              <a:rPr lang="zh-CN"/>
              <a:t>递增，</a:t>
            </a:r>
            <a:endParaRPr lang="zh-CN"/>
          </a:p>
          <a:p>
            <a:pPr lvl="0" eaLnBrk="1" hangingPunct="1">
              <a:spcBef>
                <a:spcPct val="50000"/>
              </a:spcBef>
            </a:pPr>
            <a:r>
              <a:rPr lang="zh-CN"/>
              <a:t>则：</a:t>
            </a:r>
            <a:endParaRPr lang="zh-CN"/>
          </a:p>
        </p:txBody>
      </p:sp>
      <p:graphicFrame>
        <p:nvGraphicFramePr>
          <p:cNvPr id="77832" name=""/>
          <p:cNvGraphicFramePr>
            <a:graphicFrameLocks noChangeAspect="1"/>
          </p:cNvGraphicFramePr>
          <p:nvPr/>
        </p:nvGraphicFramePr>
        <p:xfrm>
          <a:off x="1524000" y="3962400"/>
          <a:ext cx="2971800" cy="10271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r:id="rId6" progId="Equation.3">
                  <p:embed/>
                </p:oleObj>
              </mc:Choice>
              <mc:Fallback>
                <p:oleObj r:id="rId6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4000" y="3962400"/>
                        <a:ext cx="2971800" cy="102711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3" name=""/>
          <p:cNvSpPr/>
          <p:nvPr/>
        </p:nvSpPr>
        <p:spPr>
          <a:xfrm>
            <a:off x="5334000" y="4267200"/>
            <a:ext cx="2819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（</a:t>
            </a:r>
            <a:r>
              <a:rPr lang="en-US"/>
              <a:t>P</a:t>
            </a:r>
            <a:r>
              <a:rPr lang="en-US" baseline="-25000"/>
              <a:t>0</a:t>
            </a:r>
            <a:r>
              <a:rPr lang="zh-CN"/>
              <a:t>为发行价）</a:t>
            </a:r>
            <a:endParaRPr lang="zh-CN"/>
          </a:p>
        </p:txBody>
      </p:sp>
      <p:sp>
        <p:nvSpPr>
          <p:cNvPr id="77834" name=""/>
          <p:cNvSpPr/>
          <p:nvPr/>
        </p:nvSpPr>
        <p:spPr>
          <a:xfrm>
            <a:off x="1066800" y="5334000"/>
            <a:ext cx="4038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/>
              <a:t>或利用</a:t>
            </a:r>
            <a:r>
              <a:rPr lang="en-US"/>
              <a:t>CAPM</a:t>
            </a:r>
            <a:r>
              <a:rPr lang="zh-CN"/>
              <a:t>模型</a:t>
            </a:r>
            <a:endParaRPr lang="zh-CN"/>
          </a:p>
        </p:txBody>
      </p:sp>
      <p:sp>
        <p:nvSpPr>
          <p:cNvPr id="77835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07E49C6C-E2BE-43D5-8958-20B1DABB9BAC}" type="datetime1">
              <a:rPr lang="zh-CN" sz="1400"/>
              <a:t>2024/9/7</a:t>
            </a:fld>
            <a:endParaRPr lang="zh-CN" sz="1400"/>
          </a:p>
        </p:txBody>
      </p:sp>
      <p:sp>
        <p:nvSpPr>
          <p:cNvPr id="7783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FADAF6CC-6C79-4E44-B79E-9C3A25F29928}" type="slidenum">
              <a:rPr lang="zh-CN" sz="1400"/>
              <a:t>38</a:t>
            </a:fld>
            <a:endParaRPr lang="en-US"/>
          </a:p>
        </p:txBody>
      </p:sp>
      <p:sp>
        <p:nvSpPr>
          <p:cNvPr id="7783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81AEB0D8-DB96-429F-853C-569A6CC9B52E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77838" name="TextBox 7783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猩酱笱ё懿肊MBA东莞班共94页，您现在浏览的是第38页!</a:t>
            </a:r>
          </a:p>
        </p:txBody>
      </p: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874" name=""/>
          <p:cNvSpPr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>
                <a:latin typeface="宋体" charset="-122"/>
              </a:rPr>
              <a:t> 个别资本成本的比较</a:t>
            </a:r>
            <a:endParaRPr>
              <a:latin typeface="宋体" charset="-122"/>
            </a:endParaRPr>
          </a:p>
        </p:txBody>
      </p:sp>
      <p:sp>
        <p:nvSpPr>
          <p:cNvPr id="79875" name=""/>
          <p:cNvSpPr/>
          <p:nvPr>
            <p:ph type="body" idx="4294967295"/>
          </p:nvPr>
        </p:nvSpPr>
        <p:spPr>
          <a:xfrm>
            <a:off x="1143000" y="1524000"/>
            <a:ext cx="72390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endParaRPr lang="en-US" sz="3600">
              <a:latin typeface="宋体" charset="-122"/>
            </a:endParaRPr>
          </a:p>
          <a:p>
            <a:pPr lvl="0">
              <a:buNone/>
            </a:pPr>
            <a:r>
              <a:rPr lang="en-US" sz="4800">
                <a:latin typeface="宋体" charset="-122"/>
              </a:rPr>
              <a:t>K</a:t>
            </a:r>
            <a:r>
              <a:rPr lang="en-US">
                <a:latin typeface="宋体" charset="-122"/>
              </a:rPr>
              <a:t>风险资金&gt;</a:t>
            </a:r>
            <a:r>
              <a:rPr lang="en-US" sz="4800">
                <a:latin typeface="宋体" charset="-122"/>
              </a:rPr>
              <a:t>K</a:t>
            </a:r>
            <a:r>
              <a:rPr lang="en-US">
                <a:latin typeface="宋体" charset="-122"/>
              </a:rPr>
              <a:t>普通股&gt;</a:t>
            </a:r>
            <a:r>
              <a:rPr lang="en-US" sz="4800">
                <a:latin typeface="宋体" charset="-122"/>
              </a:rPr>
              <a:t>K</a:t>
            </a:r>
            <a:r>
              <a:rPr lang="en-US">
                <a:latin typeface="宋体" charset="-122"/>
              </a:rPr>
              <a:t>留存收益</a:t>
            </a:r>
            <a:endParaRPr lang="en-US">
              <a:latin typeface="宋体" charset="-122"/>
            </a:endParaRPr>
          </a:p>
          <a:p>
            <a:pPr lvl="0">
              <a:buNone/>
            </a:pPr>
            <a:r>
              <a:rPr lang="en-US">
                <a:latin typeface="宋体" charset="-122"/>
              </a:rPr>
              <a:t>  &gt; </a:t>
            </a:r>
            <a:r>
              <a:rPr lang="en-US" sz="4800">
                <a:latin typeface="宋体" charset="-122"/>
              </a:rPr>
              <a:t>K</a:t>
            </a:r>
            <a:r>
              <a:rPr lang="en-US">
                <a:latin typeface="宋体" charset="-122"/>
              </a:rPr>
              <a:t>优先股&gt;</a:t>
            </a:r>
            <a:r>
              <a:rPr lang="en-US" sz="4800">
                <a:latin typeface="宋体" charset="-122"/>
              </a:rPr>
              <a:t>K</a:t>
            </a:r>
            <a:r>
              <a:rPr lang="en-US">
                <a:latin typeface="宋体" charset="-122"/>
              </a:rPr>
              <a:t>高息债券</a:t>
            </a:r>
            <a:r>
              <a:rPr lang="en-US" sz="4800">
                <a:latin typeface="宋体" charset="-122"/>
              </a:rPr>
              <a:t>K</a:t>
            </a:r>
            <a:r>
              <a:rPr lang="en-US">
                <a:latin typeface="宋体" charset="-122"/>
              </a:rPr>
              <a:t>企业债券</a:t>
            </a:r>
            <a:endParaRPr lang="en-US">
              <a:latin typeface="宋体" charset="-122"/>
            </a:endParaRPr>
          </a:p>
          <a:p>
            <a:pPr lvl="0">
              <a:buNone/>
            </a:pPr>
            <a:r>
              <a:rPr lang="en-US">
                <a:latin typeface="宋体" charset="-122"/>
              </a:rPr>
              <a:t>  &gt; </a:t>
            </a:r>
            <a:r>
              <a:rPr lang="en-US" sz="4800">
                <a:latin typeface="宋体" charset="-122"/>
              </a:rPr>
              <a:t>K</a:t>
            </a:r>
            <a:r>
              <a:rPr lang="en-US">
                <a:latin typeface="宋体" charset="-122"/>
              </a:rPr>
              <a:t>银贷&gt;</a:t>
            </a:r>
            <a:r>
              <a:rPr lang="en-US" sz="4800">
                <a:latin typeface="宋体" charset="-122"/>
              </a:rPr>
              <a:t>K</a:t>
            </a:r>
            <a:r>
              <a:rPr lang="en-US">
                <a:latin typeface="宋体" charset="-122"/>
              </a:rPr>
              <a:t>可转债</a:t>
            </a:r>
            <a:endParaRPr lang="en-US">
              <a:latin typeface="宋体" charset="-122"/>
            </a:endParaRPr>
          </a:p>
          <a:p>
            <a:pPr lvl="0"/>
            <a:endParaRPr lang="en-US">
              <a:latin typeface="宋体" charset="-122"/>
            </a:endParaRPr>
          </a:p>
        </p:txBody>
      </p:sp>
      <p:sp>
        <p:nvSpPr>
          <p:cNvPr id="79876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9B45E2AA-C38F-433F-A5FB-1A7100E25F63}" type="datetime1">
              <a:rPr lang="zh-CN" sz="1400"/>
              <a:t>2024/9/7</a:t>
            </a:fld>
            <a:endParaRPr lang="zh-CN" sz="1400"/>
          </a:p>
        </p:txBody>
      </p:sp>
      <p:sp>
        <p:nvSpPr>
          <p:cNvPr id="79877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D4F654C1-37FB-4657-908A-3EF77A3018FA}" type="slidenum">
              <a:rPr lang="zh-CN" sz="1400"/>
              <a:t>39</a:t>
            </a:fld>
            <a:endParaRPr lang="en-US"/>
          </a:p>
        </p:txBody>
      </p:sp>
      <p:sp>
        <p:nvSpPr>
          <p:cNvPr id="79878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279544AF-6A6D-4287-BC37-168DD52B6500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79879" name="TextBox 7987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猩酱笱ё懿肊MBA东莞班共94页，您现在浏览的是第39页!</a:t>
            </a:r>
          </a:p>
        </p:txBody>
      </p:sp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22" name=""/>
          <p:cNvSpPr/>
          <p:nvPr>
            <p:ph type="title"/>
          </p:nvPr>
        </p:nvSpPr>
        <p:spPr>
          <a:xfrm>
            <a:off x="609600" y="304800"/>
            <a:ext cx="7772400" cy="9144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4000"/>
              <a:t> 加权边际资本成本的确定</a:t>
            </a:r>
            <a:endParaRPr sz="4000"/>
          </a:p>
        </p:txBody>
      </p:sp>
      <p:sp>
        <p:nvSpPr>
          <p:cNvPr id="81923" name=""/>
          <p:cNvSpPr/>
          <p:nvPr>
            <p:ph type="body" idx="4294967295"/>
          </p:nvPr>
        </p:nvSpPr>
        <p:spPr>
          <a:xfrm>
            <a:off x="685800" y="1676400"/>
            <a:ext cx="7772400" cy="4495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533400" indent="-5334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914400" indent="-4572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295400" indent="-3810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714500" indent="-3429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171700" indent="-342900" algn="l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buFontTx/>
              <a:buAutoNum type="arabicPeriod"/>
            </a:pPr>
            <a:r>
              <a:t>计算每种资本来源的成本；</a:t>
            </a:r>
          </a:p>
          <a:p>
            <a:pPr lvl="0">
              <a:buFontTx/>
              <a:buAutoNum type="arabicPeriod"/>
            </a:pPr>
            <a:r>
              <a:t>确定每种资本来源的融资百分比；</a:t>
            </a:r>
          </a:p>
          <a:p>
            <a:pPr lvl="0">
              <a:buFontTx/>
              <a:buAutoNum type="arabicPeriod"/>
            </a:pPr>
            <a:r>
              <a:t>计算资本边际成本曲线上加权成本会上升的点；</a:t>
            </a:r>
          </a:p>
          <a:p>
            <a:pPr lvl="0">
              <a:buFontTx/>
              <a:buAutoNum type="arabicPeriod"/>
            </a:pPr>
            <a:r>
              <a:t>计算公司资本加权成本，当融资额上升时这一结果会有所不同；</a:t>
            </a:r>
          </a:p>
          <a:p>
            <a:pPr lvl="0">
              <a:buFontTx/>
              <a:buAutoNum type="arabicPeriod"/>
            </a:pPr>
            <a:r>
              <a:t>构造一个图，该图把未来投资机会的内部收益率同资本加权边际成本进行对比，它可以指出哪个投资项目可以接受。</a:t>
            </a:r>
          </a:p>
        </p:txBody>
      </p:sp>
      <p:sp>
        <p:nvSpPr>
          <p:cNvPr id="8192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54C7EA18-ADE8-46C1-80B0-AE51E2597758}" type="datetime1">
              <a:rPr lang="zh-CN" sz="1400"/>
              <a:t>2024/9/7</a:t>
            </a:fld>
            <a:endParaRPr lang="zh-CN" sz="1400"/>
          </a:p>
        </p:txBody>
      </p:sp>
      <p:sp>
        <p:nvSpPr>
          <p:cNvPr id="8192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DC7E43C4-39A5-4166-BFDC-A2FF3577925A}" type="slidenum">
              <a:rPr lang="zh-CN" sz="1400"/>
              <a:t>40</a:t>
            </a:fld>
            <a:endParaRPr lang="en-US"/>
          </a:p>
        </p:txBody>
      </p:sp>
      <p:sp>
        <p:nvSpPr>
          <p:cNvPr id="81926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528306A2-4869-4C55-984E-0C0FEFC1459D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81927" name="TextBox 8192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猩酱笱ё懿肊MBA东莞班共94页，您现在浏览的是第40页!</a:t>
            </a:r>
          </a:p>
        </p:txBody>
      </p:sp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83970" name=""/>
          <p:cNvCxnSpPr/>
          <p:nvPr/>
        </p:nvCxnSpPr>
        <p:spPr>
          <a:xfrm>
            <a:off x="1828800" y="5638800"/>
            <a:ext cx="5867400" cy="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83971" name=""/>
          <p:cNvCxnSpPr/>
          <p:nvPr/>
        </p:nvCxnSpPr>
        <p:spPr>
          <a:xfrm flipH="1" flipV="1">
            <a:off x="1828800" y="1066800"/>
            <a:ext cx="0" cy="45720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83972" name=""/>
          <p:cNvCxnSpPr/>
          <p:nvPr/>
        </p:nvCxnSpPr>
        <p:spPr>
          <a:xfrm>
            <a:off x="1828800" y="1676400"/>
            <a:ext cx="1143000" cy="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cxnSp>
        <p:nvCxnSpPr>
          <p:cNvPr id="83973" name=""/>
          <p:cNvCxnSpPr/>
          <p:nvPr/>
        </p:nvCxnSpPr>
        <p:spPr>
          <a:xfrm flipH="1">
            <a:off x="2971800" y="1676400"/>
            <a:ext cx="0" cy="396240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cxnSp>
        <p:nvCxnSpPr>
          <p:cNvPr id="83974" name=""/>
          <p:cNvCxnSpPr/>
          <p:nvPr/>
        </p:nvCxnSpPr>
        <p:spPr>
          <a:xfrm>
            <a:off x="2971800" y="2133600"/>
            <a:ext cx="1600200" cy="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cxnSp>
        <p:nvCxnSpPr>
          <p:cNvPr id="83975" name=""/>
          <p:cNvCxnSpPr/>
          <p:nvPr/>
        </p:nvCxnSpPr>
        <p:spPr>
          <a:xfrm flipH="1">
            <a:off x="4572000" y="2133600"/>
            <a:ext cx="0" cy="350520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cxnSp>
        <p:nvCxnSpPr>
          <p:cNvPr id="83976" name=""/>
          <p:cNvCxnSpPr/>
          <p:nvPr/>
        </p:nvCxnSpPr>
        <p:spPr>
          <a:xfrm>
            <a:off x="4572000" y="3048000"/>
            <a:ext cx="1828800" cy="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cxnSp>
        <p:nvCxnSpPr>
          <p:cNvPr id="83977" name=""/>
          <p:cNvCxnSpPr/>
          <p:nvPr/>
        </p:nvCxnSpPr>
        <p:spPr>
          <a:xfrm flipH="1">
            <a:off x="6400800" y="3048000"/>
            <a:ext cx="0" cy="2590800"/>
          </a:xfrm>
          <a:prstGeom prst="line">
            <a:avLst/>
          </a:prstGeom>
          <a:noFill/>
          <a:ln cap="rnd" cmpd="sng">
            <a:solidFill>
              <a:schemeClr val="tx1"/>
            </a:solidFill>
            <a:prstDash val="sysDot"/>
            <a:miter lim="800000"/>
          </a:ln>
        </p:spPr>
      </p:cxnSp>
      <p:cxnSp>
        <p:nvCxnSpPr>
          <p:cNvPr id="83978" name=""/>
          <p:cNvCxnSpPr/>
          <p:nvPr/>
        </p:nvCxnSpPr>
        <p:spPr>
          <a:xfrm>
            <a:off x="1828800" y="3124200"/>
            <a:ext cx="1828800" cy="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3979" name=""/>
          <p:cNvCxnSpPr/>
          <p:nvPr/>
        </p:nvCxnSpPr>
        <p:spPr>
          <a:xfrm flipH="1" flipV="1">
            <a:off x="3657600" y="2743200"/>
            <a:ext cx="0" cy="3810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3980" name=""/>
          <p:cNvCxnSpPr/>
          <p:nvPr/>
        </p:nvCxnSpPr>
        <p:spPr>
          <a:xfrm>
            <a:off x="3657600" y="2743200"/>
            <a:ext cx="1371600" cy="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3981" name=""/>
          <p:cNvCxnSpPr/>
          <p:nvPr/>
        </p:nvCxnSpPr>
        <p:spPr>
          <a:xfrm flipH="1" flipV="1">
            <a:off x="5029200" y="2362200"/>
            <a:ext cx="0" cy="3810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83982" name=""/>
          <p:cNvCxnSpPr/>
          <p:nvPr/>
        </p:nvCxnSpPr>
        <p:spPr>
          <a:xfrm>
            <a:off x="5029200" y="2362200"/>
            <a:ext cx="2057400" cy="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sp>
        <p:nvSpPr>
          <p:cNvPr id="83983" name=""/>
          <p:cNvSpPr/>
          <p:nvPr/>
        </p:nvSpPr>
        <p:spPr>
          <a:xfrm>
            <a:off x="5334000" y="5715000"/>
            <a:ext cx="2514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b="1"/>
              <a:t>融资或投资规模</a:t>
            </a:r>
            <a:endParaRPr lang="zh-CN" b="1"/>
          </a:p>
        </p:txBody>
      </p:sp>
      <p:sp>
        <p:nvSpPr>
          <p:cNvPr id="83984" name=""/>
          <p:cNvSpPr/>
          <p:nvPr/>
        </p:nvSpPr>
        <p:spPr>
          <a:xfrm>
            <a:off x="1066800" y="838200"/>
            <a:ext cx="549275" cy="3429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b="1"/>
              <a:t>资本成本或内部收益率</a:t>
            </a:r>
            <a:endParaRPr lang="zh-CN" b="1"/>
          </a:p>
        </p:txBody>
      </p:sp>
      <p:sp>
        <p:nvSpPr>
          <p:cNvPr id="8398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50484681-3932-41A4-A261-34B6D9831B6E}" type="datetime1">
              <a:rPr lang="zh-CN" sz="1400"/>
              <a:t>2024/9/7</a:t>
            </a:fld>
            <a:endParaRPr lang="zh-CN" sz="1400"/>
          </a:p>
        </p:txBody>
      </p:sp>
      <p:sp>
        <p:nvSpPr>
          <p:cNvPr id="83986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542BE4F7-D6CD-40EC-874E-F15266E51EF8}" type="slidenum">
              <a:rPr lang="zh-CN" sz="1400"/>
              <a:t>41</a:t>
            </a:fld>
            <a:endParaRPr lang="en-US"/>
          </a:p>
        </p:txBody>
      </p:sp>
      <p:sp>
        <p:nvSpPr>
          <p:cNvPr id="83987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1D334713-6799-4ADD-B19A-D6F2E5C4E726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83988" name="TextBox 8398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猩酱笱ё懿肊MBA东莞班共94页，您现在浏览的是第41页!</a:t>
            </a:r>
          </a:p>
        </p:txBody>
      </p:sp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018" name=""/>
          <p:cNvSpPr/>
          <p:nvPr>
            <p:ph type="title"/>
          </p:nvPr>
        </p:nvSpPr>
        <p:spPr>
          <a:xfrm>
            <a:off x="762000" y="381000"/>
            <a:ext cx="7772400" cy="8382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rPr sz="4000"/>
              <a:t>1. 现金性融资风险</a:t>
            </a:r>
            <a:endParaRPr sz="4000"/>
          </a:p>
        </p:txBody>
      </p:sp>
      <p:sp>
        <p:nvSpPr>
          <p:cNvPr id="86019" name=""/>
          <p:cNvSpPr/>
          <p:nvPr>
            <p:ph type="body" idx="4294967295"/>
          </p:nvPr>
        </p:nvSpPr>
        <p:spPr>
          <a:xfrm>
            <a:off x="685800" y="2133600"/>
            <a:ext cx="7467600" cy="44196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140000"/>
              </a:lnSpc>
              <a:buNone/>
            </a:pPr>
            <a:r>
              <a:t>现金性融资风险的性质</a:t>
            </a:r>
          </a:p>
          <a:p>
            <a:pPr lvl="0">
              <a:lnSpc>
                <a:spcPct val="140000"/>
              </a:lnSpc>
              <a:buNone/>
            </a:pPr>
            <a:r>
              <a:t>导致现金性融资风险的主要原因</a:t>
            </a:r>
          </a:p>
          <a:p>
            <a:pPr lvl="0">
              <a:lnSpc>
                <a:spcPct val="140000"/>
              </a:lnSpc>
              <a:buNone/>
            </a:pPr>
            <a:r>
              <a:t>筹资组合及其对企业收益、风险的影响</a:t>
            </a:r>
          </a:p>
          <a:p>
            <a:pPr lvl="0">
              <a:lnSpc>
                <a:spcPct val="140000"/>
              </a:lnSpc>
              <a:buNone/>
            </a:pPr>
            <a:r>
              <a:t>筹资组合策略</a:t>
            </a:r>
          </a:p>
          <a:p>
            <a:pPr lvl="0">
              <a:lnSpc>
                <a:spcPct val="140000"/>
              </a:lnSpc>
            </a:pPr>
          </a:p>
        </p:txBody>
      </p:sp>
      <p:sp>
        <p:nvSpPr>
          <p:cNvPr id="8602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607A691D-D10D-4D6E-9CC5-7C41FCA4DE50}" type="datetime1">
              <a:rPr lang="zh-CN" sz="1400"/>
              <a:t>2024/9/7</a:t>
            </a:fld>
            <a:endParaRPr lang="zh-CN" sz="1400"/>
          </a:p>
        </p:txBody>
      </p:sp>
      <p:sp>
        <p:nvSpPr>
          <p:cNvPr id="86021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079A567A-30C4-4143-BD3F-6F5F05070B48}" type="slidenum">
              <a:rPr lang="zh-CN" sz="1400"/>
              <a:t>42</a:t>
            </a:fld>
            <a:endParaRPr lang="en-US"/>
          </a:p>
        </p:txBody>
      </p:sp>
      <p:sp>
        <p:nvSpPr>
          <p:cNvPr id="86022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A1ED88A9-FF72-4491-A829-3B154BB3C36D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86023" name="TextBox 8602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猩酱笱ё懿肊MBA东莞班共94页，您现在浏览的是第42页!</a:t>
            </a:r>
          </a:p>
        </p:txBody>
      </p:sp>
    </p:spTree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8066" name=""/>
          <p:cNvGrpSpPr/>
          <p:nvPr/>
        </p:nvGrpSpPr>
        <p:grpSpPr>
          <a:xfrm>
            <a:off x="381000" y="457200"/>
            <a:ext cx="8763000" cy="6019800"/>
            <a:chExt cx="4944" cy="3408"/>
          </a:xfrm>
        </p:grpSpPr>
        <p:sp>
          <p:nvSpPr>
            <p:cNvPr id="88067" name=""/>
            <p:cNvSpPr/>
            <p:nvPr/>
          </p:nvSpPr>
          <p:spPr>
            <a:xfrm>
              <a:off x="3977" y="1965"/>
              <a:ext cx="967" cy="524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2000" b="1"/>
                <a:t>长期资金</a:t>
              </a:r>
              <a:endParaRPr lang="zh-CN" sz="2000" b="1"/>
            </a:p>
          </p:txBody>
        </p:sp>
        <p:sp>
          <p:nvSpPr>
            <p:cNvPr id="88068" name=""/>
            <p:cNvSpPr/>
            <p:nvPr/>
          </p:nvSpPr>
          <p:spPr>
            <a:xfrm>
              <a:off x="2472" y="0"/>
              <a:ext cx="860" cy="524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2000" b="1"/>
                <a:t>短期资金</a:t>
              </a:r>
              <a:endParaRPr lang="zh-CN" sz="2000" b="1"/>
            </a:p>
          </p:txBody>
        </p:sp>
        <p:sp>
          <p:nvSpPr>
            <p:cNvPr id="88069" name=""/>
            <p:cNvSpPr/>
            <p:nvPr/>
          </p:nvSpPr>
          <p:spPr>
            <a:xfrm>
              <a:off x="96" y="1965"/>
              <a:ext cx="322" cy="1048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800"/>
                <a:t>永久性资产</a:t>
              </a:r>
              <a:endParaRPr lang="zh-CN" sz="1800"/>
            </a:p>
          </p:txBody>
        </p:sp>
        <p:sp>
          <p:nvSpPr>
            <p:cNvPr id="88070" name=""/>
            <p:cNvSpPr/>
            <p:nvPr/>
          </p:nvSpPr>
          <p:spPr>
            <a:xfrm>
              <a:off x="0" y="1310"/>
              <a:ext cx="537" cy="655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800"/>
                <a:t>临时性</a:t>
              </a:r>
              <a:endParaRPr lang="zh-CN" sz="1800"/>
            </a:p>
            <a:p>
              <a:pPr lvl="0" algn="just"/>
              <a:r>
                <a:rPr lang="zh-CN" sz="1800"/>
                <a:t>资产</a:t>
              </a:r>
              <a:endParaRPr lang="zh-CN" sz="1800"/>
            </a:p>
          </p:txBody>
        </p:sp>
        <p:sp>
          <p:nvSpPr>
            <p:cNvPr id="88071" name=""/>
            <p:cNvSpPr/>
            <p:nvPr/>
          </p:nvSpPr>
          <p:spPr>
            <a:xfrm>
              <a:off x="215" y="131"/>
              <a:ext cx="322" cy="1048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 vert="vert"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2000" b="1"/>
                <a:t>资产与融资</a:t>
              </a:r>
              <a:endParaRPr lang="zh-CN" sz="2000" b="1"/>
            </a:p>
          </p:txBody>
        </p:sp>
        <p:cxnSp>
          <p:nvCxnSpPr>
            <p:cNvPr id="88072" name=""/>
            <p:cNvCxnSpPr/>
            <p:nvPr/>
          </p:nvCxnSpPr>
          <p:spPr>
            <a:xfrm flipH="1" flipV="1">
              <a:off x="537" y="655"/>
              <a:ext cx="0" cy="2489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88073" name=""/>
            <p:cNvCxnSpPr/>
            <p:nvPr/>
          </p:nvCxnSpPr>
          <p:spPr>
            <a:xfrm>
              <a:off x="215" y="2882"/>
              <a:ext cx="3977" cy="0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88074" name=""/>
            <p:cNvCxnSpPr/>
            <p:nvPr/>
          </p:nvCxnSpPr>
          <p:spPr>
            <a:xfrm flipV="1">
              <a:off x="537" y="1572"/>
              <a:ext cx="3117" cy="655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88075" name=""/>
            <p:cNvCxnSpPr/>
            <p:nvPr/>
          </p:nvCxnSpPr>
          <p:spPr>
            <a:xfrm flipV="1">
              <a:off x="537" y="1703"/>
              <a:ext cx="3332" cy="657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prstDash val="dash"/>
              <a:miter lim="800000"/>
            </a:ln>
          </p:spPr>
        </p:cxnSp>
        <p:cxnSp>
          <p:nvCxnSpPr>
            <p:cNvPr id="88076" name=""/>
            <p:cNvCxnSpPr/>
            <p:nvPr/>
          </p:nvCxnSpPr>
          <p:spPr>
            <a:xfrm flipV="1">
              <a:off x="537" y="1179"/>
              <a:ext cx="3332" cy="655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</a:ln>
          </p:spPr>
        </p:cxnSp>
        <p:cxnSp>
          <p:nvCxnSpPr>
            <p:cNvPr id="88077" name=""/>
            <p:cNvCxnSpPr/>
            <p:nvPr/>
          </p:nvCxnSpPr>
          <p:spPr>
            <a:xfrm flipV="1">
              <a:off x="537" y="1310"/>
              <a:ext cx="3332" cy="655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prstDash val="dash"/>
              <a:miter lim="800000"/>
            </a:ln>
          </p:spPr>
        </p:cxnSp>
        <p:sp>
          <p:nvSpPr>
            <p:cNvPr id="88078" name="未知"/>
            <p:cNvSpPr/>
            <p:nvPr/>
          </p:nvSpPr>
          <p:spPr>
            <a:xfrm>
              <a:off x="537" y="1167"/>
              <a:ext cx="1613" cy="611"/>
            </a:xfrm>
            <a:custGeom>
              <a:rect l="l" t="t" r="r" b="b"/>
              <a:pathLst>
                <a:path w="2700" h="728">
                  <a:moveTo>
                    <a:pt x="0" y="338"/>
                  </a:moveTo>
                  <a:cubicBezTo>
                    <a:pt x="45" y="260"/>
                    <a:pt x="90" y="182"/>
                    <a:pt x="180" y="182"/>
                  </a:cubicBezTo>
                  <a:cubicBezTo>
                    <a:pt x="270" y="182"/>
                    <a:pt x="450" y="260"/>
                    <a:pt x="540" y="338"/>
                  </a:cubicBezTo>
                  <a:cubicBezTo>
                    <a:pt x="630" y="416"/>
                    <a:pt x="660" y="598"/>
                    <a:pt x="720" y="650"/>
                  </a:cubicBezTo>
                  <a:cubicBezTo>
                    <a:pt x="780" y="702"/>
                    <a:pt x="780" y="728"/>
                    <a:pt x="900" y="650"/>
                  </a:cubicBezTo>
                  <a:cubicBezTo>
                    <a:pt x="1020" y="572"/>
                    <a:pt x="1260" y="208"/>
                    <a:pt x="1440" y="182"/>
                  </a:cubicBezTo>
                  <a:cubicBezTo>
                    <a:pt x="1620" y="156"/>
                    <a:pt x="1860" y="442"/>
                    <a:pt x="1980" y="494"/>
                  </a:cubicBezTo>
                  <a:cubicBezTo>
                    <a:pt x="2100" y="546"/>
                    <a:pt x="2100" y="546"/>
                    <a:pt x="2160" y="494"/>
                  </a:cubicBezTo>
                  <a:cubicBezTo>
                    <a:pt x="2220" y="442"/>
                    <a:pt x="2280" y="260"/>
                    <a:pt x="2340" y="182"/>
                  </a:cubicBezTo>
                  <a:cubicBezTo>
                    <a:pt x="2400" y="104"/>
                    <a:pt x="2460" y="52"/>
                    <a:pt x="2520" y="26"/>
                  </a:cubicBezTo>
                  <a:cubicBezTo>
                    <a:pt x="2580" y="0"/>
                    <a:pt x="2640" y="13"/>
                    <a:pt x="2700" y="26"/>
                  </a:cubicBezTo>
                </a:path>
              </a:pathLst>
            </a:custGeom>
            <a:solidFill>
              <a:schemeClr val="bg1"/>
            </a:solidFill>
            <a:ln cmpd="sng">
              <a:solidFill>
                <a:schemeClr val="tx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cxnSp>
          <p:nvCxnSpPr>
            <p:cNvPr id="88079" name=""/>
            <p:cNvCxnSpPr/>
            <p:nvPr/>
          </p:nvCxnSpPr>
          <p:spPr>
            <a:xfrm flipV="1">
              <a:off x="537" y="1048"/>
              <a:ext cx="3332" cy="655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prstDash val="dash"/>
              <a:miter lim="800000"/>
            </a:ln>
          </p:spPr>
        </p:cxnSp>
        <p:sp>
          <p:nvSpPr>
            <p:cNvPr id="88080" name=""/>
            <p:cNvSpPr/>
            <p:nvPr/>
          </p:nvSpPr>
          <p:spPr>
            <a:xfrm>
              <a:off x="430" y="1834"/>
              <a:ext cx="107" cy="1048"/>
            </a:xfrm>
            <a:prstGeom prst="leftBrace">
              <a:avLst>
                <a:gd name="adj1" fmla="val 81620"/>
                <a:gd name="adj2" fmla="val 50000"/>
              </a:avLst>
            </a:prstGeom>
            <a:solidFill>
              <a:schemeClr val="bg1"/>
            </a:solidFill>
            <a:ln cmpd="sng">
              <a:solidFill>
                <a:schemeClr val="tx1"/>
              </a:solidFill>
              <a:round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88081" name=""/>
            <p:cNvSpPr/>
            <p:nvPr/>
          </p:nvSpPr>
          <p:spPr>
            <a:xfrm>
              <a:off x="430" y="1441"/>
              <a:ext cx="107" cy="393"/>
            </a:xfrm>
            <a:prstGeom prst="leftBrace">
              <a:avLst>
                <a:gd name="adj1" fmla="val 30607"/>
                <a:gd name="adj2" fmla="val 50000"/>
              </a:avLst>
            </a:prstGeom>
            <a:solidFill>
              <a:schemeClr val="bg1"/>
            </a:solidFill>
            <a:ln cmpd="sng">
              <a:solidFill>
                <a:schemeClr val="tx1"/>
              </a:solidFill>
              <a:round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cxnSp>
          <p:nvCxnSpPr>
            <p:cNvPr id="88082" name=""/>
            <p:cNvCxnSpPr/>
            <p:nvPr/>
          </p:nvCxnSpPr>
          <p:spPr>
            <a:xfrm flipV="1">
              <a:off x="2042" y="786"/>
              <a:ext cx="1827" cy="393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prstDash val="dash"/>
              <a:miter lim="800000"/>
            </a:ln>
          </p:spPr>
        </p:cxnSp>
        <p:sp>
          <p:nvSpPr>
            <p:cNvPr id="88083" name=""/>
            <p:cNvSpPr/>
            <p:nvPr/>
          </p:nvSpPr>
          <p:spPr>
            <a:xfrm>
              <a:off x="2150" y="1415"/>
              <a:ext cx="107" cy="1475"/>
            </a:xfrm>
            <a:prstGeom prst="rightBrace">
              <a:avLst>
                <a:gd name="adj1" fmla="val 114875"/>
                <a:gd name="adj2" fmla="val 50000"/>
              </a:avLst>
            </a:prstGeom>
            <a:solidFill>
              <a:schemeClr val="bg1"/>
            </a:solidFill>
            <a:ln cmpd="sng">
              <a:solidFill>
                <a:schemeClr val="tx1"/>
              </a:solidFill>
              <a:round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88084" name=""/>
            <p:cNvSpPr/>
            <p:nvPr/>
          </p:nvSpPr>
          <p:spPr>
            <a:xfrm>
              <a:off x="2579" y="1441"/>
              <a:ext cx="108" cy="1441"/>
            </a:xfrm>
            <a:prstGeom prst="rightBrace">
              <a:avLst>
                <a:gd name="adj1" fmla="val 111188"/>
                <a:gd name="adj2" fmla="val 50000"/>
              </a:avLst>
            </a:prstGeom>
            <a:solidFill>
              <a:schemeClr val="bg1"/>
            </a:solidFill>
            <a:ln cmpd="sng">
              <a:solidFill>
                <a:schemeClr val="tx1"/>
              </a:solidFill>
              <a:round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88085" name=""/>
            <p:cNvSpPr/>
            <p:nvPr/>
          </p:nvSpPr>
          <p:spPr>
            <a:xfrm>
              <a:off x="3009" y="1467"/>
              <a:ext cx="108" cy="1441"/>
            </a:xfrm>
            <a:prstGeom prst="rightBrace">
              <a:avLst>
                <a:gd name="adj1" fmla="val 111188"/>
                <a:gd name="adj2" fmla="val 50000"/>
              </a:avLst>
            </a:prstGeom>
            <a:solidFill>
              <a:schemeClr val="bg1"/>
            </a:solidFill>
            <a:ln cmpd="sng">
              <a:solidFill>
                <a:schemeClr val="tx1"/>
              </a:solidFill>
              <a:round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sp>
          <p:nvSpPr>
            <p:cNvPr id="88086" name=""/>
            <p:cNvSpPr/>
            <p:nvPr/>
          </p:nvSpPr>
          <p:spPr>
            <a:xfrm>
              <a:off x="1728" y="3015"/>
              <a:ext cx="2464" cy="393"/>
            </a:xfrm>
            <a:prstGeom prst="rect">
              <a:avLst/>
            </a:prstGeom>
            <a:solidFill>
              <a:schemeClr val="bg1"/>
            </a:solidFill>
            <a:ln cmpd="sng">
              <a:solidFill>
                <a:schemeClr val="bg1"/>
              </a:solidFill>
              <a:miter lim="800000"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>
              <a:pPr lvl="0" algn="just"/>
              <a:r>
                <a:rPr lang="zh-CN" sz="1800" b="1"/>
                <a:t>保守型   一般型   冒险型  </a:t>
              </a:r>
              <a:r>
                <a:rPr lang="en-US" sz="1800" b="1"/>
                <a:t>ZG</a:t>
              </a:r>
              <a:r>
                <a:rPr lang="zh-CN" sz="1800" b="1"/>
                <a:t>公司</a:t>
              </a:r>
              <a:endParaRPr lang="zh-CN" sz="1800" b="1"/>
            </a:p>
          </p:txBody>
        </p:sp>
        <p:sp>
          <p:nvSpPr>
            <p:cNvPr id="88087" name=""/>
            <p:cNvSpPr/>
            <p:nvPr/>
          </p:nvSpPr>
          <p:spPr>
            <a:xfrm>
              <a:off x="3332" y="1834"/>
              <a:ext cx="107" cy="1048"/>
            </a:xfrm>
            <a:prstGeom prst="rightBrace">
              <a:avLst>
                <a:gd name="adj1" fmla="val 81620"/>
                <a:gd name="adj2" fmla="val 50000"/>
              </a:avLst>
            </a:prstGeom>
            <a:solidFill>
              <a:schemeClr val="bg1"/>
            </a:solidFill>
            <a:ln cmpd="sng">
              <a:solidFill>
                <a:schemeClr val="tx1"/>
              </a:solidFill>
              <a:round/>
            </a:ln>
          </p:spPr>
          <p:txBody>
            <a:bodyPr/>
            <a:lstStyle>
              <a:defPPr algn="l" eaLnBrk="0" hangingPunct="0">
                <a:defRPr lang="en-US" sz="2800">
                  <a:latin typeface="宋体" charset="-122"/>
                </a:defRPr>
              </a:defPPr>
              <a:lvl1pPr marL="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1pPr>
              <a:lvl2pPr marL="4572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2pPr>
              <a:lvl3pPr marL="9144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3pPr>
              <a:lvl4pPr marL="13716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4pPr>
              <a:lvl5pPr marL="1828800" indent="0" algn="l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2400" b="0" i="0" u="none" baseline="0">
                  <a:solidFill>
                    <a:schemeClr val="tx1"/>
                  </a:solidFill>
                  <a:latin typeface="Times New Roman" pitchFamily="2" charset="0"/>
                  <a:ea typeface="宋体" charset="-122"/>
                </a:defRPr>
              </a:lvl5pPr>
            </a:lstStyle>
            <a:p/>
          </p:txBody>
        </p:sp>
        <p:cxnSp>
          <p:nvCxnSpPr>
            <p:cNvPr id="88088" name=""/>
            <p:cNvCxnSpPr/>
            <p:nvPr/>
          </p:nvCxnSpPr>
          <p:spPr>
            <a:xfrm flipH="1">
              <a:off x="2257" y="393"/>
              <a:ext cx="537" cy="786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88089" name=""/>
            <p:cNvCxnSpPr/>
            <p:nvPr/>
          </p:nvCxnSpPr>
          <p:spPr>
            <a:xfrm flipV="1">
              <a:off x="2687" y="393"/>
              <a:ext cx="107" cy="786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88090" name=""/>
            <p:cNvCxnSpPr/>
            <p:nvPr/>
          </p:nvCxnSpPr>
          <p:spPr>
            <a:xfrm flipH="1" flipV="1">
              <a:off x="2794" y="393"/>
              <a:ext cx="323" cy="786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88091" name=""/>
            <p:cNvCxnSpPr/>
            <p:nvPr/>
          </p:nvCxnSpPr>
          <p:spPr>
            <a:xfrm flipH="1" flipV="1">
              <a:off x="2794" y="393"/>
              <a:ext cx="753" cy="917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88092" name=""/>
            <p:cNvCxnSpPr/>
            <p:nvPr/>
          </p:nvCxnSpPr>
          <p:spPr>
            <a:xfrm flipV="1">
              <a:off x="3439" y="2227"/>
              <a:ext cx="645" cy="524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88093" name=""/>
            <p:cNvCxnSpPr/>
            <p:nvPr/>
          </p:nvCxnSpPr>
          <p:spPr>
            <a:xfrm flipV="1">
              <a:off x="2902" y="1572"/>
              <a:ext cx="967" cy="262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88094" name=""/>
            <p:cNvCxnSpPr/>
            <p:nvPr/>
          </p:nvCxnSpPr>
          <p:spPr>
            <a:xfrm flipV="1">
              <a:off x="2687" y="2227"/>
              <a:ext cx="1290" cy="13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  <p:cxnSp>
          <p:nvCxnSpPr>
            <p:cNvPr id="88095" name=""/>
            <p:cNvCxnSpPr/>
            <p:nvPr/>
          </p:nvCxnSpPr>
          <p:spPr>
            <a:xfrm>
              <a:off x="2257" y="2096"/>
              <a:ext cx="1720" cy="131"/>
            </a:xfrm>
            <a:prstGeom prst="line">
              <a:avLst/>
            </a:prstGeom>
            <a:noFill/>
            <a:ln cmpd="sng">
              <a:solidFill>
                <a:schemeClr val="tx1"/>
              </a:solidFill>
              <a:miter lim="800000"/>
              <a:headEnd type="triangle"/>
            </a:ln>
          </p:spPr>
        </p:cxnSp>
      </p:grpSp>
      <p:sp>
        <p:nvSpPr>
          <p:cNvPr id="88096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9F112631-6CC4-45DB-97DF-EC49F52F0361}" type="datetime1">
              <a:rPr lang="zh-CN" sz="1400"/>
              <a:t>2024/9/7</a:t>
            </a:fld>
            <a:endParaRPr lang="zh-CN" sz="1400"/>
          </a:p>
        </p:txBody>
      </p:sp>
      <p:sp>
        <p:nvSpPr>
          <p:cNvPr id="88097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17714EA6-CCCA-49FD-A8F8-0A2E8A48BA79}" type="slidenum">
              <a:rPr lang="zh-CN" sz="1400"/>
              <a:t>43</a:t>
            </a:fld>
            <a:endParaRPr lang="en-US"/>
          </a:p>
        </p:txBody>
      </p:sp>
      <p:sp>
        <p:nvSpPr>
          <p:cNvPr id="88098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F40C9E40-353D-43C5-8F42-3B058E41F8CC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88099" name="TextBox 8809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猩酱笱ё懿肊MBA东莞班共94页，您现在浏览的是第43页!</a:t>
            </a:r>
          </a:p>
        </p:txBody>
      </p:sp>
    </p:spTree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114" name=""/>
          <p:cNvSpPr/>
          <p:nvPr>
            <p:ph type="title"/>
          </p:nvPr>
        </p:nvSpPr>
        <p:spPr>
          <a:xfrm>
            <a:off x="685800" y="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 algn="ctr"/>
            <a:r>
              <a:t>八、融资组合设计</a:t>
            </a:r>
          </a:p>
        </p:txBody>
      </p:sp>
      <p:sp>
        <p:nvSpPr>
          <p:cNvPr id="90115" name=""/>
          <p:cNvSpPr/>
          <p:nvPr>
            <p:ph type="body" idx="4294967295"/>
          </p:nvPr>
        </p:nvSpPr>
        <p:spPr>
          <a:xfrm>
            <a:off x="609600" y="1981200"/>
            <a:ext cx="80772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lnSpc>
                <a:spcPct val="130000"/>
              </a:lnSpc>
            </a:pPr>
            <a:r>
              <a:t>融资组合设计要解决的问题</a:t>
            </a:r>
          </a:p>
          <a:p>
            <a:pPr lvl="0">
              <a:lnSpc>
                <a:spcPct val="130000"/>
              </a:lnSpc>
            </a:pPr>
            <a:r>
              <a:t>如何确定资金来源的期限结构？</a:t>
            </a:r>
          </a:p>
          <a:p>
            <a:pPr lvl="0">
              <a:lnSpc>
                <a:spcPct val="130000"/>
              </a:lnSpc>
            </a:pPr>
            <a:r>
              <a:t>长期资金中，各组成部分之间的比例关系如何？</a:t>
            </a:r>
          </a:p>
          <a:p>
            <a:pPr lvl="0">
              <a:lnSpc>
                <a:spcPct val="130000"/>
              </a:lnSpc>
              <a:buNone/>
            </a:pPr>
            <a:r>
              <a:t>    即：</a:t>
            </a:r>
            <a:r>
              <a:rPr b="0">
                <a:ea typeface="黑体" pitchFamily="2" charset="-122"/>
              </a:rPr>
              <a:t>如何确定资本结构？</a:t>
            </a:r>
            <a:endParaRPr b="0">
              <a:ea typeface="黑体" pitchFamily="2" charset="-122"/>
            </a:endParaRPr>
          </a:p>
          <a:p>
            <a:pPr lvl="0">
              <a:lnSpc>
                <a:spcPct val="130000"/>
              </a:lnSpc>
            </a:pPr>
            <a:r>
              <a:t>财务经理关于资本结构设计的回答</a:t>
            </a:r>
          </a:p>
        </p:txBody>
      </p:sp>
      <p:sp>
        <p:nvSpPr>
          <p:cNvPr id="90116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92BB241B-540C-436F-AE0C-06875CCD4668}" type="datetime1">
              <a:rPr lang="zh-CN" sz="1400"/>
              <a:t>2024/9/7</a:t>
            </a:fld>
            <a:endParaRPr lang="zh-CN" sz="1400"/>
          </a:p>
        </p:txBody>
      </p:sp>
      <p:sp>
        <p:nvSpPr>
          <p:cNvPr id="90117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64B7F8FF-CA16-43D0-8A29-F1BDB6BFEB2B}" type="slidenum">
              <a:rPr lang="zh-CN" sz="1400"/>
              <a:t>44</a:t>
            </a:fld>
            <a:endParaRPr lang="en-US"/>
          </a:p>
        </p:txBody>
      </p:sp>
      <p:sp>
        <p:nvSpPr>
          <p:cNvPr id="90118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D5716789-0AB8-4F96-BC5A-CF39A2D6F257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90119" name="TextBox 9011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猩酱笱ё懿肊MBA东莞班共94页，您现在浏览的是第44页!</a:t>
            </a:r>
          </a:p>
        </p:txBody>
      </p:sp>
    </p:spTree>
  </p:cSld>
  <p:clrMapOvr>
    <a:masterClrMapping/>
  </p:clrMapOvr>
  <p:transition/>
  <p:timing/>
</p:sld>
</file>

<file path=ppt/slides/slide4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62" name=""/>
          <p:cNvSpPr/>
          <p:nvPr>
            <p:ph type="title"/>
          </p:nvPr>
        </p:nvSpPr>
        <p:spPr>
          <a:xfrm>
            <a:off x="685800" y="381000"/>
            <a:ext cx="8229600" cy="762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sz="4000"/>
              <a:t>2.  如何确定资金来源的期限结构？</a:t>
            </a:r>
            <a:endParaRPr sz="4000"/>
          </a:p>
        </p:txBody>
      </p:sp>
      <p:sp>
        <p:nvSpPr>
          <p:cNvPr id="92163" name=""/>
          <p:cNvSpPr/>
          <p:nvPr>
            <p:ph type="body" idx="4294967295"/>
          </p:nvPr>
        </p:nvSpPr>
        <p:spPr>
          <a:xfrm>
            <a:off x="228600" y="2438400"/>
            <a:ext cx="82296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>
              <a:buNone/>
            </a:pPr>
            <a:r>
              <a:t> </a:t>
            </a:r>
          </a:p>
        </p:txBody>
      </p:sp>
      <p:sp>
        <p:nvSpPr>
          <p:cNvPr id="92164" name=""/>
          <p:cNvSpPr/>
          <p:nvPr/>
        </p:nvSpPr>
        <p:spPr>
          <a:xfrm>
            <a:off x="3048000" y="2590800"/>
            <a:ext cx="1524000" cy="10064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短期资金与长期资金的比例</a:t>
            </a:r>
            <a:endParaRPr lang="zh-CN" sz="2000"/>
          </a:p>
        </p:txBody>
      </p:sp>
      <p:sp>
        <p:nvSpPr>
          <p:cNvPr id="92165" name=""/>
          <p:cNvSpPr/>
          <p:nvPr/>
        </p:nvSpPr>
        <p:spPr>
          <a:xfrm>
            <a:off x="457200" y="2743200"/>
            <a:ext cx="1524000" cy="701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>
                <a:solidFill>
                  <a:schemeClr val="tx2"/>
                </a:solidFill>
              </a:rPr>
              <a:t>资金来源的期限结构</a:t>
            </a:r>
            <a:endParaRPr lang="zh-CN" sz="2000">
              <a:solidFill>
                <a:schemeClr val="tx2"/>
              </a:solidFill>
            </a:endParaRPr>
          </a:p>
        </p:txBody>
      </p:sp>
      <p:sp>
        <p:nvSpPr>
          <p:cNvPr id="92166" name=""/>
          <p:cNvSpPr/>
          <p:nvPr/>
        </p:nvSpPr>
        <p:spPr>
          <a:xfrm>
            <a:off x="6172200" y="2819400"/>
            <a:ext cx="21336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资产结构</a:t>
            </a:r>
            <a:endParaRPr lang="zh-CN" sz="2000"/>
          </a:p>
        </p:txBody>
      </p:sp>
      <p:sp>
        <p:nvSpPr>
          <p:cNvPr id="92167" name=""/>
          <p:cNvSpPr/>
          <p:nvPr/>
        </p:nvSpPr>
        <p:spPr>
          <a:xfrm>
            <a:off x="4038600" y="1524000"/>
            <a:ext cx="1447800" cy="10064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企业承受风险的能力</a:t>
            </a:r>
            <a:endParaRPr lang="zh-CN" sz="2000"/>
          </a:p>
        </p:txBody>
      </p:sp>
      <p:sp>
        <p:nvSpPr>
          <p:cNvPr id="92168" name=""/>
          <p:cNvSpPr/>
          <p:nvPr/>
        </p:nvSpPr>
        <p:spPr>
          <a:xfrm>
            <a:off x="4572000" y="3810000"/>
            <a:ext cx="1600200" cy="466725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algn="ctr" eaLnBrk="1" hangingPunct="1">
              <a:spcBef>
                <a:spcPct val="50000"/>
              </a:spcBef>
            </a:pPr>
            <a:r>
              <a:rPr lang="zh-CN"/>
              <a:t>对冲原则</a:t>
            </a:r>
            <a:endParaRPr lang="zh-CN"/>
          </a:p>
        </p:txBody>
      </p:sp>
      <p:sp>
        <p:nvSpPr>
          <p:cNvPr id="92169" name=""/>
          <p:cNvSpPr/>
          <p:nvPr/>
        </p:nvSpPr>
        <p:spPr>
          <a:xfrm>
            <a:off x="228600" y="2590800"/>
            <a:ext cx="1752600" cy="1066800"/>
          </a:xfrm>
          <a:prstGeom prst="ellipse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2170" name=""/>
          <p:cNvSpPr/>
          <p:nvPr/>
        </p:nvSpPr>
        <p:spPr>
          <a:xfrm>
            <a:off x="2819400" y="2514600"/>
            <a:ext cx="1752600" cy="1066800"/>
          </a:xfrm>
          <a:prstGeom prst="ellipse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2171" name=""/>
          <p:cNvSpPr/>
          <p:nvPr/>
        </p:nvSpPr>
        <p:spPr>
          <a:xfrm>
            <a:off x="6096000" y="2514600"/>
            <a:ext cx="1371600" cy="914400"/>
          </a:xfrm>
          <a:prstGeom prst="pentagon">
            <a:avLst>
              <a:gd name="hf" fmla="val 105146"/>
              <a:gd name="vf" fmla="val 110557"/>
            </a:avLst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2172" name=""/>
          <p:cNvSpPr/>
          <p:nvPr/>
        </p:nvSpPr>
        <p:spPr>
          <a:xfrm>
            <a:off x="4038600" y="1447800"/>
            <a:ext cx="1219200" cy="1066800"/>
          </a:xfrm>
          <a:prstGeom prst="roundRect">
            <a:avLst>
              <a:gd name="adj" fmla="val 16667"/>
            </a:avLst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2173" name=""/>
          <p:cNvSpPr/>
          <p:nvPr/>
        </p:nvSpPr>
        <p:spPr>
          <a:xfrm>
            <a:off x="4800600" y="2819400"/>
            <a:ext cx="1066800" cy="228600"/>
          </a:xfrm>
          <a:prstGeom prst="leftRightArrow">
            <a:avLst>
              <a:gd name="adj1" fmla="val 50000"/>
              <a:gd name="adj2" fmla="val 93333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2174" name=""/>
          <p:cNvSpPr/>
          <p:nvPr/>
        </p:nvSpPr>
        <p:spPr>
          <a:xfrm>
            <a:off x="5715000" y="1600200"/>
            <a:ext cx="1066800" cy="701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/>
              <a:t>领导者的偏好</a:t>
            </a:r>
            <a:endParaRPr lang="zh-CN" sz="2000"/>
          </a:p>
        </p:txBody>
      </p:sp>
      <p:sp>
        <p:nvSpPr>
          <p:cNvPr id="92175" name=""/>
          <p:cNvSpPr/>
          <p:nvPr/>
        </p:nvSpPr>
        <p:spPr>
          <a:xfrm>
            <a:off x="5486400" y="1447800"/>
            <a:ext cx="1371600" cy="990600"/>
          </a:xfrm>
          <a:prstGeom prst="diamond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cxnSp>
        <p:nvCxnSpPr>
          <p:cNvPr id="92176" name=""/>
          <p:cNvCxnSpPr/>
          <p:nvPr/>
        </p:nvCxnSpPr>
        <p:spPr>
          <a:xfrm>
            <a:off x="5029200" y="2514600"/>
            <a:ext cx="152400" cy="3048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92177" name=""/>
          <p:cNvCxnSpPr/>
          <p:nvPr/>
        </p:nvCxnSpPr>
        <p:spPr>
          <a:xfrm flipH="1">
            <a:off x="5486400" y="2362200"/>
            <a:ext cx="457200" cy="38100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92178" name=""/>
          <p:cNvSpPr/>
          <p:nvPr/>
        </p:nvSpPr>
        <p:spPr>
          <a:xfrm>
            <a:off x="5257800" y="3200400"/>
            <a:ext cx="228600" cy="533400"/>
          </a:xfrm>
          <a:prstGeom prst="up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cxnSp>
        <p:nvCxnSpPr>
          <p:cNvPr id="92179" name=""/>
          <p:cNvCxnSpPr/>
          <p:nvPr/>
        </p:nvCxnSpPr>
        <p:spPr>
          <a:xfrm>
            <a:off x="2057400" y="2971800"/>
            <a:ext cx="685800" cy="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cxnSp>
        <p:nvCxnSpPr>
          <p:cNvPr id="92180" name=""/>
          <p:cNvCxnSpPr/>
          <p:nvPr/>
        </p:nvCxnSpPr>
        <p:spPr>
          <a:xfrm>
            <a:off x="2057400" y="3124200"/>
            <a:ext cx="685800" cy="0"/>
          </a:xfrm>
          <a:prstGeom prst="line">
            <a:avLst/>
          </a:prstGeom>
          <a:noFill/>
          <a:ln cmpd="sng">
            <a:solidFill>
              <a:schemeClr val="tx1"/>
            </a:solidFill>
            <a:miter lim="800000"/>
          </a:ln>
        </p:spPr>
      </p:cxnSp>
      <p:sp>
        <p:nvSpPr>
          <p:cNvPr id="92181" name=""/>
          <p:cNvSpPr/>
          <p:nvPr/>
        </p:nvSpPr>
        <p:spPr>
          <a:xfrm>
            <a:off x="7696200" y="3048000"/>
            <a:ext cx="9906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1800"/>
              <a:t>永久性资    产</a:t>
            </a:r>
            <a:endParaRPr lang="zh-CN" sz="1800"/>
          </a:p>
        </p:txBody>
      </p:sp>
      <p:sp>
        <p:nvSpPr>
          <p:cNvPr id="92182" name=""/>
          <p:cNvSpPr/>
          <p:nvPr/>
        </p:nvSpPr>
        <p:spPr>
          <a:xfrm>
            <a:off x="7772400" y="2133600"/>
            <a:ext cx="9144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1800"/>
              <a:t>临时性资    产</a:t>
            </a:r>
            <a:endParaRPr lang="zh-CN" sz="1800"/>
          </a:p>
        </p:txBody>
      </p:sp>
      <p:sp>
        <p:nvSpPr>
          <p:cNvPr id="92183" name=""/>
          <p:cNvSpPr/>
          <p:nvPr/>
        </p:nvSpPr>
        <p:spPr>
          <a:xfrm>
            <a:off x="7467600" y="2286000"/>
            <a:ext cx="304800" cy="1219200"/>
          </a:xfrm>
          <a:prstGeom prst="leftBrace">
            <a:avLst>
              <a:gd name="adj1" fmla="val 33333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2184" name=""/>
          <p:cNvSpPr/>
          <p:nvPr/>
        </p:nvSpPr>
        <p:spPr>
          <a:xfrm>
            <a:off x="2362200" y="5638800"/>
            <a:ext cx="6096000" cy="831850"/>
          </a:xfrm>
          <a:prstGeom prst="rect">
            <a:avLst/>
          </a:prstGeom>
          <a:noFill/>
          <a:ln cmpd="sng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b="1">
                <a:ea typeface="黑体" pitchFamily="2" charset="-122"/>
              </a:rPr>
              <a:t>临时性</a:t>
            </a:r>
            <a:r>
              <a:rPr lang="zh-CN"/>
              <a:t>资产投资所需资金应由</a:t>
            </a:r>
            <a:r>
              <a:rPr lang="zh-CN" b="1">
                <a:ea typeface="黑体" pitchFamily="2" charset="-122"/>
              </a:rPr>
              <a:t>短期</a:t>
            </a:r>
            <a:r>
              <a:rPr lang="zh-CN"/>
              <a:t>资金提供；</a:t>
            </a:r>
            <a:r>
              <a:rPr lang="zh-CN" b="1">
                <a:ea typeface="黑体" pitchFamily="2" charset="-122"/>
              </a:rPr>
              <a:t>永久性</a:t>
            </a:r>
            <a:r>
              <a:rPr lang="zh-CN"/>
              <a:t>资产投资所需资金则由</a:t>
            </a:r>
            <a:r>
              <a:rPr lang="zh-CN" b="1">
                <a:ea typeface="黑体" pitchFamily="2" charset="-122"/>
              </a:rPr>
              <a:t>长期</a:t>
            </a:r>
            <a:r>
              <a:rPr lang="zh-CN"/>
              <a:t>资金提供。</a:t>
            </a:r>
            <a:endParaRPr lang="zh-CN"/>
          </a:p>
        </p:txBody>
      </p:sp>
      <p:sp>
        <p:nvSpPr>
          <p:cNvPr id="92185" name=""/>
          <p:cNvSpPr/>
          <p:nvPr/>
        </p:nvSpPr>
        <p:spPr>
          <a:xfrm>
            <a:off x="5181600" y="4343400"/>
            <a:ext cx="381000" cy="1066800"/>
          </a:xfrm>
          <a:prstGeom prst="upDownArrow">
            <a:avLst>
              <a:gd name="adj1" fmla="val 50000"/>
              <a:gd name="adj2" fmla="val 56000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2186" name=""/>
          <p:cNvSpPr/>
          <p:nvPr/>
        </p:nvSpPr>
        <p:spPr>
          <a:xfrm>
            <a:off x="1295400" y="4648200"/>
            <a:ext cx="33528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sz="2000">
                <a:ea typeface="华文新魏" pitchFamily="2" charset="-122"/>
              </a:rPr>
              <a:t>通过财务比率进行衡量</a:t>
            </a:r>
            <a:endParaRPr lang="zh-CN" sz="2000">
              <a:ea typeface="华文新魏" pitchFamily="2" charset="-122"/>
            </a:endParaRPr>
          </a:p>
        </p:txBody>
      </p:sp>
      <p:sp>
        <p:nvSpPr>
          <p:cNvPr id="92187" name=""/>
          <p:cNvSpPr/>
          <p:nvPr/>
        </p:nvSpPr>
        <p:spPr>
          <a:xfrm>
            <a:off x="685800" y="4419600"/>
            <a:ext cx="4038600" cy="609600"/>
          </a:xfrm>
          <a:prstGeom prst="triangle">
            <a:avLst>
              <a:gd name="adj" fmla="val 50000"/>
            </a:avLst>
          </a:prstGeom>
          <a:noFill/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2188" name=""/>
          <p:cNvSpPr/>
          <p:nvPr/>
        </p:nvSpPr>
        <p:spPr>
          <a:xfrm>
            <a:off x="4724400" y="4876800"/>
            <a:ext cx="457200" cy="304800"/>
          </a:xfrm>
          <a:prstGeom prst="notched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cmpd="sng">
            <a:solidFill>
              <a:schemeClr val="tx1"/>
            </a:solidFill>
            <a:miter lim="800000"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2189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0BB7BC79-D79C-46C0-88F9-083D2BDEE6A1}" type="datetime1">
              <a:rPr lang="zh-CN" sz="1400"/>
              <a:t>2024/9/7</a:t>
            </a:fld>
            <a:endParaRPr lang="zh-CN" sz="1400"/>
          </a:p>
        </p:txBody>
      </p:sp>
      <p:sp>
        <p:nvSpPr>
          <p:cNvPr id="92190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68DEE0AC-AB08-4198-805B-33BF1D013567}" type="slidenum">
              <a:rPr lang="zh-CN" sz="1400"/>
              <a:t>45</a:t>
            </a:fld>
            <a:endParaRPr lang="en-US"/>
          </a:p>
        </p:txBody>
      </p:sp>
      <p:sp>
        <p:nvSpPr>
          <p:cNvPr id="92191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CDB813F5-517E-4007-8687-91F289C723FE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92192" name="TextBox 92191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猩酱笱ё懿肊MBA东莞班共94页，您现在浏览的是第45页!</a:t>
            </a:r>
          </a:p>
        </p:txBody>
      </p:sp>
    </p:spTree>
  </p:cSld>
  <p:clrMapOvr>
    <a:masterClrMapping/>
  </p:clrMapOvr>
  <p:transition/>
  <p:timing/>
</p:sld>
</file>

<file path=ppt/slides/slide4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210" name=""/>
          <p:cNvSpPr/>
          <p:nvPr>
            <p:ph type="title"/>
          </p:nvPr>
        </p:nvSpPr>
        <p:spPr>
          <a:xfrm>
            <a:off x="914400" y="533400"/>
            <a:ext cx="7924800" cy="6096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b="1" i="0" u="none" baseline="0">
                <a:solidFill>
                  <a:schemeClr val="tx2"/>
                </a:solidFill>
                <a:latin typeface="Arial"/>
                <a:ea typeface="宋体" charset="-122"/>
              </a:defRPr>
            </a:lvl1pPr>
          </a:lstStyle>
          <a:p>
            <a:pPr lvl="0"/>
            <a:r>
              <a:rPr sz="3600"/>
              <a:t>4.  财务经理关于资本结构设计的回答</a:t>
            </a:r>
            <a:endParaRPr sz="3600"/>
          </a:p>
        </p:txBody>
      </p:sp>
      <p:sp>
        <p:nvSpPr>
          <p:cNvPr id="94211" name=""/>
          <p:cNvSpPr/>
          <p:nvPr>
            <p:ph type="body" idx="4294967295"/>
          </p:nvPr>
        </p:nvSpPr>
        <p:spPr>
          <a:xfrm>
            <a:off x="762000" y="2057400"/>
            <a:ext cx="7772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l"/>
              <a:defRPr lang="en-US" altLang="en-US" sz="2800" b="1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8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l"/>
              <a:defRPr lang="en-US" altLang="en-US" sz="24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l"/>
              <a:defRPr lang="en-US" altLang="en-US" sz="2000" b="0" i="0" u="none" baseline="0">
                <a:solidFill>
                  <a:schemeClr val="tx1"/>
                </a:solidFill>
                <a:latin typeface="Arial"/>
                <a:ea typeface="宋体" charset="-122"/>
              </a:defRPr>
            </a:lvl5pPr>
          </a:lstStyle>
          <a:p>
            <a:pPr lvl="0"/>
            <a:r>
              <a:t>设立目标财务比率</a:t>
            </a:r>
          </a:p>
          <a:p>
            <a:pPr lvl="0"/>
            <a:endParaRPr sz="3600"/>
          </a:p>
          <a:p>
            <a:pPr lvl="0"/>
            <a:r>
              <a:t>由谁设立目标财务比率</a:t>
            </a:r>
          </a:p>
          <a:p>
            <a:pPr lvl="0">
              <a:buNone/>
            </a:pPr>
            <a:r>
              <a:t>     </a:t>
            </a:r>
            <a:r>
              <a:rPr sz="2400"/>
              <a:t>——</a:t>
            </a:r>
            <a:r>
              <a:rPr sz="2400">
                <a:latin typeface="华文新魏" pitchFamily="2" charset="-122"/>
                <a:ea typeface="华文新魏" pitchFamily="2" charset="-122"/>
              </a:rPr>
              <a:t>85%财务经理认为：内部管理层和分析人员</a:t>
            </a:r>
            <a:endParaRPr sz="2400">
              <a:latin typeface="华文新魏" pitchFamily="2" charset="-122"/>
              <a:ea typeface="华文新魏" pitchFamily="2" charset="-122"/>
            </a:endParaRPr>
          </a:p>
          <a:p>
            <a:pPr lvl="0">
              <a:buNone/>
            </a:pPr>
            <a:endParaRPr sz="2000">
              <a:latin typeface="华文新魏" pitchFamily="2" charset="-122"/>
              <a:ea typeface="华文新魏" pitchFamily="2" charset="-122"/>
            </a:endParaRPr>
          </a:p>
          <a:p>
            <a:pPr lvl="0"/>
            <a:r>
              <a:t>影响资本结构的最重要因素是经营风险。</a:t>
            </a:r>
          </a:p>
          <a:p>
            <a:pPr lvl="0"/>
            <a:endParaRPr sz="2000"/>
          </a:p>
          <a:p>
            <a:pPr lvl="0"/>
            <a:r>
              <a:rPr sz="2400"/>
              <a:t>密切关注商业环境和金融市场，及时作出反映。</a:t>
            </a:r>
          </a:p>
        </p:txBody>
      </p:sp>
      <p:sp>
        <p:nvSpPr>
          <p:cNvPr id="94212" name=""/>
          <p:cNvSpPr/>
          <p:nvPr/>
        </p:nvSpPr>
        <p:spPr>
          <a:xfrm>
            <a:off x="4343400" y="1600200"/>
            <a:ext cx="4572000" cy="15525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>
                <a:ea typeface="华文新魏" pitchFamily="2" charset="-122"/>
              </a:rPr>
              <a:t>支付融资费用的能力</a:t>
            </a:r>
            <a:endParaRPr lang="zh-CN">
              <a:ea typeface="华文新魏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>
                <a:ea typeface="华文新魏" pitchFamily="2" charset="-122"/>
              </a:rPr>
              <a:t>保持充足的借债余地</a:t>
            </a:r>
            <a:endParaRPr lang="zh-CN">
              <a:ea typeface="华文新魏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zh-CN">
                <a:ea typeface="华文新魏" pitchFamily="2" charset="-122"/>
              </a:rPr>
              <a:t>充分利用财务杠杆带来的好处</a:t>
            </a:r>
            <a:endParaRPr lang="zh-CN">
              <a:ea typeface="华文新魏" pitchFamily="2" charset="-122"/>
            </a:endParaRPr>
          </a:p>
        </p:txBody>
      </p:sp>
      <p:sp>
        <p:nvSpPr>
          <p:cNvPr id="94213" name=""/>
          <p:cNvSpPr/>
          <p:nvPr/>
        </p:nvSpPr>
        <p:spPr>
          <a:xfrm>
            <a:off x="4114800" y="1752600"/>
            <a:ext cx="228600" cy="1295400"/>
          </a:xfrm>
          <a:prstGeom prst="leftBrace">
            <a:avLst>
              <a:gd name="adj1" fmla="val 47222"/>
              <a:gd name="adj2" fmla="val 50000"/>
            </a:avLst>
          </a:prstGeom>
          <a:noFill/>
          <a:ln cmpd="sng">
            <a:solidFill>
              <a:schemeClr val="tx1"/>
            </a:solidFill>
            <a:round/>
          </a:ln>
        </p:spPr>
        <p:txBody>
          <a:bodyPr/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</p:txBody>
      </p:sp>
      <p:sp>
        <p:nvSpPr>
          <p:cNvPr id="9421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 eaLnBrk="1" hangingPunct="1"/>
            <a:fld id="{C9BD78FC-C827-461B-BE82-7F84FA7D52A2}" type="datetime1">
              <a:rPr lang="zh-CN" sz="1400"/>
              <a:t>2024/9/7</a:t>
            </a:fld>
            <a:endParaRPr lang="zh-CN" sz="1400"/>
          </a:p>
        </p:txBody>
      </p:sp>
      <p:sp>
        <p:nvSpPr>
          <p:cNvPr id="9421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 eaLnBrk="1" hangingPunct="1"/>
            <a:fld id="{456C4920-DB3B-4F43-9461-29CE3634069C}" type="slidenum">
              <a:rPr lang="zh-CN" sz="1400"/>
              <a:t>46</a:t>
            </a:fld>
            <a:endParaRPr lang="en-US"/>
          </a:p>
        </p:txBody>
      </p:sp>
      <p:sp>
        <p:nvSpPr>
          <p:cNvPr id="94216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 eaLnBrk="1" hangingPunct="1"/>
            <a:fld id="{C118B936-0F44-4816-8F8D-E5715C022A14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94217" name="TextBox 9421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猩酱笱ё懿肊MBA东莞班共94页，您现在浏览的是第46页!</a:t>
            </a:r>
          </a:p>
        </p:txBody>
      </p:sp>
    </p:spTree>
  </p:cSld>
  <p:clrMapOvr>
    <a:masterClrMapping/>
  </p:clrMapOvr>
  <p:transition/>
  <p:timing/>
</p:sld>
</file>

<file path=ppt/slides/slide4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258" name=""/>
          <p:cNvSpPr/>
          <p:nvPr/>
        </p:nvSpPr>
        <p:spPr>
          <a:xfrm>
            <a:off x="914400" y="2133600"/>
            <a:ext cx="7391400" cy="359727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sz="2800"/>
              <a:t>1、企业的风险是怎样产生的？最大的风险是什么产生的？</a:t>
            </a:r>
            <a:endParaRPr lang="zh-CN" sz="2800"/>
          </a:p>
          <a:p>
            <a:pPr lvl="0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sz="2800"/>
              <a:t>2、决策——风险——杠杆之间是什么关系？</a:t>
            </a:r>
            <a:endParaRPr lang="zh-CN" sz="2800"/>
          </a:p>
          <a:p>
            <a:pPr lvl="0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sz="2800"/>
              <a:t>3、如果公司决策层作出了正确的决策，财务怎样提供支持？如果决策层作出了错误的决策，我们又如何从财务的角度进行制止？</a:t>
            </a:r>
            <a:endParaRPr lang="zh-CN" sz="2800"/>
          </a:p>
        </p:txBody>
      </p:sp>
      <p:sp>
        <p:nvSpPr>
          <p:cNvPr id="96259" name=""/>
          <p:cNvSpPr/>
          <p:nvPr/>
        </p:nvSpPr>
        <p:spPr>
          <a:xfrm>
            <a:off x="1752600" y="457200"/>
            <a:ext cx="3841750" cy="823912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none" anchor="t" anchorCtr="0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>
            <a:pPr lvl="0"/>
            <a:r>
              <a:rPr lang="zh-CN" sz="4800">
                <a:solidFill>
                  <a:schemeClr val="tx2"/>
                </a:solidFill>
                <a:latin typeface="宋体" charset="-122"/>
              </a:rPr>
              <a:t>请大家思考：</a:t>
            </a:r>
            <a:endParaRPr lang="zh-CN" sz="4800">
              <a:solidFill>
                <a:schemeClr val="accent1"/>
              </a:solidFill>
              <a:latin typeface="宋体" charset="-122"/>
            </a:endParaRPr>
          </a:p>
        </p:txBody>
      </p:sp>
      <p:sp>
        <p:nvSpPr>
          <p:cNvPr id="96260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lvl="0" eaLnBrk="1" hangingPunct="1"/>
            <a:fld id="{AE8C41E4-D5CC-4CC2-B12C-3338C00BDB27}" type="datetime1">
              <a:rPr lang="zh-CN" sz="1400"/>
              <a:t>2024/9/7</a:t>
            </a:fld>
            <a:endParaRPr lang="zh-CN" sz="1400"/>
          </a:p>
        </p:txBody>
      </p:sp>
      <p:sp>
        <p:nvSpPr>
          <p:cNvPr id="96261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4C9F8DB7-753C-444C-88F7-FA00461E9EA6}" type="slidenum">
              <a:rPr lang="zh-CN" sz="1400"/>
              <a:t>47</a:t>
            </a:fld>
            <a:endParaRPr lang="en-US"/>
          </a:p>
        </p:txBody>
      </p:sp>
      <p:sp>
        <p:nvSpPr>
          <p:cNvPr id="96262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lvl="0" algn="ctr" eaLnBrk="1" hangingPunct="1"/>
            <a:fld id="{4887DBD2-7CBF-4FB6-9555-B4A6DA3E767E}" type="footer">
              <a:rPr lang="zh-CN" sz="1400"/>
              <a:t>HuaNanLiGongDAXue  Cui-Yi</a:t>
            </a:fld>
            <a:endParaRPr lang="zh-CN" sz="1400"/>
          </a:p>
        </p:txBody>
      </p:sp>
      <p:sp>
        <p:nvSpPr>
          <p:cNvPr id="96263" name="TextBox 9626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eaLnBrk="0" hangingPunct="0">
              <a:defRPr lang="en-US" sz="2800">
                <a:latin typeface="宋体" charset="-122"/>
              </a:defRPr>
            </a:defPPr>
            <a:lvl1pPr mar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1pPr>
            <a:lvl2pPr marL="4572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2pPr>
            <a:lvl3pPr marL="9144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3pPr>
            <a:lvl4pPr marL="13716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4pPr>
            <a:lvl5pPr marL="182880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 b="0" i="0" u="none" baseline="0">
                <a:solidFill>
                  <a:schemeClr val="tx1"/>
                </a:solidFill>
                <a:latin typeface="Times New Roman" pitchFamily="2" charset="0"/>
                <a:ea typeface="宋体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猩酱笱ё懿肊MBA东莞班共94页，您现在浏览的是第47页!</a:t>
            </a:r>
          </a:p>
        </p:txBody>
      </p:sp>
    </p:spTree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https://d.book118.com/497051003141006033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个人主页 (标准)">
  <a:themeElements>
    <a:clrScheme name="">
      <a:dk1>
        <a:srgbClr val="1E2E53"/>
      </a:dk1>
      <a:lt1>
        <a:srgbClr val="FFFFFF"/>
      </a:lt1>
      <a:dk2>
        <a:srgbClr val="000000"/>
      </a:dk2>
      <a:lt2>
        <a:srgbClr val="FFCC00"/>
      </a:lt2>
      <a:accent1>
        <a:srgbClr val="FF9933"/>
      </a:accent1>
      <a:accent2>
        <a:srgbClr val="3366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AEAEA"/>
      </a:hlink>
      <a:folHlink>
        <a:srgbClr val="A73737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1E2E53"/>
        </a:dk1>
        <a:lt1>
          <a:srgbClr val="FFFFFF"/>
        </a:lt1>
        <a:dk2>
          <a:srgbClr val="000000"/>
        </a:dk2>
        <a:lt2>
          <a:srgbClr val="FFCC00"/>
        </a:lt2>
        <a:accent1>
          <a:srgbClr val="FF9933"/>
        </a:accent1>
        <a:accent2>
          <a:srgbClr val="3366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EAEAEA"/>
        </a:hlink>
        <a:folHlink>
          <a:srgbClr val="A73737"/>
        </a:folHlink>
      </a:clrScheme>
    </a:extraClrScheme>
    <a:extraClrScheme>
      <a:clrScheme name="">
        <a:dk1>
          <a:srgbClr val="FFFFFF"/>
        </a:dk1>
        <a:lt1>
          <a:srgbClr val="663300"/>
        </a:lt1>
        <a:dk2>
          <a:srgbClr val="868686"/>
        </a:dk2>
        <a:lt2>
          <a:srgbClr val="996633"/>
        </a:lt2>
        <a:accent1>
          <a:srgbClr val="FF9900"/>
        </a:accent1>
        <a:accent2>
          <a:srgbClr val="CC66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00"/>
        </a:hlink>
        <a:folHlink>
          <a:srgbClr val="CCCCCC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868686"/>
        </a:dk2>
        <a:lt2>
          <a:srgbClr val="000000"/>
        </a:lt2>
        <a:accent1>
          <a:srgbClr val="EAEAEA"/>
        </a:accent1>
        <a:accent2>
          <a:srgbClr val="5F5F5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69696"/>
        </a:hlink>
        <a:folHlink>
          <a:srgbClr val="CBCBCB"/>
        </a:folHlink>
      </a:clrScheme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593</Paragraphs>
  <Slides>48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baseType="lpstr" size="64">
      <vt:lpstr>Arial</vt:lpstr>
      <vt:lpstr>Calibri</vt:lpstr>
      <vt:lpstr>Wingdings</vt:lpstr>
      <vt:lpstr>宋体</vt:lpstr>
      <vt:lpstr>Times New Roman</vt:lpstr>
      <vt:lpstr>黑体</vt:lpstr>
      <vt:lpstr>华文彩云</vt:lpstr>
      <vt:lpstr>华文行楷</vt:lpstr>
      <vt:lpstr>楷体_GB2312</vt:lpstr>
      <vt:lpstr>方正舒体</vt:lpstr>
      <vt:lpstr>隶书</vt:lpstr>
      <vt:lpstr>Arial Narrow</vt:lpstr>
      <vt:lpstr>Verdana</vt:lpstr>
      <vt:lpstr>华文新魏</vt:lpstr>
      <vt:lpstr>Tahoma</vt:lpstr>
      <vt:lpstr>Office Theme</vt:lpstr>
      <vt:lpstr>中山大学总裁EMBA东莞班</vt:lpstr>
      <vt:lpstr>         部分：            引言</vt:lpstr>
      <vt:lpstr>PowerPoint Presentation</vt:lpstr>
      <vt:lpstr>案例的分析 ：</vt:lpstr>
      <vt:lpstr>PowerPoint Presentation</vt:lpstr>
      <vt:lpstr>第二次两权分离：——法人产权中控制权与经营权分离</vt:lpstr>
      <vt:lpstr>企业、财务及财务管理</vt:lpstr>
      <vt:lpstr>企业财务目标——股东价值最大化及其具体表现</vt:lpstr>
      <vt:lpstr>PowerPoint Presentation</vt:lpstr>
      <vt:lpstr>PowerPoint Presentation</vt:lpstr>
      <vt:lpstr>许多成功和失败的案例分析</vt:lpstr>
      <vt:lpstr>散文    银行家说：“注意现金流”</vt:lpstr>
      <vt:lpstr>散文    银行家说：“注意现金流”</vt:lpstr>
      <vt:lpstr>第二部分 投资决策与案例分析</vt:lpstr>
      <vt:lpstr>  </vt:lpstr>
      <vt:lpstr>二、投资决策的目标 </vt:lpstr>
      <vt:lpstr>四、证券投资决策</vt:lpstr>
      <vt:lpstr>五、企业项目投资决策与管理</vt:lpstr>
      <vt:lpstr>PowerPoint Presentation</vt:lpstr>
      <vt:lpstr>决策中用到的两个主要的决策变量</vt:lpstr>
      <vt:lpstr>项目投资决策中估计现金流的原则</vt:lpstr>
      <vt:lpstr>投资项目的评估与项目管理</vt:lpstr>
      <vt:lpstr>PowerPoint Presentation</vt:lpstr>
      <vt:lpstr>PowerPoint Presentation</vt:lpstr>
      <vt:lpstr>资本运营投资的主要风险及防范</vt:lpstr>
      <vt:lpstr>——企业成功购并三要素</vt:lpstr>
      <vt:lpstr>七、人力资本投资决策与管理</vt:lpstr>
      <vt:lpstr>第三部分 融资决策与案例分析</vt:lpstr>
      <vt:lpstr>PowerPoint Presentation</vt:lpstr>
      <vt:lpstr>二、融资原则、融资战略</vt:lpstr>
      <vt:lpstr>三、融资规模</vt:lpstr>
      <vt:lpstr>对外自由融资规模预测：西瑞公司2006年销售收入为$100000,还有剩余生产能力，税后销售利润率为10%，预计2007年销售收入提高到120000，公司股利支付比率为60%。公司2000年的资产负债表如下：</vt:lpstr>
      <vt:lpstr>确定融资规模的方法之二——线性回归法</vt:lpstr>
      <vt:lpstr>四、融资渠道和融资方式</vt:lpstr>
      <vt:lpstr>PowerPoint Presentation</vt:lpstr>
      <vt:lpstr> </vt:lpstr>
      <vt:lpstr>债券的税后成本</vt:lpstr>
      <vt:lpstr>普通股成本Kcs</vt:lpstr>
      <vt:lpstr> 个别资本成本的比较</vt:lpstr>
      <vt:lpstr> 加权边际资本成本的确定</vt:lpstr>
      <vt:lpstr>PowerPoint Presentation</vt:lpstr>
      <vt:lpstr>1. 现金性融资风险</vt:lpstr>
      <vt:lpstr>PowerPoint Presentation</vt:lpstr>
      <vt:lpstr>八、融资组合设计</vt:lpstr>
      <vt:lpstr>2.  如何确定资金来源的期限结构？</vt:lpstr>
      <vt:lpstr>4.  财务经理关于资本结构设计的回答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2024-09-07T08:13:07.664</cp:lastPrinted>
  <dcterms:created xsi:type="dcterms:W3CDTF">2024-09-07T00:13:07Z</dcterms:created>
  <dcterms:modified xsi:type="dcterms:W3CDTF">2024-09-07T00:13:10Z</dcterms:modified>
</cp:coreProperties>
</file>