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59B4-3E69-4D86-85B1-9B404234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D56CC-55C4-418A-82F9-743F9C66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0344-4C01-40C2-9E6F-B4F97420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83207-AF7D-4375-867F-20958F63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C6C78-9555-4EBA-9ADD-8EC5EDAD8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F39DE-C2E8-4D83-A960-7C5BA44E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D0383-1696-40E9-BD8C-583239399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1DD44-0AFC-4549-84F6-B0B4AE3E5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6A156-EFC8-4FEB-86D7-9BC98CDF8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54525-B127-414C-8BC2-8B05FDAF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63A73-38A3-4351-A8F9-6465261A4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8649" y="2127843"/>
            <a:ext cx="5854701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7404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3.png" /><Relationship Id="rId12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8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6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3060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83011" y="1655123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0000"/>
                </a:solidFill>
              </a:rPr>
              <a:t>酱香酒行业报告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2181860" cy="6858000"/>
          </a:xfrm>
          <a:custGeom>
            <a:rect l="l" t="t" r="r" b="b"/>
            <a:pathLst>
              <a:path w="2181860" h="6858000">
                <a:moveTo>
                  <a:pt x="0" y="0"/>
                </a:moveTo>
                <a:lnTo>
                  <a:pt x="2181249" y="0"/>
                </a:lnTo>
                <a:lnTo>
                  <a:pt x="2181249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39949" y="562164"/>
            <a:ext cx="2087245" cy="6496050"/>
          </a:xfrm>
          <a:prstGeom prst="rect">
            <a:avLst/>
          </a:prstGeom>
        </p:spPr>
        <p:txBody>
          <a:bodyPr vert="vert" wrap="square" lIns="0" tIns="1035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23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12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43806" y="2891334"/>
            <a:ext cx="236855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AF79DE"/>
                </a:solidFill>
                <a:latin typeface="微软雅黑"/>
                <a:cs typeface="微软雅黑"/>
              </a:rPr>
              <a:t>目录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87324" y="1168245"/>
            <a:ext cx="35814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AF79DE"/>
                </a:solidFill>
                <a:latin typeface="微软雅黑"/>
                <a:cs typeface="微软雅黑"/>
              </a:rPr>
              <a:t>行业概述与发展历程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AF79DE"/>
                </a:solidFill>
                <a:latin typeface="微软雅黑"/>
                <a:cs typeface="微软雅黑"/>
              </a:rPr>
              <a:t>产业链结构及上下游关系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AF79DE"/>
                </a:solidFill>
                <a:latin typeface="微软雅黑"/>
                <a:cs typeface="微软雅黑"/>
              </a:rPr>
              <a:t>竞争格局与主要厂商分析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AF79DE"/>
                </a:solidFill>
                <a:latin typeface="微软雅黑"/>
                <a:cs typeface="微软雅黑"/>
              </a:rPr>
              <a:t>创新发展趋势及挑战应对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AF79DE"/>
                </a:solidFill>
                <a:latin typeface="微软雅黑"/>
                <a:cs typeface="微软雅黑"/>
              </a:rPr>
              <a:t>未来展望与建议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960973" y="1372755"/>
            <a:ext cx="76200" cy="4110354"/>
          </a:xfrm>
          <a:custGeom>
            <a:rect l="l" t="t" r="r" b="b"/>
            <a:pathLst>
              <a:path w="76200" h="4110354">
                <a:moveTo>
                  <a:pt x="76200" y="38100"/>
                </a:moveTo>
                <a:lnTo>
                  <a:pt x="73202" y="23266"/>
                </a:lnTo>
                <a:lnTo>
                  <a:pt x="65036" y="11150"/>
                </a:lnTo>
                <a:lnTo>
                  <a:pt x="52920" y="2984"/>
                </a:lnTo>
                <a:lnTo>
                  <a:pt x="38100" y="0"/>
                </a:lnTo>
                <a:lnTo>
                  <a:pt x="23266" y="2984"/>
                </a:lnTo>
                <a:lnTo>
                  <a:pt x="11150" y="11150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20"/>
                </a:lnTo>
                <a:lnTo>
                  <a:pt x="11150" y="65036"/>
                </a:lnTo>
                <a:lnTo>
                  <a:pt x="23266" y="73202"/>
                </a:lnTo>
                <a:lnTo>
                  <a:pt x="31750" y="74917"/>
                </a:lnTo>
                <a:lnTo>
                  <a:pt x="31750" y="4035399"/>
                </a:lnTo>
                <a:lnTo>
                  <a:pt x="23266" y="4037101"/>
                </a:lnTo>
                <a:lnTo>
                  <a:pt x="11150" y="4045267"/>
                </a:lnTo>
                <a:lnTo>
                  <a:pt x="2984" y="4057383"/>
                </a:lnTo>
                <a:lnTo>
                  <a:pt x="0" y="4072217"/>
                </a:lnTo>
                <a:lnTo>
                  <a:pt x="2984" y="4087037"/>
                </a:lnTo>
                <a:lnTo>
                  <a:pt x="11150" y="4099153"/>
                </a:lnTo>
                <a:lnTo>
                  <a:pt x="23266" y="4107319"/>
                </a:lnTo>
                <a:lnTo>
                  <a:pt x="38100" y="4110317"/>
                </a:lnTo>
                <a:lnTo>
                  <a:pt x="52920" y="4107319"/>
                </a:lnTo>
                <a:lnTo>
                  <a:pt x="65036" y="4099153"/>
                </a:lnTo>
                <a:lnTo>
                  <a:pt x="73202" y="4087037"/>
                </a:lnTo>
                <a:lnTo>
                  <a:pt x="76200" y="4072217"/>
                </a:lnTo>
                <a:lnTo>
                  <a:pt x="73888" y="4060761"/>
                </a:lnTo>
                <a:lnTo>
                  <a:pt x="73202" y="4057383"/>
                </a:lnTo>
                <a:lnTo>
                  <a:pt x="65036" y="4045267"/>
                </a:lnTo>
                <a:lnTo>
                  <a:pt x="52920" y="4037101"/>
                </a:lnTo>
                <a:lnTo>
                  <a:pt x="44450" y="4035399"/>
                </a:lnTo>
                <a:lnTo>
                  <a:pt x="44450" y="4034117"/>
                </a:lnTo>
                <a:lnTo>
                  <a:pt x="44450" y="76200"/>
                </a:lnTo>
                <a:lnTo>
                  <a:pt x="44450" y="74917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20"/>
                </a:lnTo>
                <a:lnTo>
                  <a:pt x="73875" y="49580"/>
                </a:lnTo>
                <a:lnTo>
                  <a:pt x="76200" y="3810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2600" y="2304609"/>
            <a:ext cx="1066800" cy="1066800"/>
          </a:xfrm>
          <a:prstGeom prst="rect">
            <a:avLst/>
          </a:prstGeom>
          <a:solidFill>
            <a:srgbClr val="F2EAFA"/>
          </a:solidFill>
          <a:ln w="19050">
            <a:solidFill>
              <a:srgbClr val="00000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254"/>
              </a:spcBef>
            </a:pPr>
            <a:r>
              <a:rPr sz="5750" b="1" spc="-25"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98872" y="3687040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latin typeface="微软雅黑"/>
                <a:cs typeface="微软雅黑"/>
              </a:rPr>
              <a:t>行业概述与发展历程</a:t>
            </a:r>
            <a:endParaRPr sz="3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872282" y="1951941"/>
            <a:ext cx="984250" cy="705485"/>
            <a:chOff x="6872282" y="1951941"/>
            <a:chExt cx="984250" cy="705485"/>
          </a:xfrm>
        </p:grpSpPr>
        <p:sp>
          <p:nvSpPr>
            <p:cNvPr id="5" name="object 5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6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6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368417" y="2733189"/>
            <a:ext cx="984250" cy="705485"/>
            <a:chOff x="4368417" y="2733189"/>
            <a:chExt cx="984250" cy="705485"/>
          </a:xfrm>
        </p:grpSpPr>
        <p:sp>
          <p:nvSpPr>
            <p:cNvPr id="8" name="object 8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7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7" y="0"/>
                  </a:lnTo>
                </a:path>
              </a:pathLst>
            </a:custGeom>
            <a:ln w="1904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酱香酒定义及特点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AF79DE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AF79DE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酱香酒是一种以高粱为主要原料，采用传统固态发酵工艺酿造的白酒，具</a:t>
            </a:r>
            <a:r>
              <a:rPr sz="1500" spc="-10">
                <a:latin typeface="微软雅黑"/>
                <a:cs typeface="微软雅黑"/>
              </a:rPr>
              <a:t>有独特的酱香味。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463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AF79DE"/>
                </a:solidFill>
                <a:latin typeface="微软雅黑"/>
                <a:cs typeface="微软雅黑"/>
              </a:rPr>
              <a:t>特</a:t>
            </a:r>
            <a:r>
              <a:rPr sz="1700" b="1" spc="-50">
                <a:solidFill>
                  <a:srgbClr val="AF79DE"/>
                </a:solidFill>
                <a:latin typeface="微软雅黑"/>
                <a:cs typeface="微软雅黑"/>
              </a:rPr>
              <a:t>点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16257" y="4880918"/>
            <a:ext cx="3263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酱香酒香气浓郁、口感醇厚、回味悠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长，空杯留香持久，是白酒中的佳品。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816BB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AF5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816BB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2EAF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起源阶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酱香酒起源于中国的酿酒文化，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历史悠久，最早可以追溯到古代。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228A"/>
                </a:solidFill>
                <a:latin typeface="微软雅黑"/>
                <a:cs typeface="微软雅黑"/>
              </a:rPr>
              <a:t>发展阶</a:t>
            </a:r>
            <a:r>
              <a:rPr sz="2300" b="1" spc="-50">
                <a:solidFill>
                  <a:srgbClr val="59228A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59228A"/>
                </a:solidFill>
                <a:latin typeface="微软雅黑"/>
                <a:cs typeface="微软雅黑"/>
              </a:rPr>
              <a:t>随着酿酒技术的进步和消费者对酒类品质要求的提高，酱香酒逐</a:t>
            </a:r>
            <a:r>
              <a:rPr sz="1500" spc="-10">
                <a:solidFill>
                  <a:srgbClr val="59228A"/>
                </a:solidFill>
                <a:latin typeface="微软雅黑"/>
                <a:cs typeface="微软雅黑"/>
              </a:rPr>
              <a:t>渐发展壮大。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成熟阶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近年来，酱香酒市场逐渐成熟，品牌竞争日益激烈，消费者对品牌的认知度不断提高。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BC95E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行业发展历程回顾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AF5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AF5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2EAFA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2EAFA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2EAFA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8634CD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增长趋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势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随着消费升级和消费者对高品质生活的追求，酱香酒市场将继续保持快速增长趋势。未来几年，市场规模有望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进一步扩大。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AF79DE"/>
                </a:solidFill>
                <a:latin typeface="微软雅黑"/>
                <a:cs typeface="微软雅黑"/>
              </a:rPr>
              <a:t>市场规</a:t>
            </a:r>
            <a:r>
              <a:rPr sz="1550" b="1" spc="-50">
                <a:solidFill>
                  <a:srgbClr val="AF79DE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根据市场调研数据，酱香酒市场规模不断扩大，已经成为白酒市场中的重</a:t>
            </a:r>
            <a:r>
              <a:rPr sz="1350" spc="-15">
                <a:latin typeface="微软雅黑"/>
                <a:cs typeface="微软雅黑"/>
              </a:rPr>
              <a:t>要品类。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2600" y="2304609"/>
            <a:ext cx="1066800" cy="1066800"/>
          </a:xfrm>
          <a:prstGeom prst="rect">
            <a:avLst/>
          </a:prstGeom>
          <a:solidFill>
            <a:srgbClr val="F2EAFA"/>
          </a:solidFill>
          <a:ln w="19050">
            <a:solidFill>
              <a:srgbClr val="00000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254"/>
              </a:spcBef>
            </a:pPr>
            <a:r>
              <a:rPr sz="5750" b="1" spc="-25"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13097" y="3687040"/>
            <a:ext cx="53689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latin typeface="微软雅黑"/>
                <a:cs typeface="微软雅黑"/>
              </a:rPr>
              <a:t>产业链结构及上下游关系</a:t>
            </a:r>
            <a:endParaRPr sz="3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872282" y="1951941"/>
            <a:ext cx="984250" cy="705485"/>
            <a:chOff x="6872282" y="1951941"/>
            <a:chExt cx="984250" cy="705485"/>
          </a:xfrm>
        </p:grpSpPr>
        <p:sp>
          <p:nvSpPr>
            <p:cNvPr id="5" name="object 5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6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6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368417" y="2733189"/>
            <a:ext cx="984250" cy="705485"/>
            <a:chOff x="4368417" y="2733189"/>
            <a:chExt cx="984250" cy="705485"/>
          </a:xfrm>
        </p:grpSpPr>
        <p:sp>
          <p:nvSpPr>
            <p:cNvPr id="8" name="object 8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7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7" y="0"/>
                  </a:lnTo>
                </a:path>
              </a:pathLst>
            </a:custGeom>
            <a:ln w="1904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70538" y="1444983"/>
            <a:ext cx="4955540" cy="4778375"/>
          </a:xfrm>
          <a:custGeom>
            <a:rect l="l" t="t" r="r" b="b"/>
            <a:pathLst>
              <a:path w="4955540" h="4778375">
                <a:moveTo>
                  <a:pt x="4159126" y="4778362"/>
                </a:moveTo>
                <a:lnTo>
                  <a:pt x="796410" y="4778362"/>
                </a:lnTo>
                <a:lnTo>
                  <a:pt x="747894" y="4776908"/>
                </a:lnTo>
                <a:lnTo>
                  <a:pt x="700148" y="4772603"/>
                </a:lnTo>
                <a:lnTo>
                  <a:pt x="653253" y="4765530"/>
                </a:lnTo>
                <a:lnTo>
                  <a:pt x="607294" y="4755772"/>
                </a:lnTo>
                <a:lnTo>
                  <a:pt x="562354" y="4743413"/>
                </a:lnTo>
                <a:lnTo>
                  <a:pt x="518516" y="4728536"/>
                </a:lnTo>
                <a:lnTo>
                  <a:pt x="475863" y="4711224"/>
                </a:lnTo>
                <a:lnTo>
                  <a:pt x="434478" y="4691560"/>
                </a:lnTo>
                <a:lnTo>
                  <a:pt x="394446" y="4669628"/>
                </a:lnTo>
                <a:lnTo>
                  <a:pt x="355848" y="4645511"/>
                </a:lnTo>
                <a:lnTo>
                  <a:pt x="318769" y="4619293"/>
                </a:lnTo>
                <a:lnTo>
                  <a:pt x="283292" y="4591056"/>
                </a:lnTo>
                <a:lnTo>
                  <a:pt x="249500" y="4560884"/>
                </a:lnTo>
                <a:lnTo>
                  <a:pt x="217477" y="4528860"/>
                </a:lnTo>
                <a:lnTo>
                  <a:pt x="187305" y="4495068"/>
                </a:lnTo>
                <a:lnTo>
                  <a:pt x="159068" y="4459591"/>
                </a:lnTo>
                <a:lnTo>
                  <a:pt x="132850" y="4422512"/>
                </a:lnTo>
                <a:lnTo>
                  <a:pt x="108733" y="4383915"/>
                </a:lnTo>
                <a:lnTo>
                  <a:pt x="86801" y="4343882"/>
                </a:lnTo>
                <a:lnTo>
                  <a:pt x="67137" y="4302498"/>
                </a:lnTo>
                <a:lnTo>
                  <a:pt x="49825" y="4259845"/>
                </a:lnTo>
                <a:lnTo>
                  <a:pt x="34948" y="4216006"/>
                </a:lnTo>
                <a:lnTo>
                  <a:pt x="22588" y="4171066"/>
                </a:lnTo>
                <a:lnTo>
                  <a:pt x="12831" y="4125107"/>
                </a:lnTo>
                <a:lnTo>
                  <a:pt x="5758" y="4078213"/>
                </a:lnTo>
                <a:lnTo>
                  <a:pt x="1453" y="4030467"/>
                </a:lnTo>
                <a:lnTo>
                  <a:pt x="0" y="3981952"/>
                </a:lnTo>
                <a:lnTo>
                  <a:pt x="0" y="796409"/>
                </a:lnTo>
                <a:lnTo>
                  <a:pt x="1453" y="747894"/>
                </a:lnTo>
                <a:lnTo>
                  <a:pt x="5758" y="700147"/>
                </a:lnTo>
                <a:lnTo>
                  <a:pt x="12831" y="653253"/>
                </a:lnTo>
                <a:lnTo>
                  <a:pt x="22589" y="607294"/>
                </a:lnTo>
                <a:lnTo>
                  <a:pt x="34948" y="562354"/>
                </a:lnTo>
                <a:lnTo>
                  <a:pt x="49825" y="518515"/>
                </a:lnTo>
                <a:lnTo>
                  <a:pt x="67138" y="475862"/>
                </a:lnTo>
                <a:lnTo>
                  <a:pt x="86801" y="434478"/>
                </a:lnTo>
                <a:lnTo>
                  <a:pt x="108733" y="394445"/>
                </a:lnTo>
                <a:lnTo>
                  <a:pt x="132850" y="355848"/>
                </a:lnTo>
                <a:lnTo>
                  <a:pt x="159069" y="318769"/>
                </a:lnTo>
                <a:lnTo>
                  <a:pt x="187306" y="283292"/>
                </a:lnTo>
                <a:lnTo>
                  <a:pt x="217478" y="249500"/>
                </a:lnTo>
                <a:lnTo>
                  <a:pt x="249501" y="217476"/>
                </a:lnTo>
                <a:lnTo>
                  <a:pt x="283293" y="187304"/>
                </a:lnTo>
                <a:lnTo>
                  <a:pt x="318771" y="159068"/>
                </a:lnTo>
                <a:lnTo>
                  <a:pt x="355850" y="132849"/>
                </a:lnTo>
                <a:lnTo>
                  <a:pt x="394447" y="108732"/>
                </a:lnTo>
                <a:lnTo>
                  <a:pt x="434480" y="86800"/>
                </a:lnTo>
                <a:lnTo>
                  <a:pt x="475864" y="67137"/>
                </a:lnTo>
                <a:lnTo>
                  <a:pt x="518517" y="49825"/>
                </a:lnTo>
                <a:lnTo>
                  <a:pt x="562355" y="34947"/>
                </a:lnTo>
                <a:lnTo>
                  <a:pt x="607296" y="22588"/>
                </a:lnTo>
                <a:lnTo>
                  <a:pt x="653255" y="12831"/>
                </a:lnTo>
                <a:lnTo>
                  <a:pt x="700149" y="5758"/>
                </a:lnTo>
                <a:lnTo>
                  <a:pt x="747894" y="1453"/>
                </a:lnTo>
                <a:lnTo>
                  <a:pt x="796409" y="0"/>
                </a:lnTo>
                <a:lnTo>
                  <a:pt x="4159126" y="0"/>
                </a:lnTo>
                <a:lnTo>
                  <a:pt x="4207640" y="1453"/>
                </a:lnTo>
                <a:lnTo>
                  <a:pt x="4255387" y="5758"/>
                </a:lnTo>
                <a:lnTo>
                  <a:pt x="4302281" y="12831"/>
                </a:lnTo>
                <a:lnTo>
                  <a:pt x="4348240" y="22589"/>
                </a:lnTo>
                <a:lnTo>
                  <a:pt x="4393181" y="34948"/>
                </a:lnTo>
                <a:lnTo>
                  <a:pt x="4437019" y="49825"/>
                </a:lnTo>
                <a:lnTo>
                  <a:pt x="4479672" y="67137"/>
                </a:lnTo>
                <a:lnTo>
                  <a:pt x="4521057" y="86801"/>
                </a:lnTo>
                <a:lnTo>
                  <a:pt x="4561089" y="108733"/>
                </a:lnTo>
                <a:lnTo>
                  <a:pt x="4599687" y="132850"/>
                </a:lnTo>
                <a:lnTo>
                  <a:pt x="4636766" y="159069"/>
                </a:lnTo>
                <a:lnTo>
                  <a:pt x="4672243" y="187305"/>
                </a:lnTo>
                <a:lnTo>
                  <a:pt x="4706035" y="217477"/>
                </a:lnTo>
                <a:lnTo>
                  <a:pt x="4738058" y="249501"/>
                </a:lnTo>
                <a:lnTo>
                  <a:pt x="4768230" y="283293"/>
                </a:lnTo>
                <a:lnTo>
                  <a:pt x="4796467" y="318770"/>
                </a:lnTo>
                <a:lnTo>
                  <a:pt x="4822685" y="355849"/>
                </a:lnTo>
                <a:lnTo>
                  <a:pt x="4846802" y="394446"/>
                </a:lnTo>
                <a:lnTo>
                  <a:pt x="4868734" y="434479"/>
                </a:lnTo>
                <a:lnTo>
                  <a:pt x="4888398" y="475863"/>
                </a:lnTo>
                <a:lnTo>
                  <a:pt x="4905710" y="518516"/>
                </a:lnTo>
                <a:lnTo>
                  <a:pt x="4920587" y="562355"/>
                </a:lnTo>
                <a:lnTo>
                  <a:pt x="4932947" y="607295"/>
                </a:lnTo>
                <a:lnTo>
                  <a:pt x="4942704" y="653254"/>
                </a:lnTo>
                <a:lnTo>
                  <a:pt x="4949777" y="700148"/>
                </a:lnTo>
                <a:lnTo>
                  <a:pt x="4954082" y="747895"/>
                </a:lnTo>
                <a:lnTo>
                  <a:pt x="4955536" y="796409"/>
                </a:lnTo>
                <a:lnTo>
                  <a:pt x="4955536" y="3981952"/>
                </a:lnTo>
                <a:lnTo>
                  <a:pt x="4954082" y="4030467"/>
                </a:lnTo>
                <a:lnTo>
                  <a:pt x="4949777" y="4078214"/>
                </a:lnTo>
                <a:lnTo>
                  <a:pt x="4942704" y="4125108"/>
                </a:lnTo>
                <a:lnTo>
                  <a:pt x="4932947" y="4171067"/>
                </a:lnTo>
                <a:lnTo>
                  <a:pt x="4920587" y="4216007"/>
                </a:lnTo>
                <a:lnTo>
                  <a:pt x="4905710" y="4259845"/>
                </a:lnTo>
                <a:lnTo>
                  <a:pt x="4888398" y="4302498"/>
                </a:lnTo>
                <a:lnTo>
                  <a:pt x="4868734" y="4343883"/>
                </a:lnTo>
                <a:lnTo>
                  <a:pt x="4846802" y="4383915"/>
                </a:lnTo>
                <a:lnTo>
                  <a:pt x="4822685" y="4422513"/>
                </a:lnTo>
                <a:lnTo>
                  <a:pt x="4796467" y="4459592"/>
                </a:lnTo>
                <a:lnTo>
                  <a:pt x="4768230" y="4495069"/>
                </a:lnTo>
                <a:lnTo>
                  <a:pt x="4738058" y="4528861"/>
                </a:lnTo>
                <a:lnTo>
                  <a:pt x="4706034" y="4560884"/>
                </a:lnTo>
                <a:lnTo>
                  <a:pt x="4672242" y="4591056"/>
                </a:lnTo>
                <a:lnTo>
                  <a:pt x="4636765" y="4619293"/>
                </a:lnTo>
                <a:lnTo>
                  <a:pt x="4599686" y="4645511"/>
                </a:lnTo>
                <a:lnTo>
                  <a:pt x="4561089" y="4669628"/>
                </a:lnTo>
                <a:lnTo>
                  <a:pt x="4521056" y="4691560"/>
                </a:lnTo>
                <a:lnTo>
                  <a:pt x="4479672" y="4711224"/>
                </a:lnTo>
                <a:lnTo>
                  <a:pt x="4437018" y="4728536"/>
                </a:lnTo>
                <a:lnTo>
                  <a:pt x="4393180" y="4743413"/>
                </a:lnTo>
                <a:lnTo>
                  <a:pt x="4348240" y="4755773"/>
                </a:lnTo>
                <a:lnTo>
                  <a:pt x="4302281" y="4765530"/>
                </a:lnTo>
                <a:lnTo>
                  <a:pt x="4255387" y="4772603"/>
                </a:lnTo>
                <a:lnTo>
                  <a:pt x="4207640" y="4776908"/>
                </a:lnTo>
                <a:lnTo>
                  <a:pt x="4159126" y="4778362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324729" y="1444983"/>
            <a:ext cx="4955540" cy="4778375"/>
          </a:xfrm>
          <a:custGeom>
            <a:rect l="l" t="t" r="r" b="b"/>
            <a:pathLst>
              <a:path w="4955540" h="4778375">
                <a:moveTo>
                  <a:pt x="4159127" y="4778362"/>
                </a:moveTo>
                <a:lnTo>
                  <a:pt x="796409" y="4778362"/>
                </a:lnTo>
                <a:lnTo>
                  <a:pt x="747894" y="4776908"/>
                </a:lnTo>
                <a:lnTo>
                  <a:pt x="700148" y="4772603"/>
                </a:lnTo>
                <a:lnTo>
                  <a:pt x="653253" y="4765530"/>
                </a:lnTo>
                <a:lnTo>
                  <a:pt x="607294" y="4755772"/>
                </a:lnTo>
                <a:lnTo>
                  <a:pt x="562354" y="4743413"/>
                </a:lnTo>
                <a:lnTo>
                  <a:pt x="518516" y="4728536"/>
                </a:lnTo>
                <a:lnTo>
                  <a:pt x="475863" y="4711224"/>
                </a:lnTo>
                <a:lnTo>
                  <a:pt x="434478" y="4691560"/>
                </a:lnTo>
                <a:lnTo>
                  <a:pt x="394446" y="4669628"/>
                </a:lnTo>
                <a:lnTo>
                  <a:pt x="355848" y="4645511"/>
                </a:lnTo>
                <a:lnTo>
                  <a:pt x="318770" y="4619293"/>
                </a:lnTo>
                <a:lnTo>
                  <a:pt x="283292" y="4591056"/>
                </a:lnTo>
                <a:lnTo>
                  <a:pt x="249500" y="4560884"/>
                </a:lnTo>
                <a:lnTo>
                  <a:pt x="217477" y="4528860"/>
                </a:lnTo>
                <a:lnTo>
                  <a:pt x="187305" y="4495068"/>
                </a:lnTo>
                <a:lnTo>
                  <a:pt x="159068" y="4459591"/>
                </a:lnTo>
                <a:lnTo>
                  <a:pt x="132850" y="4422512"/>
                </a:lnTo>
                <a:lnTo>
                  <a:pt x="108733" y="4383915"/>
                </a:lnTo>
                <a:lnTo>
                  <a:pt x="86801" y="4343882"/>
                </a:lnTo>
                <a:lnTo>
                  <a:pt x="67137" y="4302498"/>
                </a:lnTo>
                <a:lnTo>
                  <a:pt x="49825" y="4259845"/>
                </a:lnTo>
                <a:lnTo>
                  <a:pt x="34948" y="4216006"/>
                </a:lnTo>
                <a:lnTo>
                  <a:pt x="22588" y="4171066"/>
                </a:lnTo>
                <a:lnTo>
                  <a:pt x="12831" y="4125107"/>
                </a:lnTo>
                <a:lnTo>
                  <a:pt x="5758" y="4078213"/>
                </a:lnTo>
                <a:lnTo>
                  <a:pt x="1453" y="4030467"/>
                </a:lnTo>
                <a:lnTo>
                  <a:pt x="0" y="3981952"/>
                </a:lnTo>
                <a:lnTo>
                  <a:pt x="0" y="796409"/>
                </a:lnTo>
                <a:lnTo>
                  <a:pt x="1453" y="747894"/>
                </a:lnTo>
                <a:lnTo>
                  <a:pt x="5758" y="700147"/>
                </a:lnTo>
                <a:lnTo>
                  <a:pt x="12831" y="653253"/>
                </a:lnTo>
                <a:lnTo>
                  <a:pt x="22589" y="607294"/>
                </a:lnTo>
                <a:lnTo>
                  <a:pt x="34948" y="562354"/>
                </a:lnTo>
                <a:lnTo>
                  <a:pt x="49825" y="518515"/>
                </a:lnTo>
                <a:lnTo>
                  <a:pt x="67138" y="475862"/>
                </a:lnTo>
                <a:lnTo>
                  <a:pt x="86801" y="434478"/>
                </a:lnTo>
                <a:lnTo>
                  <a:pt x="108733" y="394445"/>
                </a:lnTo>
                <a:lnTo>
                  <a:pt x="132850" y="355848"/>
                </a:lnTo>
                <a:lnTo>
                  <a:pt x="159069" y="318769"/>
                </a:lnTo>
                <a:lnTo>
                  <a:pt x="187306" y="283292"/>
                </a:lnTo>
                <a:lnTo>
                  <a:pt x="217478" y="249500"/>
                </a:lnTo>
                <a:lnTo>
                  <a:pt x="249501" y="217476"/>
                </a:lnTo>
                <a:lnTo>
                  <a:pt x="283293" y="187304"/>
                </a:lnTo>
                <a:lnTo>
                  <a:pt x="318771" y="159068"/>
                </a:lnTo>
                <a:lnTo>
                  <a:pt x="355849" y="132849"/>
                </a:lnTo>
                <a:lnTo>
                  <a:pt x="394447" y="108732"/>
                </a:lnTo>
                <a:lnTo>
                  <a:pt x="434480" y="86800"/>
                </a:lnTo>
                <a:lnTo>
                  <a:pt x="475864" y="67137"/>
                </a:lnTo>
                <a:lnTo>
                  <a:pt x="518517" y="49825"/>
                </a:lnTo>
                <a:lnTo>
                  <a:pt x="562355" y="34947"/>
                </a:lnTo>
                <a:lnTo>
                  <a:pt x="607296" y="22588"/>
                </a:lnTo>
                <a:lnTo>
                  <a:pt x="653255" y="12831"/>
                </a:lnTo>
                <a:lnTo>
                  <a:pt x="700149" y="5758"/>
                </a:lnTo>
                <a:lnTo>
                  <a:pt x="747894" y="1453"/>
                </a:lnTo>
                <a:lnTo>
                  <a:pt x="796409" y="0"/>
                </a:lnTo>
                <a:lnTo>
                  <a:pt x="4159127" y="0"/>
                </a:lnTo>
                <a:lnTo>
                  <a:pt x="4207640" y="1453"/>
                </a:lnTo>
                <a:lnTo>
                  <a:pt x="4255387" y="5758"/>
                </a:lnTo>
                <a:lnTo>
                  <a:pt x="4302282" y="12831"/>
                </a:lnTo>
                <a:lnTo>
                  <a:pt x="4348241" y="22589"/>
                </a:lnTo>
                <a:lnTo>
                  <a:pt x="4393181" y="34948"/>
                </a:lnTo>
                <a:lnTo>
                  <a:pt x="4437019" y="49825"/>
                </a:lnTo>
                <a:lnTo>
                  <a:pt x="4479673" y="67137"/>
                </a:lnTo>
                <a:lnTo>
                  <a:pt x="4521057" y="86801"/>
                </a:lnTo>
                <a:lnTo>
                  <a:pt x="4561090" y="108733"/>
                </a:lnTo>
                <a:lnTo>
                  <a:pt x="4599687" y="132850"/>
                </a:lnTo>
                <a:lnTo>
                  <a:pt x="4636766" y="159069"/>
                </a:lnTo>
                <a:lnTo>
                  <a:pt x="4672243" y="187305"/>
                </a:lnTo>
                <a:lnTo>
                  <a:pt x="4706035" y="217477"/>
                </a:lnTo>
                <a:lnTo>
                  <a:pt x="4738059" y="249501"/>
                </a:lnTo>
                <a:lnTo>
                  <a:pt x="4768230" y="283293"/>
                </a:lnTo>
                <a:lnTo>
                  <a:pt x="4796467" y="318770"/>
                </a:lnTo>
                <a:lnTo>
                  <a:pt x="4822686" y="355849"/>
                </a:lnTo>
                <a:lnTo>
                  <a:pt x="4846803" y="394446"/>
                </a:lnTo>
                <a:lnTo>
                  <a:pt x="4868735" y="434479"/>
                </a:lnTo>
                <a:lnTo>
                  <a:pt x="4888398" y="475863"/>
                </a:lnTo>
                <a:lnTo>
                  <a:pt x="4905711" y="518516"/>
                </a:lnTo>
                <a:lnTo>
                  <a:pt x="4920588" y="562355"/>
                </a:lnTo>
                <a:lnTo>
                  <a:pt x="4932947" y="607295"/>
                </a:lnTo>
                <a:lnTo>
                  <a:pt x="4942705" y="653254"/>
                </a:lnTo>
                <a:lnTo>
                  <a:pt x="4949778" y="700148"/>
                </a:lnTo>
                <a:lnTo>
                  <a:pt x="4954083" y="747895"/>
                </a:lnTo>
                <a:lnTo>
                  <a:pt x="4955536" y="796409"/>
                </a:lnTo>
                <a:lnTo>
                  <a:pt x="4955536" y="3981952"/>
                </a:lnTo>
                <a:lnTo>
                  <a:pt x="4954083" y="4030467"/>
                </a:lnTo>
                <a:lnTo>
                  <a:pt x="4949778" y="4078214"/>
                </a:lnTo>
                <a:lnTo>
                  <a:pt x="4942705" y="4125108"/>
                </a:lnTo>
                <a:lnTo>
                  <a:pt x="4932947" y="4171067"/>
                </a:lnTo>
                <a:lnTo>
                  <a:pt x="4920588" y="4216007"/>
                </a:lnTo>
                <a:lnTo>
                  <a:pt x="4905710" y="4259845"/>
                </a:lnTo>
                <a:lnTo>
                  <a:pt x="4888398" y="4302498"/>
                </a:lnTo>
                <a:lnTo>
                  <a:pt x="4868734" y="4343883"/>
                </a:lnTo>
                <a:lnTo>
                  <a:pt x="4846802" y="4383915"/>
                </a:lnTo>
                <a:lnTo>
                  <a:pt x="4822685" y="4422513"/>
                </a:lnTo>
                <a:lnTo>
                  <a:pt x="4796467" y="4459592"/>
                </a:lnTo>
                <a:lnTo>
                  <a:pt x="4768230" y="4495069"/>
                </a:lnTo>
                <a:lnTo>
                  <a:pt x="4738058" y="4528861"/>
                </a:lnTo>
                <a:lnTo>
                  <a:pt x="4706034" y="4560884"/>
                </a:lnTo>
                <a:lnTo>
                  <a:pt x="4672242" y="4591056"/>
                </a:lnTo>
                <a:lnTo>
                  <a:pt x="4636765" y="4619293"/>
                </a:lnTo>
                <a:lnTo>
                  <a:pt x="4599686" y="4645511"/>
                </a:lnTo>
                <a:lnTo>
                  <a:pt x="4561089" y="4669628"/>
                </a:lnTo>
                <a:lnTo>
                  <a:pt x="4521056" y="4691560"/>
                </a:lnTo>
                <a:lnTo>
                  <a:pt x="4479672" y="4711224"/>
                </a:lnTo>
                <a:lnTo>
                  <a:pt x="4437019" y="4728536"/>
                </a:lnTo>
                <a:lnTo>
                  <a:pt x="4393181" y="4743413"/>
                </a:lnTo>
                <a:lnTo>
                  <a:pt x="4348240" y="4755773"/>
                </a:lnTo>
                <a:lnTo>
                  <a:pt x="4302281" y="4765530"/>
                </a:lnTo>
                <a:lnTo>
                  <a:pt x="4255387" y="4772603"/>
                </a:lnTo>
                <a:lnTo>
                  <a:pt x="4207640" y="4776908"/>
                </a:lnTo>
                <a:lnTo>
                  <a:pt x="4159127" y="4778362"/>
                </a:lnTo>
                <a:close/>
              </a:path>
            </a:pathLst>
          </a:custGeom>
          <a:solidFill>
            <a:srgbClr val="F2EAF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413191" y="2347046"/>
            <a:ext cx="39687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原料供应：酱香酒的主要原料是高粱、小麦和水，其中高粱为主要酿造原料。优质的酱香酒对原料的品质要求较高，通常选择优质的高粱品种。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67383" y="2347046"/>
            <a:ext cx="4311650" cy="2802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生产工艺流程：酱香酒的生产工艺流程包括制曲、酿酒、陈酿和勾兑等环节。制曲是酱香酒生产的关键环节，采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用优质小麦制作酒曲，为后续的发酵过程提供必要的微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生物和酶类。酿酒环节包括蒸煮、发酵、取酒等步骤，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通过特定的工艺条件控制，使原料充分发酵并产生丰富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的香味物质。陈酿环节是酱香酒品质形成的重要环节，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通过长时间的贮存，使酒体更加醇厚、香味更加协调。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最后，通过勾兑工艺，将不同批次、不同年份的酒进行</a:t>
            </a:r>
            <a:r>
              <a:rPr sz="1350" spc="-50">
                <a:solidFill>
                  <a:srgbClr val="59228A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调配，以达到统一的品质标准。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原料供应与生产工艺流程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550400" cy="17100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销售渠道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酱香酒的销售渠道主要包括经销商、专卖店、电商平台等。经销商是酱香酒销售的重要力量，通过与经销商合作，企业可以将产品覆盖到更广泛的市场。专卖店则提供更为专业的产品展示和消费者体验，有助于提升品牌形象。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电商平台则为消费者提供了便捷的购物渠道，同时也为企业拓展了线上销售市场。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FE4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68528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AF79DE"/>
                </a:solidFill>
                <a:latin typeface="微软雅黑"/>
                <a:cs typeface="微软雅黑"/>
              </a:rPr>
              <a:t>消费者群体分析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59228A"/>
                </a:solidFill>
                <a:latin typeface="微软雅黑"/>
                <a:cs typeface="微软雅黑"/>
              </a:rPr>
              <a:t>酱香酒的消费者群体主要包括中高端消费者、礼品市场和商务市场等。中高端消费者注重品质和口感，对酱香酒有较高的认可度。礼品市场则将酱香酒作为送礼佳品，体现了其高端、尊贵的属性。商务市场则将酱香酒作为商务宴请和商务礼品的选择，体现了其身份和地位的象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EFE4F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销售渠道与消费者群体分析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BC95E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484309" y="1511150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产业政策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83948" y="2123297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政府对酱香酒产业给予一定的政策支持，包括税收优惠、资金扶持等，以促进产业的健康发展。同时，政府也加强对产业的监管，确保产品质量和安全。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04733" y="3273065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法律法规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83948" y="3860010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国家相关法律法规对酱香酒的生产和销售进行规范，包括产品质量标准、食品安全法规等。企业需要严格遵守相关法律法规，确保产品的合法性和安全性。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41309" y="5038044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环保政策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02236" y="5614414"/>
            <a:ext cx="8597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随着环保意识的提高，政府对酒类生产企业的环保要求也越来越高。企业需要加强环保投入和管理，降低生产过程中的环境污染和资源消耗。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6" name="object 16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BC95E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9" name="object 19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BC95E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相关政策法规影响因素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2600" y="2304609"/>
            <a:ext cx="1066800" cy="1066800"/>
          </a:xfrm>
          <a:prstGeom prst="rect">
            <a:avLst/>
          </a:prstGeom>
          <a:solidFill>
            <a:srgbClr val="F2EAFA"/>
          </a:solidFill>
          <a:ln w="19050">
            <a:solidFill>
              <a:srgbClr val="00000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254"/>
              </a:spcBef>
            </a:pPr>
            <a:r>
              <a:rPr sz="5750" b="1" spc="-25"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13097" y="3687040"/>
            <a:ext cx="53689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latin typeface="微软雅黑"/>
                <a:cs typeface="微软雅黑"/>
              </a:rPr>
              <a:t>竞争格局与主要厂商分析</a:t>
            </a:r>
            <a:endParaRPr sz="3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872282" y="1951941"/>
            <a:ext cx="984250" cy="705485"/>
            <a:chOff x="6872282" y="1951941"/>
            <a:chExt cx="984250" cy="705485"/>
          </a:xfrm>
        </p:grpSpPr>
        <p:sp>
          <p:nvSpPr>
            <p:cNvPr id="5" name="object 5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6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81807" y="1961466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6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368417" y="2733189"/>
            <a:ext cx="984250" cy="705485"/>
            <a:chOff x="4368417" y="2733189"/>
            <a:chExt cx="984250" cy="705485"/>
          </a:xfrm>
        </p:grpSpPr>
        <p:sp>
          <p:nvSpPr>
            <p:cNvPr id="8" name="object 8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964777" y="0"/>
                  </a:moveTo>
                  <a:lnTo>
                    <a:pt x="0" y="686285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377942" y="2742714"/>
              <a:ext cx="965200" cy="686435"/>
            </a:xfrm>
            <a:custGeom>
              <a:rect l="l" t="t" r="r" b="b"/>
              <a:pathLst>
                <a:path w="965200" h="686435">
                  <a:moveTo>
                    <a:pt x="0" y="686285"/>
                  </a:moveTo>
                  <a:lnTo>
                    <a:pt x="964777" y="0"/>
                  </a:lnTo>
                </a:path>
              </a:pathLst>
            </a:custGeom>
            <a:ln w="1904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https://d.book118.com/497053060103006051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Times New Roman</vt:lpstr>
      <vt:lpstr>Office Theme</vt:lpstr>
      <vt:lpstr>酱香酒行业报告</vt:lpstr>
      <vt:lpstr>PowerPoint Presentation</vt:lpstr>
      <vt:lpstr>PowerPoint Presentation</vt:lpstr>
      <vt:lpstr>酱香酒定义及特点</vt:lpstr>
      <vt:lpstr>行业发展历程回顾</vt:lpstr>
      <vt:lpstr>市场规模与增长趋势</vt:lpstr>
      <vt:lpstr>PowerPoint Presentation</vt:lpstr>
      <vt:lpstr>原料供应与生产工艺流程</vt:lpstr>
      <vt:lpstr>销售渠道与消费者群体分析</vt:lpstr>
      <vt:lpstr>相关政策法规影响因素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2024-09-24T14:51:45.426</cp:lastPrinted>
  <dcterms:created xsi:type="dcterms:W3CDTF">2024-09-24T06:51:45Z</dcterms:created>
  <dcterms:modified xsi:type="dcterms:W3CDTF">2024-09-24T06:51:46Z</dcterms:modified>
</cp:coreProperties>
</file>