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428A4E-9855-4C3A-8BEB-730992BBD1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B7B2DA-897E-42B4-901D-D089438E10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71A749-75DD-4AF0-AA7D-31135CC9FE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433EF3-05C3-4670-BE5F-D86811CD6E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3B1024-7D4A-4764-919C-2C867F4BDC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FA993C-5A7B-4654-A544-C38470105E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49D7E3B-DB61-4C1F-A729-7A9196AA45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69C56AB-8C76-4CCD-891B-E57314ECBC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5C644CA-64D8-489E-8871-4F17614DE1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24E204-108F-46CD-BC39-D2CECC7BEE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1B1313-2412-42B4-92B7-08DE6F85A2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97061040053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北京大学医学部硕士研究生招录改革与实践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改革背景与目标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招录改革措施及实施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实践经验与成果展示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面临的挑战与问题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未来发展规划与策略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改革背景与目标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随着高等教育普及化，硕士研究生招生规模逐渐扩大，同时需要优化生源结构，提高生源质量。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招生规模扩大与结构优化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传统的考试选拔方式已无法满足多元化人才培养需求，需要探索新的选拔方式，如综合素质评价、科研能力考察等。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选拔方式多元化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高等教育改革强调学科交叉融合，医学硕士研究生招录需要适应这一趋势，选拔具有多学科背景的优秀人才。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学科交叉融合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高等教育改革趋势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实践性强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医学教育强调实践性，要求学生具备丰富的临床经验和操作技能，这对招录选拔提出了更高的要求。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学制长、投入大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医学硕士研究生学制较长，投入较大，需要学生具备较高的学术素养和科研能力。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国际化趋势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随着医学教育的国际化趋势，需要学生具备国际视野和跨文化交流能力。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医学教育特点及挑战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促进学科交叉融合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通过选拔具有多学科背景的学生，促进医学与其他学科的交叉融合，推动医学创新和发展。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适应高等教育改革趋势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通过改革实践，探索适应高等教育改革趋势的医学硕士研究生招录模式，为高等教育改革做出贡献。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提高生源质量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通过改革选拔方式，选拔出具有创新精神、实践能力和国际视野的优秀学生，提高生源质量。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招录改革目标与意义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招录改革措施及实施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优化考试内容与形式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5784437" y="1687163"/>
            <a:ext cx="4496144" cy="565817"/>
            <a:chOff x="5784437" y="1687163"/>
            <a:chExt cx="4496144" cy="565817"/>
          </a:xfrm>
        </p:grpSpPr>
        <p:sp>
          <p:nvSpPr>
            <p:cNvPr id="29" name="AutoShape 29"/>
            <p:cNvSpPr/>
            <p:nvPr/>
          </p:nvSpPr>
          <p:spPr>
            <a:xfrm>
              <a:off x="5784437" y="1687163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0" name="TextBox 30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31" name="Group 31"/>
          <p:cNvGrpSpPr/>
          <p:nvPr/>
        </p:nvGrpSpPr>
        <p:grpSpPr>
          <a:xfrm>
            <a:off x="5784437" y="2262505"/>
            <a:ext cx="4496144" cy="820535"/>
            <a:chOff x="5784437" y="2262505"/>
            <a:chExt cx="4496144" cy="820535"/>
          </a:xfrm>
        </p:grpSpPr>
        <p:sp>
          <p:nvSpPr>
            <p:cNvPr id="32" name="TextBox 32"/>
            <p:cNvSpPr txBox="1"/>
            <p:nvPr/>
          </p:nvSpPr>
          <p:spPr>
            <a:xfrm>
              <a:off x="5784437" y="2262505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精简考试科目，突出医学专业素养和能力的考查。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5784437" y="3120755"/>
            <a:ext cx="4496144" cy="565817"/>
            <a:chOff x="5784437" y="3120755"/>
            <a:chExt cx="4496144" cy="565817"/>
          </a:xfrm>
        </p:grpSpPr>
        <p:sp>
          <p:nvSpPr>
            <p:cNvPr id="34" name="AutoShape 34"/>
            <p:cNvSpPr/>
            <p:nvPr/>
          </p:nvSpPr>
          <p:spPr>
            <a:xfrm>
              <a:off x="5784437" y="3120755"/>
              <a:ext cx="4496144" cy="565817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5" name="TextBox 35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grpSp>
        <p:nvGrpSpPr>
          <p:cNvPr id="36" name="Group 36"/>
          <p:cNvGrpSpPr/>
          <p:nvPr/>
        </p:nvGrpSpPr>
        <p:grpSpPr>
          <a:xfrm>
            <a:off x="5784437" y="3715147"/>
            <a:ext cx="4496144" cy="820535"/>
            <a:chOff x="5784437" y="3715147"/>
            <a:chExt cx="4496144" cy="820535"/>
          </a:xfrm>
        </p:grpSpPr>
        <p:sp>
          <p:nvSpPr>
            <p:cNvPr id="37" name="TextBox 37"/>
            <p:cNvSpPr txBox="1"/>
            <p:nvPr/>
          </p:nvSpPr>
          <p:spPr>
            <a:xfrm>
              <a:off x="5784437" y="3715147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采用笔试与面试相结合的方式，增加实践技能考核的比重。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84437" y="4609991"/>
            <a:ext cx="4496144" cy="565817"/>
            <a:chOff x="5784437" y="4609991"/>
            <a:chExt cx="4496144" cy="565817"/>
          </a:xfrm>
        </p:grpSpPr>
        <p:sp>
          <p:nvSpPr>
            <p:cNvPr id="39" name="AutoShape 39"/>
            <p:cNvSpPr/>
            <p:nvPr/>
          </p:nvSpPr>
          <p:spPr>
            <a:xfrm>
              <a:off x="5784437" y="4609991"/>
              <a:ext cx="4496144" cy="565817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0" name="Group 40"/>
          <p:cNvGrpSpPr/>
          <p:nvPr/>
        </p:nvGrpSpPr>
        <p:grpSpPr>
          <a:xfrm>
            <a:off x="5784437" y="5204382"/>
            <a:ext cx="4496144" cy="820535"/>
            <a:chOff x="5784437" y="5204382"/>
            <a:chExt cx="4496144" cy="820535"/>
          </a:xfrm>
        </p:grpSpPr>
        <p:sp>
          <p:nvSpPr>
            <p:cNvPr id="41" name="TextBox 41"/>
            <p:cNvSpPr txBox="1"/>
            <p:nvPr/>
          </p:nvSpPr>
          <p:spPr>
            <a:xfrm>
              <a:off x="5784437" y="5204382"/>
              <a:ext cx="4496144" cy="82053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引入标准化考试和计算机化考试，提高考试效率和公正性。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27474" y="2630710"/>
            <a:ext cx="2226278" cy="2226278"/>
            <a:chOff x="1127474" y="2630710"/>
            <a:chExt cx="2226278" cy="2226278"/>
          </a:xfrm>
        </p:grpSpPr>
        <p:sp>
          <p:nvSpPr>
            <p:cNvPr id="3" name="AutoShape 3"/>
            <p:cNvSpPr/>
            <p:nvPr/>
          </p:nvSpPr>
          <p:spPr>
            <a:xfrm>
              <a:off x="1127474" y="2630710"/>
              <a:ext cx="2226278" cy="222627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cxnSp>
        <p:nvCxnSpPr>
          <p:cNvPr id="4" name="Connector 4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7" name="Group 7"/>
          <p:cNvGrpSpPr/>
          <p:nvPr/>
        </p:nvGrpSpPr>
        <p:grpSpPr>
          <a:xfrm>
            <a:off x="3098006" y="4715256"/>
            <a:ext cx="630365" cy="630269"/>
            <a:chOff x="3098006" y="4715256"/>
            <a:chExt cx="630365" cy="630269"/>
          </a:xfrm>
        </p:grpSpPr>
        <p:sp>
          <p:nvSpPr>
            <p:cNvPr id="8" name="AutoShape 8"/>
            <p:cNvSpPr/>
            <p:nvPr/>
          </p:nvSpPr>
          <p:spPr>
            <a:xfrm>
              <a:off x="3098006" y="4715256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10" name="Freeform 10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3" name="AutoShape 13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3678841" y="3411474"/>
            <a:ext cx="630365" cy="630269"/>
            <a:chOff x="3678841" y="3411474"/>
            <a:chExt cx="630365" cy="630269"/>
          </a:xfrm>
        </p:grpSpPr>
        <p:sp>
          <p:nvSpPr>
            <p:cNvPr id="16" name="AutoShape 16"/>
            <p:cNvSpPr/>
            <p:nvPr/>
          </p:nvSpPr>
          <p:spPr>
            <a:xfrm>
              <a:off x="3678841" y="3411474"/>
              <a:ext cx="630365" cy="630269"/>
            </a:xfrm>
            <a:prstGeom prst="ellipse">
              <a:avLst/>
            </a:pr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8" name="Freeform 18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TextBox 24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5" name="Freeform 25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9" name="Freeform 29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3" name="Freeform 33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完善综合素质评价指标体系，包括学术素养、科研能力、创新精神、团队协作等方面。</a:t>
            </a:r>
            <a:endParaRPr lang="en-US" sz="1100"/>
          </a:p>
        </p:txBody>
      </p:sp>
      <p:sp>
        <p:nvSpPr>
          <p:cNvPr id="35" name="AutoShape 35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加强对学生本科阶段学习成绩、科研经历、社会实践、志愿服务等方面的考查。</a:t>
            </a:r>
            <a:endParaRPr lang="en-US" sz="1100"/>
          </a:p>
        </p:txBody>
      </p:sp>
      <p:sp>
        <p:nvSpPr>
          <p:cNvPr id="36" name="AutoShape 36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引入专家推荐信、个人陈述等申请材料，全面了解申请人的学术和专业背景。</a:t>
            </a:r>
            <a:endParaRPr lang="en-US" sz="1100"/>
          </a:p>
        </p:txBody>
      </p:sp>
      <p:grpSp>
        <p:nvGrpSpPr>
          <p:cNvPr id="37" name="Group 3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" name="AutoShape 3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TextBox 5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加强综合素质评价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实行分类考试、分类录取，针对不同专业和不同层次的考生制定不同的录取标准。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扩大推荐免试生比例，鼓励优秀本科生直升研究生。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探索建立特殊人才选拔机制，对在科研、创新等方面有突出表现的考生给予特殊录取政策。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6167" r="6167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推进多元录取机制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实施效果及数据分析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通过改革，提高了研究生招生的质量和效率，选拔出更多具有创新精神和实践能力的优秀人才。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数据分析显示，改革后考生的综合素质和专业能力得到显著提升，研究生培养质量得到进一步提高。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同时，改革也促进了本科教学与研究生培养的衔接，推动了医学教育的整体发展。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>
                    <a:alpha val="100000"/>
                  </a:schemeClr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实践经验与成果展示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实行全面考核制度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通过笔试、面试、综合素质评价等多环节选拔，确保录取学生具备较高的学术水平和综合素质。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拓宽招生渠道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加大宣传力度，吸引更多国内外优秀学生报考，提高生源的多样性和国际化水平。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强化导师队伍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选拔学术水平高、科研能力强的导师参与招生工作，为学生提供优质的学术指导和科研环境。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提升生源质量及多样性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https://d.book118.com/497061040053006036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2024-09-11T07:08:04.053</cp:lastPrinted>
  <dcterms:created xsi:type="dcterms:W3CDTF">2024-09-10T23:08:04Z</dcterms:created>
  <dcterms:modified xsi:type="dcterms:W3CDTF">2024-09-10T23:08:06Z</dcterms:modified>
</cp:coreProperties>
</file>