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4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27CB6-5F73-424A-85D4-C31FEFA92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E1B40-B172-42E9-8DC0-932D08FE8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3464A-A42F-4DE4-A956-AE55030CC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3C455-CE21-43FF-982A-3013222FA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16489F-5371-49AF-ACD2-461F24175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ED6D9D-E2C3-4E1A-94C0-9AE7E003D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0F9CF7-6B79-4A4A-AD44-A3D5F9FF2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B9B7A-810D-4556-B8B0-7BD1C1B74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330C4-BEE9-4CF2-AF12-FC4584F31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3DF2B-B9A5-4ACD-B46E-7980BC5B7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20BE8-1B2A-45D8-9739-33B22BDDE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418" r:id="rId2"/>
    <p:sldLayoutId id="2147511419" r:id="rId3"/>
    <p:sldLayoutId id="2147511420" r:id="rId4"/>
    <p:sldLayoutId id="2147511421" r:id="rId5"/>
    <p:sldLayoutId id="2147511422" r:id="rId6"/>
    <p:sldLayoutId id="2147511423" r:id="rId7"/>
    <p:sldLayoutId id="2147511424" r:id="rId8"/>
    <p:sldLayoutId id="2147511425" r:id="rId9"/>
    <p:sldLayoutId id="2147511426" r:id="rId10"/>
    <p:sldLayoutId id="214751142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61201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8571"/>
          </a:bodyPr>
          <a:lstStyle/>
          <a:p>
            <a:r>
              <a:rPr lang="zh-CN" altLang="en-US"/>
              <a:t>临床研究统计学教学设计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01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添加目录项标题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04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临床研究统计学基本方法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02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临床研究统计学概述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03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临床研究统计学基础知识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06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临床研究统计学软件应用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6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05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临床研究统计学数据处理和分析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50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单击此处添加章节</a:t>
            </a:r>
            <a:endParaRPr lang="zh-CN" altLang="en-US"/>
          </a:p>
          <a:p>
            <a:r>
              <a:rPr lang="zh-CN" altLang="en-US"/>
              <a:t>标题内容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临床研究统计学概述</a:t>
            </a:r>
            <a:endParaRPr lang="zh-CN" altLang="en-US"/>
          </a:p>
        </p:txBody>
      </p:sp>
      <p:sp>
        <p:nvSpPr>
          <p:cNvPr id="10489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临床研究统计学的定义和作用</a:t>
            </a:r>
            <a:endParaRPr lang="zh-CN" altLang="en-US"/>
          </a:p>
        </p:txBody>
      </p:sp>
      <p:sp>
        <p:nvSpPr>
          <p:cNvPr id="1048992" name="任意多边形 35"/>
          <p:cNvSpPr/>
          <p:nvPr>
            <p:custDataLst>
              <p:tags r:id="rId2"/>
            </p:custDataLst>
          </p:nvPr>
        </p:nvSpPr>
        <p:spPr>
          <a:xfrm>
            <a:off x="6960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4" name="任意多边形 39"/>
          <p:cNvSpPr/>
          <p:nvPr>
            <p:custDataLst>
              <p:tags r:id="rId3"/>
            </p:custDataLst>
          </p:nvPr>
        </p:nvSpPr>
        <p:spPr>
          <a:xfrm>
            <a:off x="7779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6" name="正文"/>
          <p:cNvSpPr txBox="1"/>
          <p:nvPr>
            <p:custDataLst>
              <p:tags r:id="rId5"/>
            </p:custDataLst>
          </p:nvPr>
        </p:nvSpPr>
        <p:spPr>
          <a:xfrm>
            <a:off x="23227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定义：临床研究统计学是研究临床研究中数据的收集、整理、分析和解释的科学。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7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0" name="任意多边形 45"/>
          <p:cNvSpPr/>
          <p:nvPr>
            <p:custDataLst>
              <p:tags r:id="rId7"/>
            </p:custDataLst>
          </p:nvPr>
        </p:nvSpPr>
        <p:spPr>
          <a:xfrm>
            <a:off x="6960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2" name="任意多边形 46"/>
          <p:cNvSpPr/>
          <p:nvPr>
            <p:custDataLst>
              <p:tags r:id="rId8"/>
            </p:custDataLst>
          </p:nvPr>
        </p:nvSpPr>
        <p:spPr>
          <a:xfrm>
            <a:off x="7779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4" name="正文"/>
          <p:cNvSpPr txBox="1"/>
          <p:nvPr>
            <p:custDataLst>
              <p:tags r:id="rId10"/>
            </p:custDataLst>
          </p:nvPr>
        </p:nvSpPr>
        <p:spPr>
          <a:xfrm>
            <a:off x="23227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作用：临床研究统计学在临床研究中起着至关重要的作用，它可以帮助研究者更好地理解数据，做出更准确的决策，提高研究质量和效率。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7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8" name="任意多边形 51"/>
          <p:cNvSpPr/>
          <p:nvPr>
            <p:custDataLst>
              <p:tags r:id="rId12"/>
            </p:custDataLst>
          </p:nvPr>
        </p:nvSpPr>
        <p:spPr>
          <a:xfrm>
            <a:off x="6960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0" name="任意多边形 52"/>
          <p:cNvSpPr/>
          <p:nvPr>
            <p:custDataLst>
              <p:tags r:id="rId13"/>
            </p:custDataLst>
          </p:nvPr>
        </p:nvSpPr>
        <p:spPr>
          <a:xfrm>
            <a:off x="7779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2" name="正文"/>
          <p:cNvSpPr txBox="1"/>
          <p:nvPr>
            <p:custDataLst>
              <p:tags r:id="rId15"/>
            </p:custDataLst>
          </p:nvPr>
        </p:nvSpPr>
        <p:spPr>
          <a:xfrm>
            <a:off x="23227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应用领域：临床研究统计学广泛应用于医学、公共卫生、生物统计学等多个领域。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7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16" name="任意多边形 57"/>
          <p:cNvSpPr/>
          <p:nvPr>
            <p:custDataLst>
              <p:tags r:id="rId17"/>
            </p:custDataLst>
          </p:nvPr>
        </p:nvSpPr>
        <p:spPr>
          <a:xfrm>
            <a:off x="6960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8" name="任意多边形 58"/>
          <p:cNvSpPr/>
          <p:nvPr>
            <p:custDataLst>
              <p:tags r:id="rId18"/>
            </p:custDataLst>
          </p:nvPr>
        </p:nvSpPr>
        <p:spPr>
          <a:xfrm>
            <a:off x="7779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0" name="正文"/>
          <p:cNvSpPr txBox="1"/>
          <p:nvPr>
            <p:custDataLst>
              <p:tags r:id="rId20"/>
            </p:custDataLst>
          </p:nvPr>
        </p:nvSpPr>
        <p:spPr>
          <a:xfrm>
            <a:off x="23227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重要性：临床研究统计学是临床研究的基础，对于提高临床研究的质量和效率具有重要意义。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7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临床研究统计学的主要内容</a:t>
            </a:r>
            <a:endParaRPr lang="zh-CN" altLang="en-US"/>
          </a:p>
        </p:txBody>
      </p:sp>
      <p:sp>
        <p:nvSpPr>
          <p:cNvPr id="1049060" name="矩形 38"/>
          <p:cNvSpPr/>
          <p:nvPr>
            <p:custDataLst>
              <p:tags r:id="rId2"/>
            </p:custDataLst>
          </p:nvPr>
        </p:nvSpPr>
        <p:spPr>
          <a:xfrm rot="204112">
            <a:off x="696000" y="1862592"/>
            <a:ext cx="3206008" cy="167412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39"/>
          <p:cNvSpPr/>
          <p:nvPr>
            <p:custDataLst>
              <p:tags r:id="rId3"/>
            </p:custDataLst>
          </p:nvPr>
        </p:nvSpPr>
        <p:spPr>
          <a:xfrm>
            <a:off x="699789" y="1863223"/>
            <a:ext cx="3206008" cy="16741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TextBox 2"/>
          <p:cNvSpPr txBox="1"/>
          <p:nvPr>
            <p:custDataLst>
              <p:tags r:id="rId4"/>
            </p:custDataLst>
          </p:nvPr>
        </p:nvSpPr>
        <p:spPr>
          <a:xfrm>
            <a:off x="885452" y="1993945"/>
            <a:ext cx="2848245" cy="138222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研究设计：包括实验设计、观察性研究和临床试验等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6" name="矩形 100"/>
          <p:cNvSpPr/>
          <p:nvPr>
            <p:custDataLst>
              <p:tags r:id="rId5"/>
            </p:custDataLst>
          </p:nvPr>
        </p:nvSpPr>
        <p:spPr>
          <a:xfrm rot="204112">
            <a:off x="4491345" y="1862592"/>
            <a:ext cx="3206008" cy="167412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01"/>
          <p:cNvSpPr/>
          <p:nvPr>
            <p:custDataLst>
              <p:tags r:id="rId6"/>
            </p:custDataLst>
          </p:nvPr>
        </p:nvSpPr>
        <p:spPr>
          <a:xfrm>
            <a:off x="4495135" y="1863223"/>
            <a:ext cx="3206008" cy="16741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TextBox 2"/>
          <p:cNvSpPr txBox="1"/>
          <p:nvPr>
            <p:custDataLst>
              <p:tags r:id="rId7"/>
            </p:custDataLst>
          </p:nvPr>
        </p:nvSpPr>
        <p:spPr>
          <a:xfrm>
            <a:off x="4681428" y="1993945"/>
            <a:ext cx="2848245" cy="138222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数据收集：包括问卷调查、访谈、观察和数据库等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2" name="矩形 122"/>
          <p:cNvSpPr/>
          <p:nvPr>
            <p:custDataLst>
              <p:tags r:id="rId8"/>
            </p:custDataLst>
          </p:nvPr>
        </p:nvSpPr>
        <p:spPr>
          <a:xfrm rot="204112">
            <a:off x="8286691" y="1862592"/>
            <a:ext cx="3206008" cy="167412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23"/>
          <p:cNvSpPr/>
          <p:nvPr>
            <p:custDataLst>
              <p:tags r:id="rId9"/>
            </p:custDataLst>
          </p:nvPr>
        </p:nvSpPr>
        <p:spPr>
          <a:xfrm>
            <a:off x="8290480" y="1863223"/>
            <a:ext cx="3206008" cy="167412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TextBox 2"/>
          <p:cNvSpPr txBox="1"/>
          <p:nvPr>
            <p:custDataLst>
              <p:tags r:id="rId10"/>
            </p:custDataLst>
          </p:nvPr>
        </p:nvSpPr>
        <p:spPr>
          <a:xfrm>
            <a:off x="8475511" y="1993945"/>
            <a:ext cx="2848245" cy="138222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数据处理：包括数据清洗、数据转换和数据分析等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8" name="矩形 89"/>
          <p:cNvSpPr/>
          <p:nvPr>
            <p:custDataLst>
              <p:tags r:id="rId11"/>
            </p:custDataLst>
          </p:nvPr>
        </p:nvSpPr>
        <p:spPr>
          <a:xfrm rot="204112">
            <a:off x="2593673" y="4005288"/>
            <a:ext cx="3206008" cy="167412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90"/>
          <p:cNvSpPr/>
          <p:nvPr>
            <p:custDataLst>
              <p:tags r:id="rId12"/>
            </p:custDataLst>
          </p:nvPr>
        </p:nvSpPr>
        <p:spPr>
          <a:xfrm>
            <a:off x="2597462" y="4005920"/>
            <a:ext cx="3206008" cy="167412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TextBox 2"/>
          <p:cNvSpPr txBox="1"/>
          <p:nvPr>
            <p:custDataLst>
              <p:tags r:id="rId13"/>
            </p:custDataLst>
          </p:nvPr>
        </p:nvSpPr>
        <p:spPr>
          <a:xfrm>
            <a:off x="2783124" y="4136641"/>
            <a:ext cx="2848245" cy="138222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统计分析：包括描述性统计、推论统计和预测模型等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84" name="矩形 111"/>
          <p:cNvSpPr/>
          <p:nvPr>
            <p:custDataLst>
              <p:tags r:id="rId14"/>
            </p:custDataLst>
          </p:nvPr>
        </p:nvSpPr>
        <p:spPr>
          <a:xfrm rot="204112">
            <a:off x="6389018" y="4005288"/>
            <a:ext cx="3206008" cy="1674120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12"/>
          <p:cNvSpPr/>
          <p:nvPr>
            <p:custDataLst>
              <p:tags r:id="rId15"/>
            </p:custDataLst>
          </p:nvPr>
        </p:nvSpPr>
        <p:spPr>
          <a:xfrm>
            <a:off x="6392807" y="4005920"/>
            <a:ext cx="3206008" cy="167412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88" name="TextBox 2"/>
          <p:cNvSpPr txBox="1"/>
          <p:nvPr>
            <p:custDataLst>
              <p:tags r:id="rId16"/>
            </p:custDataLst>
          </p:nvPr>
        </p:nvSpPr>
        <p:spPr>
          <a:xfrm>
            <a:off x="6579101" y="4136641"/>
            <a:ext cx="2848245" cy="1382222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结果解释：包括统计结果的解释、结论的得出和结果的应用等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临床研究统计学的教学目标和要求</a:t>
            </a:r>
            <a:endParaRPr lang="zh-CN" altLang="en-US"/>
          </a:p>
        </p:txBody>
      </p:sp>
      <p:sp>
        <p:nvSpPr>
          <p:cNvPr id="1049126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32" name="正文"/>
          <p:cNvSpPr txBox="1"/>
          <p:nvPr>
            <p:custDataLst>
              <p:tags r:id="rId5"/>
            </p:custDataLst>
          </p:nvPr>
        </p:nvSpPr>
        <p:spPr>
          <a:xfrm>
            <a:off x="9571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掌握临床研究统计学的基本概念、原理和方法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34" name="标题"/>
          <p:cNvSpPr txBox="1"/>
          <p:nvPr>
            <p:custDataLst>
              <p:tags r:id="rId6"/>
            </p:custDataLst>
          </p:nvPr>
        </p:nvSpPr>
        <p:spPr>
          <a:xfrm>
            <a:off x="7647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36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42" name="正文"/>
          <p:cNvSpPr txBox="1"/>
          <p:nvPr>
            <p:custDataLst>
              <p:tags r:id="rId10"/>
            </p:custDataLst>
          </p:nvPr>
        </p:nvSpPr>
        <p:spPr>
          <a:xfrm>
            <a:off x="37784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学会运用统计学方法分析和解释临床研究数据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4" name="标题"/>
          <p:cNvSpPr txBox="1"/>
          <p:nvPr>
            <p:custDataLst>
              <p:tags r:id="rId11"/>
            </p:custDataLst>
          </p:nvPr>
        </p:nvSpPr>
        <p:spPr>
          <a:xfrm>
            <a:off x="35861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46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52" name="正文"/>
          <p:cNvSpPr txBox="1"/>
          <p:nvPr>
            <p:custDataLst>
              <p:tags r:id="rId15"/>
            </p:custDataLst>
          </p:nvPr>
        </p:nvSpPr>
        <p:spPr>
          <a:xfrm>
            <a:off x="65997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培养批判性思维和解决问题的能力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4" name="标题"/>
          <p:cNvSpPr txBox="1"/>
          <p:nvPr>
            <p:custDataLst>
              <p:tags r:id="rId16"/>
            </p:custDataLst>
          </p:nvPr>
        </p:nvSpPr>
        <p:spPr>
          <a:xfrm>
            <a:off x="64074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56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62" name="正文"/>
          <p:cNvSpPr txBox="1"/>
          <p:nvPr>
            <p:custDataLst>
              <p:tags r:id="rId20"/>
            </p:custDataLst>
          </p:nvPr>
        </p:nvSpPr>
        <p:spPr>
          <a:xfrm>
            <a:off x="94210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提高临床研究设计和数据分析的质量和效率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64" name="标题"/>
          <p:cNvSpPr txBox="1"/>
          <p:nvPr>
            <p:custDataLst>
              <p:tags r:id="rId21"/>
            </p:custDataLst>
          </p:nvPr>
        </p:nvSpPr>
        <p:spPr>
          <a:xfrm>
            <a:off x="92293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8000"/>
          </a:bodyPr>
          <a:lstStyle/>
          <a:p>
            <a:r>
              <a:rPr lang="zh-CN" altLang="en-US"/>
              <a:t>临床研究统计学基础知识</a:t>
            </a:r>
            <a:endParaRPr lang="zh-CN" altLang="en-US"/>
          </a:p>
        </p:txBody>
      </p:sp>
      <p:sp>
        <p:nvSpPr>
          <p:cNvPr id="10492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概率和概率分布</a:t>
            </a:r>
            <a:endParaRPr lang="zh-CN" altLang="en-US"/>
          </a:p>
        </p:txBody>
      </p:sp>
      <p:sp>
        <p:nvSpPr>
          <p:cNvPr id="104924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610415" y="3904796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4"/>
          <p:cNvSpPr/>
          <p:nvPr>
            <p:custDataLst>
              <p:tags r:id="rId3"/>
            </p:custDataLst>
          </p:nvPr>
        </p:nvSpPr>
        <p:spPr>
          <a:xfrm>
            <a:off x="2522259" y="4259294"/>
            <a:ext cx="176106" cy="1774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5"/>
          <p:cNvSpPr txBox="1"/>
          <p:nvPr>
            <p:custDataLst>
              <p:tags r:id="rId4"/>
            </p:custDataLst>
          </p:nvPr>
        </p:nvSpPr>
        <p:spPr>
          <a:xfrm>
            <a:off x="2816111" y="4216155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常见的概率分布：二项分布、泊松分布、正态分布等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4183" y="3904796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矩形 57"/>
          <p:cNvSpPr/>
          <p:nvPr>
            <p:custDataLst>
              <p:tags r:id="rId6"/>
            </p:custDataLst>
          </p:nvPr>
        </p:nvSpPr>
        <p:spPr>
          <a:xfrm>
            <a:off x="6176028" y="4259294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58"/>
          <p:cNvSpPr txBox="1"/>
          <p:nvPr>
            <p:custDataLst>
              <p:tags r:id="rId7"/>
            </p:custDataLst>
          </p:nvPr>
        </p:nvSpPr>
        <p:spPr>
          <a:xfrm>
            <a:off x="6469880" y="4216155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概率分布的应用：估计参数、检验假设、预测未来等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0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783530" y="1440191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2" name="矩形 65"/>
          <p:cNvSpPr/>
          <p:nvPr>
            <p:custDataLst>
              <p:tags r:id="rId9"/>
            </p:custDataLst>
          </p:nvPr>
        </p:nvSpPr>
        <p:spPr>
          <a:xfrm>
            <a:off x="696000" y="1794064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66"/>
          <p:cNvSpPr txBox="1"/>
          <p:nvPr>
            <p:custDataLst>
              <p:tags r:id="rId10"/>
            </p:custDataLst>
          </p:nvPr>
        </p:nvSpPr>
        <p:spPr>
          <a:xfrm>
            <a:off x="989852" y="1750924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概率的定义：事件发生的可能性大小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6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37299" y="1440191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69"/>
          <p:cNvSpPr/>
          <p:nvPr>
            <p:custDataLst>
              <p:tags r:id="rId12"/>
            </p:custDataLst>
          </p:nvPr>
        </p:nvSpPr>
        <p:spPr>
          <a:xfrm>
            <a:off x="4349143" y="1794064"/>
            <a:ext cx="176106" cy="1774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70"/>
          <p:cNvSpPr txBox="1"/>
          <p:nvPr>
            <p:custDataLst>
              <p:tags r:id="rId13"/>
            </p:custDataLst>
          </p:nvPr>
        </p:nvSpPr>
        <p:spPr>
          <a:xfrm>
            <a:off x="4642995" y="1750924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概率的计算方法：古典概率、相对频率、主观概率等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2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91068" y="1440191"/>
            <a:ext cx="3404994" cy="219719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4" name="文本框 74"/>
          <p:cNvSpPr txBox="1"/>
          <p:nvPr>
            <p:custDataLst>
              <p:tags r:id="rId15"/>
            </p:custDataLst>
          </p:nvPr>
        </p:nvSpPr>
        <p:spPr>
          <a:xfrm>
            <a:off x="8296764" y="1750924"/>
            <a:ext cx="2993248" cy="12425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概率分布：描述随机变量取值的概率规律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6" name="矩形 73"/>
          <p:cNvSpPr/>
          <p:nvPr>
            <p:custDataLst>
              <p:tags r:id="rId16"/>
            </p:custDataLst>
          </p:nvPr>
        </p:nvSpPr>
        <p:spPr>
          <a:xfrm>
            <a:off x="8002912" y="1794064"/>
            <a:ext cx="176106" cy="1774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统计量和抽样误差</a:t>
            </a:r>
            <a:endParaRPr lang="zh-CN" altLang="en-US"/>
          </a:p>
        </p:txBody>
      </p:sp>
      <p:sp>
        <p:nvSpPr>
          <p:cNvPr id="1049314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20" name="正文"/>
          <p:cNvSpPr txBox="1"/>
          <p:nvPr>
            <p:custDataLst>
              <p:tags r:id="rId5"/>
            </p:custDataLst>
          </p:nvPr>
        </p:nvSpPr>
        <p:spPr>
          <a:xfrm>
            <a:off x="9571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统计量：描述样本特征的量，如均值、方差、标准差等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2" name="标题"/>
          <p:cNvSpPr txBox="1"/>
          <p:nvPr>
            <p:custDataLst>
              <p:tags r:id="rId6"/>
            </p:custDataLst>
          </p:nvPr>
        </p:nvSpPr>
        <p:spPr>
          <a:xfrm>
            <a:off x="7647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4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30" name="正文"/>
          <p:cNvSpPr txBox="1"/>
          <p:nvPr>
            <p:custDataLst>
              <p:tags r:id="rId10"/>
            </p:custDataLst>
          </p:nvPr>
        </p:nvSpPr>
        <p:spPr>
          <a:xfrm>
            <a:off x="37784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抽样误差：由于随机抽样导致的样本统计量与总体参数之间的差异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2" name="标题"/>
          <p:cNvSpPr txBox="1"/>
          <p:nvPr>
            <p:custDataLst>
              <p:tags r:id="rId11"/>
            </p:custDataLst>
          </p:nvPr>
        </p:nvSpPr>
        <p:spPr>
          <a:xfrm>
            <a:off x="35861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4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40" name="正文"/>
          <p:cNvSpPr txBox="1"/>
          <p:nvPr>
            <p:custDataLst>
              <p:tags r:id="rId15"/>
            </p:custDataLst>
          </p:nvPr>
        </p:nvSpPr>
        <p:spPr>
          <a:xfrm>
            <a:off x="65997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影响抽样误差的因素：样本大小、抽样方法、样本变异性等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2" name="标题"/>
          <p:cNvSpPr txBox="1"/>
          <p:nvPr>
            <p:custDataLst>
              <p:tags r:id="rId16"/>
            </p:custDataLst>
          </p:nvPr>
        </p:nvSpPr>
        <p:spPr>
          <a:xfrm>
            <a:off x="64074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4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50" name="正文"/>
          <p:cNvSpPr txBox="1"/>
          <p:nvPr>
            <p:custDataLst>
              <p:tags r:id="rId20"/>
            </p:custDataLst>
          </p:nvPr>
        </p:nvSpPr>
        <p:spPr>
          <a:xfrm>
            <a:off x="94210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减小抽样误差的方法：增加样本大小、改进抽样方法、控制样本变异性等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2" name="标题"/>
          <p:cNvSpPr txBox="1"/>
          <p:nvPr>
            <p:custDataLst>
              <p:tags r:id="rId21"/>
            </p:custDataLst>
          </p:nvPr>
        </p:nvSpPr>
        <p:spPr>
          <a:xfrm>
            <a:off x="92293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临床研究中的常用统计指标</a:t>
            </a:r>
            <a:endParaRPr lang="zh-CN" altLang="en-US"/>
          </a:p>
        </p:txBody>
      </p:sp>
      <p:sp>
        <p:nvSpPr>
          <p:cNvPr id="104939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描述性统计指标：包括均值、中位数、标准差、方差等，用于描述数据的分布情况。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96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推断性统计指标：包括t检验、方差分析、卡方检验等，用于推断样本数据是否符合总体分布。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相关分析指标：包括皮尔逊相关系数、斯皮尔曼等级相关系数等，用于分析变量之间的相关性。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8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回归分析指标：包括线性回归、多元回归等，用于建立变量之间的数学模型，预测未来值。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临床研究统计学基本方法</a:t>
            </a:r>
            <a:endParaRPr lang="zh-CN" altLang="en-US"/>
          </a:p>
        </p:txBody>
      </p:sp>
      <p:sp>
        <p:nvSpPr>
          <p:cNvPr id="10494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描述性统计学方法</a:t>
            </a:r>
            <a:endParaRPr lang="zh-CN" altLang="en-US"/>
          </a:p>
        </p:txBody>
      </p:sp>
      <p:sp>
        <p:nvSpPr>
          <p:cNvPr id="1049496" name="对角圆角矩形 15"/>
          <p:cNvSpPr/>
          <p:nvPr>
            <p:custDataLst>
              <p:tags r:id="rId2"/>
            </p:custDataLst>
          </p:nvPr>
        </p:nvSpPr>
        <p:spPr>
          <a:xfrm>
            <a:off x="14504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对角圆角矩形 16"/>
          <p:cNvSpPr/>
          <p:nvPr>
            <p:custDataLst>
              <p:tags r:id="rId3"/>
            </p:custDataLst>
          </p:nvPr>
        </p:nvSpPr>
        <p:spPr>
          <a:xfrm>
            <a:off x="14504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描述性统计分析：包括集中趋势分析、离散程度分析、分布形状分析等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对角圆角矩形 52"/>
          <p:cNvSpPr/>
          <p:nvPr>
            <p:custDataLst>
              <p:tags r:id="rId6"/>
            </p:custDataLst>
          </p:nvPr>
        </p:nvSpPr>
        <p:spPr>
          <a:xfrm>
            <a:off x="14504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对角圆角矩形 53"/>
          <p:cNvSpPr/>
          <p:nvPr>
            <p:custDataLst>
              <p:tags r:id="rId7"/>
            </p:custDataLst>
          </p:nvPr>
        </p:nvSpPr>
        <p:spPr>
          <a:xfrm>
            <a:off x="14504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描述性统计量：包括均值、中位数、众数、标准差、方差等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对角圆角矩形 5"/>
          <p:cNvSpPr/>
          <p:nvPr>
            <p:custDataLst>
              <p:tags r:id="rId10"/>
            </p:custDataLst>
          </p:nvPr>
        </p:nvSpPr>
        <p:spPr>
          <a:xfrm>
            <a:off x="14504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对角圆角矩形 6"/>
          <p:cNvSpPr/>
          <p:nvPr>
            <p:custDataLst>
              <p:tags r:id="rId11"/>
            </p:custDataLst>
          </p:nvPr>
        </p:nvSpPr>
        <p:spPr>
          <a:xfrm>
            <a:off x="14504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描述性统计图表：包括直方图、箱线图、散点图、饼图等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对角圆角矩形 9"/>
          <p:cNvSpPr/>
          <p:nvPr>
            <p:custDataLst>
              <p:tags r:id="rId14"/>
            </p:custDataLst>
          </p:nvPr>
        </p:nvSpPr>
        <p:spPr>
          <a:xfrm>
            <a:off x="14504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对角圆角矩形 10"/>
          <p:cNvSpPr/>
          <p:nvPr>
            <p:custDataLst>
              <p:tags r:id="rId15"/>
            </p:custDataLst>
          </p:nvPr>
        </p:nvSpPr>
        <p:spPr>
          <a:xfrm>
            <a:off x="14504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描述性统计应用：包括疾病流行病学研究、药物疗效评价、医疗质量控制等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推论性统计学方法</a:t>
            </a:r>
            <a:endParaRPr lang="zh-CN" altLang="en-US"/>
          </a:p>
        </p:txBody>
      </p:sp>
      <p:sp>
        <p:nvSpPr>
          <p:cNvPr id="1049564" name="任意多边形 35"/>
          <p:cNvSpPr/>
          <p:nvPr>
            <p:custDataLst>
              <p:tags r:id="rId2"/>
            </p:custDataLst>
          </p:nvPr>
        </p:nvSpPr>
        <p:spPr>
          <a:xfrm>
            <a:off x="6960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66" name="任意多边形 39"/>
          <p:cNvSpPr/>
          <p:nvPr>
            <p:custDataLst>
              <p:tags r:id="rId3"/>
            </p:custDataLst>
          </p:nvPr>
        </p:nvSpPr>
        <p:spPr>
          <a:xfrm>
            <a:off x="7779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68" name="正文"/>
          <p:cNvSpPr txBox="1"/>
          <p:nvPr>
            <p:custDataLst>
              <p:tags r:id="rId5"/>
            </p:custDataLst>
          </p:nvPr>
        </p:nvSpPr>
        <p:spPr>
          <a:xfrm>
            <a:off x="23227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描述性统计分析：包括平均数、中位数、众数、标准差等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7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7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72" name="任意多边形 45"/>
          <p:cNvSpPr/>
          <p:nvPr>
            <p:custDataLst>
              <p:tags r:id="rId7"/>
            </p:custDataLst>
          </p:nvPr>
        </p:nvSpPr>
        <p:spPr>
          <a:xfrm>
            <a:off x="6960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74" name="任意多边形 46"/>
          <p:cNvSpPr/>
          <p:nvPr>
            <p:custDataLst>
              <p:tags r:id="rId8"/>
            </p:custDataLst>
          </p:nvPr>
        </p:nvSpPr>
        <p:spPr>
          <a:xfrm>
            <a:off x="7779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76" name="正文"/>
          <p:cNvSpPr txBox="1"/>
          <p:nvPr>
            <p:custDataLst>
              <p:tags r:id="rId10"/>
            </p:custDataLst>
          </p:nvPr>
        </p:nvSpPr>
        <p:spPr>
          <a:xfrm>
            <a:off x="23227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推论性统计分析：包括假设检验、方差分析、相关分析等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7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7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80" name="任意多边形 51"/>
          <p:cNvSpPr/>
          <p:nvPr>
            <p:custDataLst>
              <p:tags r:id="rId12"/>
            </p:custDataLst>
          </p:nvPr>
        </p:nvSpPr>
        <p:spPr>
          <a:xfrm>
            <a:off x="6960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82" name="任意多边形 52"/>
          <p:cNvSpPr/>
          <p:nvPr>
            <p:custDataLst>
              <p:tags r:id="rId13"/>
            </p:custDataLst>
          </p:nvPr>
        </p:nvSpPr>
        <p:spPr>
          <a:xfrm>
            <a:off x="7779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84" name="正文"/>
          <p:cNvSpPr txBox="1"/>
          <p:nvPr>
            <p:custDataLst>
              <p:tags r:id="rId15"/>
            </p:custDataLst>
          </p:nvPr>
        </p:nvSpPr>
        <p:spPr>
          <a:xfrm>
            <a:off x="23227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实验设计：包括随机对照试验、交叉试验、非随机对照试验等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8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7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88" name="任意多边形 57"/>
          <p:cNvSpPr/>
          <p:nvPr>
            <p:custDataLst>
              <p:tags r:id="rId17"/>
            </p:custDataLst>
          </p:nvPr>
        </p:nvSpPr>
        <p:spPr>
          <a:xfrm>
            <a:off x="6960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90" name="任意多边形 58"/>
          <p:cNvSpPr/>
          <p:nvPr>
            <p:custDataLst>
              <p:tags r:id="rId18"/>
            </p:custDataLst>
          </p:nvPr>
        </p:nvSpPr>
        <p:spPr>
          <a:xfrm>
            <a:off x="7779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92" name="正文"/>
          <p:cNvSpPr txBox="1"/>
          <p:nvPr>
            <p:custDataLst>
              <p:tags r:id="rId20"/>
            </p:custDataLst>
          </p:nvPr>
        </p:nvSpPr>
        <p:spPr>
          <a:xfrm>
            <a:off x="23227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数据处理：包括数据清洗、数据转换、数据可视化等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9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7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https://d.book118.com/497061201006006041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0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Calibri Light</vt:lpstr>
      <vt:lpstr>+中文正文</vt:lpstr>
      <vt:lpstr>微软雅黑</vt:lpstr>
      <vt:lpstr>Office Theme</vt:lpstr>
      <vt:lpstr>临床研究统计学教学设计</vt:lpstr>
      <vt:lpstr>目录</vt:lpstr>
      <vt:lpstr>单击此处添加章节
标题内容</vt:lpstr>
      <vt:lpstr>临床研究统计学概述</vt:lpstr>
      <vt:lpstr>临床研究统计学的定义和作用</vt:lpstr>
      <vt:lpstr>临床研究统计学的主要内容</vt:lpstr>
      <vt:lpstr>临床研究统计学的教学目标和要求</vt:lpstr>
      <vt:lpstr>临床研究统计学基础知识</vt:lpstr>
      <vt:lpstr>概率和概率分布</vt:lpstr>
      <vt:lpstr>统计量和抽样误差</vt:lpstr>
      <vt:lpstr>临床研究中的常用统计指标</vt:lpstr>
      <vt:lpstr>临床研究统计学基本方法</vt:lpstr>
      <vt:lpstr>描述性统计学方法</vt:lpstr>
      <vt:lpstr>推论性统计学方法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2024-09-13T17:09:54.536</cp:lastPrinted>
  <dcterms:created xsi:type="dcterms:W3CDTF">2024-09-13T09:09:54Z</dcterms:created>
  <dcterms:modified xsi:type="dcterms:W3CDTF">2024-09-13T09:09:57Z</dcterms:modified>
</cp:coreProperties>
</file>