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UUBTTE+MS-UIGothic"/>
      <p:regular r:id="rId15"/>
    </p:embeddedFont>
    <p:embeddedFont>
      <p:font typeface="PFLJBH+MAVARO+MicrosoftYaHei"/>
      <p:regular r:id="rId16"/>
    </p:embeddedFont>
    <p:embeddedFont>
      <p:font typeface="UGTULC+LQGHKW+ArialMT"/>
      <p:regular r:id="rId17"/>
    </p:embeddedFont>
    <p:embeddedFont>
      <p:font typeface="WWFVOT+NCGEMC+MicrosoftYaHei-Bold"/>
      <p:regular r:id="rId18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78F7A8-BEDB-4507-A209-1C4D7012AF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37E860-269A-465A-AC10-28FB0FE7E8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F00678-904A-4823-B642-A1EA273D0A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13636B-E4D2-41EF-A122-1CD203B0AB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AC00410-0A35-486E-8243-790C3037B2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EAE8A35-F6AB-433E-98D8-85FBF90767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2BCED02-86AD-49B1-AFCE-1582964EFB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E0D245-A900-47DA-A9A4-5D23121795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F2F622-09D2-419F-8EB0-757C83B611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B5959B-EFE6-484B-81A7-545F681E90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27C86B-4227-494A-BB16-EC9350D7FB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7102054031006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51509" y="2390025"/>
            <a:ext cx="6600825" cy="2326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950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4E1B04"/>
                </a:solidFill>
                <a:latin typeface="UUBTTE+MS-UIGothic"/>
                <a:cs typeface="UUBTTE+MS-UIGothic"/>
              </a:rPr>
              <a:t>家庭急救常</a:t>
            </a:r>
            <a:r>
              <a:rPr sz="4950">
                <a:solidFill>
                  <a:srgbClr val="4E1B04"/>
                </a:solidFill>
                <a:latin typeface="SimSun"/>
                <a:cs typeface="SimSun"/>
              </a:rPr>
              <a:t>识</a:t>
            </a:r>
            <a:r>
              <a:rPr sz="4950">
                <a:solidFill>
                  <a:srgbClr val="4E1B04"/>
                </a:solidFill>
                <a:latin typeface="UUBTTE+MS-UIGothic"/>
                <a:cs typeface="UUBTTE+MS-UIGothic"/>
              </a:rPr>
              <a:t>整理版</a:t>
            </a:r>
          </a:p>
          <a:p>
            <a:pPr marL="0" marR="0">
              <a:lnSpc>
                <a:spcPts val="4950"/>
              </a:lnSpc>
              <a:spcBef>
                <a:spcPts val="989"/>
              </a:spcBef>
              <a:spcAft>
                <a:spcPct val="0"/>
              </a:spcAft>
            </a:pPr>
            <a:r>
              <a:rPr sz="4950">
                <a:solidFill>
                  <a:srgbClr val="4E1B04"/>
                </a:solidFill>
                <a:latin typeface="SimSun"/>
                <a:cs typeface="SimSun"/>
              </a:rPr>
              <a:t>课</a:t>
            </a:r>
            <a:r>
              <a:rPr sz="4950">
                <a:solidFill>
                  <a:srgbClr val="4E1B04"/>
                </a:solidFill>
                <a:latin typeface="UUBTTE+MS-UIGothic"/>
                <a:cs typeface="UUBTTE+MS-UIGothic"/>
              </a:rPr>
              <a:t>件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11580" y="4099132"/>
            <a:ext cx="3725887" cy="40354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02"/>
              </a:lnSpc>
              <a:spcBef>
                <a:spcPct val="0"/>
              </a:spcBef>
              <a:spcAft>
                <a:spcPct val="0"/>
              </a:spcAft>
            </a:pPr>
            <a:r>
              <a:rPr sz="1250" spc="15">
                <a:solidFill>
                  <a:srgbClr val="4E1B04"/>
                </a:solidFill>
                <a:latin typeface="PFLJBH+MAVARO+MicrosoftYaHei"/>
                <a:cs typeface="PFLJBH+MAVARO+MicrosoftYaHei"/>
              </a:rPr>
              <a:t>THE</a:t>
            </a:r>
            <a:r>
              <a:rPr sz="1250">
                <a:solidFill>
                  <a:srgbClr val="4E1B04"/>
                </a:solidFill>
                <a:latin typeface="PFLJBH+MAVARO+MicrosoftYaHei"/>
                <a:cs typeface="PFLJBH+MAVARO+MicrosoftYaHei"/>
              </a:rPr>
              <a:t> </a:t>
            </a:r>
            <a:r>
              <a:rPr sz="1250" spc="10">
                <a:solidFill>
                  <a:srgbClr val="4E1B04"/>
                </a:solidFill>
                <a:latin typeface="PFLJBH+MAVARO+MicrosoftYaHei"/>
                <a:cs typeface="PFLJBH+MAVARO+MicrosoftYaHei"/>
              </a:rPr>
              <a:t>FIRST </a:t>
            </a:r>
            <a:r>
              <a:rPr sz="1250" spc="15">
                <a:solidFill>
                  <a:srgbClr val="4E1B04"/>
                </a:solidFill>
                <a:latin typeface="PFLJBH+MAVARO+MicrosoftYaHei"/>
                <a:cs typeface="PFLJBH+MAVARO+MicrosoftYaHei"/>
              </a:rPr>
              <a:t>LESSON</a:t>
            </a:r>
            <a:r>
              <a:rPr sz="1250" spc="10">
                <a:solidFill>
                  <a:srgbClr val="4E1B04"/>
                </a:solidFill>
                <a:latin typeface="PFLJBH+MAVARO+MicrosoftYaHei"/>
                <a:cs typeface="PFLJBH+MAVARO+MicrosoftYaHei"/>
              </a:rPr>
              <a:t> </a:t>
            </a:r>
            <a:r>
              <a:rPr sz="1250" spc="20">
                <a:solidFill>
                  <a:srgbClr val="4E1B04"/>
                </a:solidFill>
                <a:latin typeface="PFLJBH+MAVARO+MicrosoftYaHei"/>
                <a:cs typeface="PFLJBH+MAVARO+MicrosoftYaHei"/>
              </a:rPr>
              <a:t>OF</a:t>
            </a:r>
            <a:r>
              <a:rPr sz="1250">
                <a:solidFill>
                  <a:srgbClr val="4E1B04"/>
                </a:solidFill>
                <a:latin typeface="PFLJBH+MAVARO+MicrosoftYaHei"/>
                <a:cs typeface="PFLJBH+MAVARO+MicrosoftYaHei"/>
              </a:rPr>
              <a:t> </a:t>
            </a:r>
            <a:r>
              <a:rPr sz="1250" spc="15">
                <a:solidFill>
                  <a:srgbClr val="4E1B04"/>
                </a:solidFill>
                <a:latin typeface="PFLJBH+MAVARO+MicrosoftYaHei"/>
                <a:cs typeface="PFLJBH+MAVARO+MicrosoftYaHei"/>
              </a:rPr>
              <a:t>THE</a:t>
            </a:r>
            <a:r>
              <a:rPr sz="1250">
                <a:solidFill>
                  <a:srgbClr val="4E1B04"/>
                </a:solidFill>
                <a:latin typeface="PFLJBH+MAVARO+MicrosoftYaHei"/>
                <a:cs typeface="PFLJBH+MAVARO+MicrosoftYaHei"/>
              </a:rPr>
              <a:t> </a:t>
            </a:r>
            <a:r>
              <a:rPr sz="1250" spc="15">
                <a:solidFill>
                  <a:srgbClr val="4E1B04"/>
                </a:solidFill>
                <a:latin typeface="PFLJBH+MAVARO+MicrosoftYaHei"/>
                <a:cs typeface="PFLJBH+MAVARO+MicrosoftYaHei"/>
              </a:rPr>
              <a:t>SCHOOL</a:t>
            </a:r>
            <a:r>
              <a:rPr sz="1250">
                <a:solidFill>
                  <a:srgbClr val="4E1B04"/>
                </a:solidFill>
                <a:latin typeface="PFLJBH+MAVARO+MicrosoftYaHei"/>
                <a:cs typeface="PFLJBH+MAVARO+MicrosoftYaHei"/>
              </a:rPr>
              <a:t> </a:t>
            </a:r>
            <a:r>
              <a:rPr sz="1250" spc="15">
                <a:solidFill>
                  <a:srgbClr val="4E1B04"/>
                </a:solidFill>
                <a:latin typeface="PFLJBH+MAVARO+MicrosoftYaHei"/>
                <a:cs typeface="PFLJBH+MAVARO+MicrosoftYaHei"/>
              </a:rPr>
              <a:t>YEAR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550659" y="1928685"/>
            <a:ext cx="3099807" cy="78370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4E1B04"/>
                </a:solidFill>
                <a:latin typeface="UGTULC+LQGHKW+ArialMT"/>
                <a:cs typeface="UGTULC+LQGHKW+ArialMT"/>
              </a:rPr>
              <a:t>•</a:t>
            </a:r>
            <a:r>
              <a:rPr sz="2450" spc="128">
                <a:solidFill>
                  <a:srgbClr val="4E1B04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4E1B04"/>
                </a:solidFill>
                <a:latin typeface="UUBTTE+MS-UIGothic"/>
                <a:cs typeface="UUBTTE+MS-UIGothic"/>
              </a:rPr>
              <a:t>家庭急救基</a:t>
            </a:r>
            <a:r>
              <a:rPr sz="2400">
                <a:solidFill>
                  <a:srgbClr val="4E1B04"/>
                </a:solidFill>
                <a:latin typeface="SimSun"/>
                <a:cs typeface="SimSun"/>
              </a:rPr>
              <a:t>础</a:t>
            </a:r>
            <a:r>
              <a:rPr sz="2400">
                <a:solidFill>
                  <a:srgbClr val="4E1B04"/>
                </a:solidFill>
                <a:latin typeface="UUBTTE+MS-UIGothic"/>
                <a:cs typeface="UUBTTE+MS-UIGothic"/>
              </a:rPr>
              <a:t>知</a:t>
            </a:r>
            <a:r>
              <a:rPr sz="2400">
                <a:solidFill>
                  <a:srgbClr val="4E1B04"/>
                </a:solidFill>
                <a:latin typeface="SimSun"/>
                <a:cs typeface="SimSun"/>
              </a:rPr>
              <a:t>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489835" y="1831330"/>
            <a:ext cx="2291134" cy="21306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6877"/>
              </a:lnSpc>
              <a:spcBef>
                <a:spcPct val="0"/>
              </a:spcBef>
              <a:spcAft>
                <a:spcPct val="0"/>
              </a:spcAft>
            </a:pPr>
            <a:r>
              <a:rPr sz="6600">
                <a:solidFill>
                  <a:srgbClr val="D27536"/>
                </a:solidFill>
                <a:latin typeface="WWFVOT+NCGEMC+MicrosoftYaHei-Bold"/>
                <a:cs typeface="WWFVOT+NCGEMC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20725" y="2978761"/>
            <a:ext cx="5429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4E1B04"/>
                </a:solidFill>
                <a:latin typeface="UUBTTE+MS-UIGothic"/>
                <a:cs typeface="UUBTTE+MS-UIGothic"/>
              </a:rPr>
              <a:t>家庭急救基</a:t>
            </a:r>
            <a:r>
              <a:rPr sz="4500">
                <a:solidFill>
                  <a:srgbClr val="4E1B04"/>
                </a:solidFill>
                <a:latin typeface="SimSun"/>
                <a:cs typeface="SimSun"/>
              </a:rPr>
              <a:t>础</a:t>
            </a:r>
            <a:r>
              <a:rPr sz="4500">
                <a:solidFill>
                  <a:srgbClr val="4E1B04"/>
                </a:solidFill>
                <a:latin typeface="UUBTTE+MS-UIGothic"/>
                <a:cs typeface="UUBTTE+MS-UIGothic"/>
              </a:rPr>
              <a:t>知</a:t>
            </a:r>
            <a:r>
              <a:rPr sz="4500">
                <a:solidFill>
                  <a:srgbClr val="4E1B04"/>
                </a:solidFill>
                <a:latin typeface="SimSun"/>
                <a:cs typeface="SimSun"/>
              </a:rPr>
              <a:t>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E1B04"/>
                </a:solidFill>
                <a:latin typeface="UUBTTE+MS-UIGothic"/>
                <a:cs typeface="UUBTTE+MS-UIGothic"/>
              </a:rPr>
              <a:t>急救目的与原</a:t>
            </a:r>
            <a:r>
              <a:rPr sz="3000">
                <a:solidFill>
                  <a:srgbClr val="4E1B04"/>
                </a:solidFill>
                <a:latin typeface="SimSun"/>
                <a:cs typeface="SimSun"/>
              </a:rPr>
              <a:t> 则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544050" y="2004055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E1B04"/>
                </a:solidFill>
                <a:latin typeface="UUBTTE+MS-UIGothic"/>
                <a:cs typeface="UUBTTE+MS-UIGothic"/>
              </a:rPr>
              <a:t>急救目的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694109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UUBTTE+MS-UIGothic"/>
                <a:cs typeface="UUBTTE+MS-UIGothic"/>
              </a:rPr>
              <a:t>及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时缓</a:t>
            </a:r>
            <a:r>
              <a:rPr sz="1350">
                <a:solidFill>
                  <a:srgbClr val="000000"/>
                </a:solidFill>
                <a:latin typeface="UUBTTE+MS-UIGothic"/>
                <a:cs typeface="UUBTTE+MS-UIGothic"/>
              </a:rPr>
              <a:t>解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伤</a:t>
            </a:r>
            <a:r>
              <a:rPr sz="1350">
                <a:solidFill>
                  <a:srgbClr val="000000"/>
                </a:solidFill>
                <a:latin typeface="UUBTTE+MS-UIGothic"/>
                <a:cs typeface="UUBTTE+MS-UIGothic"/>
              </a:rPr>
              <a:t>病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350">
                <a:solidFill>
                  <a:srgbClr val="000000"/>
                </a:solidFill>
                <a:latin typeface="UUBTTE+MS-UIGothic"/>
                <a:cs typeface="UUBTTE+MS-UIGothic"/>
              </a:rPr>
              <a:t>的病痛，控制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伤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势</a:t>
            </a:r>
            <a:r>
              <a:rPr sz="1350">
                <a:solidFill>
                  <a:srgbClr val="000000"/>
                </a:solidFill>
                <a:latin typeface="UUBTTE+MS-UIGothic"/>
                <a:cs typeface="UUBTTE+MS-UIGothic"/>
              </a:rPr>
              <a:t>，止血、防止感染，挽救生命，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UUBTTE+MS-UIGothic"/>
                <a:cs typeface="UUBTTE+MS-UIGothic"/>
              </a:rPr>
              <a:t>后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续</a:t>
            </a:r>
            <a:r>
              <a:rPr sz="1350">
                <a:solidFill>
                  <a:srgbClr val="000000"/>
                </a:solidFill>
                <a:latin typeface="UUBTTE+MS-UIGothic"/>
                <a:cs typeface="UUBTTE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专业</a:t>
            </a:r>
            <a:r>
              <a:rPr sz="1350">
                <a:solidFill>
                  <a:srgbClr val="000000"/>
                </a:solidFill>
                <a:latin typeface="UUBTTE+MS-UIGothic"/>
                <a:cs typeface="UUBTTE+MS-UIGothic"/>
              </a:rPr>
              <a:t>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疗</a:t>
            </a:r>
            <a:r>
              <a:rPr sz="1350">
                <a:solidFill>
                  <a:srgbClr val="000000"/>
                </a:solidFill>
                <a:latin typeface="UUBTTE+MS-UIGothic"/>
                <a:cs typeface="UUBTTE+MS-UIGothic"/>
              </a:rPr>
              <a:t>争取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时间</a:t>
            </a:r>
            <a:r>
              <a:rPr sz="1350">
                <a:solidFill>
                  <a:srgbClr val="000000"/>
                </a:solidFill>
                <a:latin typeface="UUBTTE+MS-UIGothic"/>
                <a:cs typeface="UUBTTE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544050" y="4147815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E1B04"/>
                </a:solidFill>
                <a:latin typeface="UUBTTE+MS-UIGothic"/>
                <a:cs typeface="UUBTTE+MS-UIGothic"/>
              </a:rPr>
              <a:t>急救原</a:t>
            </a:r>
            <a:r>
              <a:rPr sz="1550">
                <a:solidFill>
                  <a:srgbClr val="4E1B04"/>
                </a:solidFill>
                <a:latin typeface="SimSun"/>
                <a:cs typeface="SimSun"/>
              </a:rPr>
              <a:t>则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694109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UUBTTE+MS-UIGothic"/>
                <a:cs typeface="UUBTTE+MS-UIGothic"/>
              </a:rPr>
              <a:t>先救命再治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伤</a:t>
            </a:r>
            <a:r>
              <a:rPr sz="1350">
                <a:solidFill>
                  <a:srgbClr val="000000"/>
                </a:solidFill>
                <a:latin typeface="UUBTTE+MS-UIGothic"/>
                <a:cs typeface="UUBTTE+MS-UIGothic"/>
              </a:rPr>
              <a:t>，先止血再包扎，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UUBTTE+MS-UIGothic"/>
                <a:cs typeface="UUBTTE+MS-UIGothic"/>
              </a:rPr>
              <a:t>先固定再搬运，先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处</a:t>
            </a:r>
            <a:r>
              <a:rPr sz="1350">
                <a:solidFill>
                  <a:srgbClr val="000000"/>
                </a:solidFill>
                <a:latin typeface="UUBTTE+MS-UIGothic"/>
                <a:cs typeface="UUBTTE+MS-UIGothic"/>
              </a:rPr>
              <a:t>理外露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伤</a:t>
            </a:r>
            <a:r>
              <a:rPr sz="1350">
                <a:solidFill>
                  <a:srgbClr val="000000"/>
                </a:solidFill>
                <a:latin typeface="UUBTTE+MS-UIGothic"/>
                <a:cs typeface="UUBTTE+MS-UIGothic"/>
              </a:rPr>
              <a:t>口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UUBTTE+MS-UIGothic"/>
                <a:cs typeface="UUBTTE+MS-UIGothic"/>
              </a:rPr>
              <a:t>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处</a:t>
            </a:r>
            <a:r>
              <a:rPr sz="1350">
                <a:solidFill>
                  <a:srgbClr val="000000"/>
                </a:solidFill>
                <a:latin typeface="UUBTTE+MS-UIGothic"/>
                <a:cs typeface="UUBTTE+MS-UIGothic"/>
              </a:rPr>
              <a:t>理其他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伤</a:t>
            </a:r>
            <a:r>
              <a:rPr sz="1350">
                <a:solidFill>
                  <a:srgbClr val="000000"/>
                </a:solidFill>
                <a:latin typeface="UUBTTE+MS-UIGothic"/>
                <a:cs typeface="UUBTTE+MS-UIGothic"/>
              </a:rPr>
              <a:t>口。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E1B04"/>
                </a:solidFill>
                <a:latin typeface="UUBTTE+MS-UIGothic"/>
                <a:cs typeface="UUBTTE+MS-UIGothic"/>
              </a:rPr>
              <a:t>急救</a:t>
            </a:r>
            <a:r>
              <a:rPr sz="3000">
                <a:solidFill>
                  <a:srgbClr val="4E1B04"/>
                </a:solidFill>
                <a:latin typeface="SimSun"/>
                <a:cs typeface="SimSun"/>
              </a:rPr>
              <a:t>电话</a:t>
            </a:r>
            <a:r>
              <a:rPr sz="3000">
                <a:solidFill>
                  <a:srgbClr val="4E1B04"/>
                </a:solidFill>
                <a:latin typeface="UUBTTE+MS-UIGothic"/>
                <a:cs typeface="UUBTTE+MS-UIGothic"/>
              </a:rPr>
              <a:t>及呼救流程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E1B04"/>
                </a:solidFill>
                <a:latin typeface="UUBTTE+MS-UIGothic"/>
                <a:cs typeface="UUBTTE+MS-UIGothic"/>
              </a:rPr>
              <a:t>急救</a:t>
            </a:r>
            <a:r>
              <a:rPr sz="1550" spc="25">
                <a:solidFill>
                  <a:srgbClr val="4E1B04"/>
                </a:solidFill>
                <a:latin typeface="SimSun"/>
                <a:cs typeface="SimSun"/>
              </a:rPr>
              <a:t>电话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5319" y="1960098"/>
            <a:ext cx="3040981" cy="105672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UUBTTE+MS-UIGothic"/>
                <a:cs typeface="UUBTTE+MS-UIGothic"/>
              </a:rPr>
              <a:t>中国急救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电话为</a:t>
            </a:r>
            <a:r>
              <a:rPr sz="1350">
                <a:solidFill>
                  <a:srgbClr val="000000"/>
                </a:solidFill>
                <a:latin typeface="PFLJBH+MAVARO+MicrosoftYaHei"/>
                <a:cs typeface="PFLJBH+MAVARO+MicrosoftYaHei"/>
              </a:rPr>
              <a:t>120</a:t>
            </a:r>
            <a:r>
              <a:rPr sz="1350">
                <a:solidFill>
                  <a:srgbClr val="000000"/>
                </a:solidFill>
                <a:latin typeface="UUBTTE+MS-UIGothic"/>
                <a:cs typeface="UUBTTE+MS-UIGothic"/>
              </a:rPr>
              <a:t>，美国急救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电话</a:t>
            </a:r>
          </a:p>
          <a:p>
            <a:pPr marL="0" marR="0">
              <a:lnSpc>
                <a:spcPts val="1406"/>
              </a:lnSpc>
              <a:spcBef>
                <a:spcPts val="1023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PFLJBH+MAVARO+MicrosoftYaHei"/>
                <a:cs typeface="PFLJBH+MAVARO+MicrosoftYaHei"/>
              </a:rPr>
              <a:t>911</a:t>
            </a:r>
            <a:r>
              <a:rPr sz="1350">
                <a:solidFill>
                  <a:srgbClr val="000000"/>
                </a:solidFill>
                <a:latin typeface="UUBTTE+MS-UIGothic"/>
                <a:cs typeface="UUBTTE+MS-UIGothic"/>
              </a:rPr>
              <a:t>，欧洲大部分国家急救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电话为</a:t>
            </a:r>
          </a:p>
          <a:p>
            <a:pPr marL="0" marR="0">
              <a:lnSpc>
                <a:spcPts val="1406"/>
              </a:lnSpc>
              <a:spcBef>
                <a:spcPts val="1073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PFLJBH+MAVARO+MicrosoftYaHei"/>
                <a:cs typeface="PFLJBH+MAVARO+MicrosoftYaHei"/>
              </a:rPr>
              <a:t>112</a:t>
            </a:r>
            <a:r>
              <a:rPr sz="1350">
                <a:solidFill>
                  <a:srgbClr val="000000"/>
                </a:solidFill>
                <a:latin typeface="UUBTTE+MS-UIGothic"/>
                <a:cs typeface="UUBTTE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04494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UUBTTE+MS-UIGothic"/>
                <a:cs typeface="UUBTTE+MS-UIGothic"/>
              </a:rPr>
              <a:t>呼救流程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93419" y="4451838"/>
            <a:ext cx="3219375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UUBTTE+MS-UIGothic"/>
                <a:cs typeface="UUBTTE+MS-UIGothic"/>
              </a:rPr>
              <a:t>保持冷静，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简</a:t>
            </a:r>
            <a:r>
              <a:rPr sz="1350">
                <a:solidFill>
                  <a:srgbClr val="FFFFFF"/>
                </a:solidFill>
                <a:latin typeface="UUBTTE+MS-UIGothic"/>
                <a:cs typeface="UUBTTE+MS-UIGothic"/>
              </a:rPr>
              <a:t>明扼要地描述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伤</a:t>
            </a:r>
            <a:r>
              <a:rPr sz="1350">
                <a:solidFill>
                  <a:srgbClr val="FFFFFF"/>
                </a:solidFill>
                <a:latin typeface="UUBTTE+MS-UIGothic"/>
                <a:cs typeface="UUBTTE+MS-UIGothic"/>
              </a:rPr>
              <a:t>病情况、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UUBTTE+MS-UIGothic"/>
                <a:cs typeface="UUBTTE+MS-UIGothic"/>
              </a:rPr>
              <a:t>地点和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联</a:t>
            </a:r>
            <a:r>
              <a:rPr sz="1350">
                <a:solidFill>
                  <a:srgbClr val="FFFFFF"/>
                </a:solidFill>
                <a:latin typeface="UUBTTE+MS-UIGothic"/>
                <a:cs typeface="UUBTTE+MS-UIGothic"/>
              </a:rPr>
              <a:t>系方式，保持通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讯畅</a:t>
            </a:r>
            <a:r>
              <a:rPr sz="1350">
                <a:solidFill>
                  <a:srgbClr val="FFFFFF"/>
                </a:solidFill>
                <a:latin typeface="UUBTTE+MS-UIGothic"/>
                <a:cs typeface="UUBTTE+MS-UIGothic"/>
              </a:rPr>
              <a:t>通，等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UUBTTE+MS-UIGothic"/>
                <a:cs typeface="UUBTTE+MS-UIGothic"/>
              </a:rPr>
              <a:t>待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专业</a:t>
            </a:r>
            <a:r>
              <a:rPr sz="1350">
                <a:solidFill>
                  <a:srgbClr val="FFFFFF"/>
                </a:solidFill>
                <a:latin typeface="UUBTTE+MS-UIGothic"/>
                <a:cs typeface="UUBTTE+MS-UIGothic"/>
              </a:rPr>
              <a:t>救援人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员</a:t>
            </a:r>
            <a:r>
              <a:rPr sz="1350">
                <a:solidFill>
                  <a:srgbClr val="FFFFFF"/>
                </a:solidFill>
                <a:latin typeface="UUBTTE+MS-UIGothic"/>
                <a:cs typeface="UUBTTE+MS-UIGothic"/>
              </a:rPr>
              <a:t>到来。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E1B04"/>
                </a:solidFill>
                <a:latin typeface="SimSun"/>
                <a:cs typeface="SimSun"/>
              </a:rPr>
              <a:t>现场</a:t>
            </a:r>
            <a:r>
              <a:rPr sz="3000">
                <a:solidFill>
                  <a:srgbClr val="4E1B04"/>
                </a:solidFill>
                <a:latin typeface="UUBTTE+MS-UIGothic"/>
                <a:cs typeface="UUBTTE+MS-UIGothic"/>
              </a:rPr>
              <a:t>急救四</a:t>
            </a:r>
            <a:r>
              <a:rPr sz="3000">
                <a:solidFill>
                  <a:srgbClr val="4E1B04"/>
                </a:solidFill>
                <a:latin typeface="SimSun"/>
                <a:cs typeface="SimSun"/>
              </a:rPr>
              <a:t>项</a:t>
            </a:r>
            <a:r>
              <a:rPr sz="3000">
                <a:solidFill>
                  <a:srgbClr val="4E1B04"/>
                </a:solidFill>
                <a:latin typeface="UUBTTE+MS-UIGothic"/>
                <a:cs typeface="UUBTTE+MS-UIGothic"/>
              </a:rPr>
              <a:t>基本技</a:t>
            </a:r>
            <a:r>
              <a:rPr sz="3000">
                <a:solidFill>
                  <a:srgbClr val="4E1B04"/>
                </a:solidFill>
                <a:latin typeface="SimSun"/>
                <a:cs typeface="SimSun"/>
              </a:rPr>
              <a:t>术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25244" y="372036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UUBTTE+MS-UIGothic"/>
                <a:cs typeface="UUBTTE+MS-UIGothic"/>
              </a:rPr>
              <a:t>止血技</a:t>
            </a:r>
            <a:r>
              <a:rPr sz="2000">
                <a:solidFill>
                  <a:srgbClr val="FFFFFF"/>
                </a:solidFill>
                <a:latin typeface="SimSun"/>
                <a:cs typeface="SimSun"/>
              </a:rPr>
              <a:t>术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248150" y="372036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UUBTTE+MS-UIGothic"/>
                <a:cs typeface="UUBTTE+MS-UIGothic"/>
              </a:rPr>
              <a:t>包扎技</a:t>
            </a:r>
            <a:r>
              <a:rPr sz="2000">
                <a:solidFill>
                  <a:srgbClr val="FFFFFF"/>
                </a:solidFill>
                <a:latin typeface="SimSun"/>
                <a:cs typeface="SimSun"/>
              </a:rPr>
              <a:t>术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052944" y="372036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UUBTTE+MS-UIGothic"/>
                <a:cs typeface="UUBTTE+MS-UIGothic"/>
              </a:rPr>
              <a:t>固定技</a:t>
            </a:r>
            <a:r>
              <a:rPr sz="2000">
                <a:solidFill>
                  <a:srgbClr val="FFFFFF"/>
                </a:solidFill>
                <a:latin typeface="SimSun"/>
                <a:cs typeface="SimSun"/>
              </a:rPr>
              <a:t>术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85044" y="372036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UUBTTE+MS-UIGothic"/>
                <a:cs typeface="UUBTTE+MS-UIGothic"/>
              </a:rPr>
              <a:t>搬运技</a:t>
            </a:r>
            <a:r>
              <a:rPr sz="2000">
                <a:solidFill>
                  <a:srgbClr val="FFFFFF"/>
                </a:solidFill>
                <a:latin typeface="SimSun"/>
                <a:cs typeface="SimSun"/>
              </a:rPr>
              <a:t>术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597015" y="4668258"/>
            <a:ext cx="2190750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UUBTTE+MS-UIGothic"/>
                <a:cs typeface="UUBTTE+MS-UIGothic"/>
              </a:rPr>
              <a:t>使用适当的固定材料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对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UUBTTE+MS-UIGothic"/>
                <a:cs typeface="UUBTTE+MS-UIGothic"/>
              </a:rPr>
              <a:t>骨折部位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DFD"/>
                </a:solidFill>
                <a:latin typeface="UUBTTE+MS-UIGothic"/>
                <a:cs typeface="UUBTTE+MS-UIGothic"/>
              </a:rPr>
              <a:t>行固定，以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UUBTTE+MS-UIGothic"/>
                <a:cs typeface="UUBTTE+MS-UIGothic"/>
              </a:rPr>
              <a:t>减少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伤</a:t>
            </a:r>
            <a:r>
              <a:rPr sz="1500">
                <a:solidFill>
                  <a:srgbClr val="FFFDFD"/>
                </a:solidFill>
                <a:latin typeface="UUBTTE+MS-UIGothic"/>
                <a:cs typeface="UUBTTE+MS-UIGothic"/>
              </a:rPr>
              <a:t>病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FFFDFD"/>
                </a:solidFill>
                <a:latin typeface="UUBTTE+MS-UIGothic"/>
                <a:cs typeface="UUBTTE+MS-UIGothic"/>
              </a:rPr>
              <a:t>的痛苦和二</a:t>
            </a:r>
          </a:p>
          <a:p>
            <a:pPr marL="57150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UUBTTE+MS-UIGothic"/>
                <a:cs typeface="UUBTTE+MS-UIGothic"/>
              </a:rPr>
              <a:t>次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伤</a:t>
            </a:r>
            <a:r>
              <a:rPr sz="1500">
                <a:solidFill>
                  <a:srgbClr val="FFFDFD"/>
                </a:solidFill>
                <a:latin typeface="UUBTTE+MS-UIGothic"/>
                <a:cs typeface="UUBTTE+MS-UIGothic"/>
              </a:rPr>
              <a:t>害。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86460" y="4839708"/>
            <a:ext cx="219075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UUBTTE+MS-UIGothic"/>
                <a:cs typeface="UUBTTE+MS-UIGothic"/>
              </a:rPr>
              <a:t>使用干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净</a:t>
            </a:r>
            <a:r>
              <a:rPr sz="1500">
                <a:solidFill>
                  <a:srgbClr val="FFFDFD"/>
                </a:solidFill>
                <a:latin typeface="UUBTTE+MS-UIGothic"/>
                <a:cs typeface="UUBTTE+MS-UIGothic"/>
              </a:rPr>
              <a:t>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纱</a:t>
            </a:r>
            <a:r>
              <a:rPr sz="1500">
                <a:solidFill>
                  <a:srgbClr val="FFFDFD"/>
                </a:solidFill>
                <a:latin typeface="UUBTTE+MS-UIGothic"/>
                <a:cs typeface="UUBTTE+MS-UIGothic"/>
              </a:rPr>
              <a:t>布或布料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压</a:t>
            </a:r>
            <a:r>
              <a:rPr sz="1500">
                <a:solidFill>
                  <a:srgbClr val="FFFDFD"/>
                </a:solidFill>
                <a:latin typeface="UUBTTE+MS-UIGothic"/>
                <a:cs typeface="UUBTTE+MS-UIGothic"/>
              </a:rPr>
              <a:t>迫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伤</a:t>
            </a:r>
            <a:r>
              <a:rPr sz="1500">
                <a:solidFill>
                  <a:srgbClr val="FFFDFD"/>
                </a:solidFill>
                <a:latin typeface="UUBTTE+MS-UIGothic"/>
                <a:cs typeface="UUBTTE+MS-UIGothic"/>
              </a:rPr>
              <a:t>口止血，如加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压</a:t>
            </a:r>
          </a:p>
          <a:p>
            <a:pPr marL="19050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UUBTTE+MS-UIGothic"/>
                <a:cs typeface="UUBTTE+MS-UIGothic"/>
              </a:rPr>
              <a:t>包扎、止血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带</a:t>
            </a:r>
            <a:r>
              <a:rPr sz="1500">
                <a:solidFill>
                  <a:srgbClr val="FFFDFD"/>
                </a:solidFill>
                <a:latin typeface="UUBTTE+MS-UIGothic"/>
                <a:cs typeface="UUBTTE+MS-UIGothic"/>
              </a:rPr>
              <a:t>等。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3758565" y="4839708"/>
            <a:ext cx="219075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UUBTTE+MS-UIGothic"/>
                <a:cs typeface="UUBTTE+MS-UIGothic"/>
              </a:rPr>
              <a:t>使用干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净</a:t>
            </a:r>
            <a:r>
              <a:rPr sz="1500">
                <a:solidFill>
                  <a:srgbClr val="FFFDFD"/>
                </a:solidFill>
                <a:latin typeface="UUBTTE+MS-UIGothic"/>
                <a:cs typeface="UUBTTE+MS-UIGothic"/>
              </a:rPr>
              <a:t>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纱</a:t>
            </a:r>
            <a:r>
              <a:rPr sz="1500">
                <a:solidFill>
                  <a:srgbClr val="FFFDFD"/>
                </a:solidFill>
                <a:latin typeface="UUBTTE+MS-UIGothic"/>
                <a:cs typeface="UUBTTE+MS-UIGothic"/>
              </a:rPr>
              <a:t>布或布料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对伤</a:t>
            </a:r>
            <a:r>
              <a:rPr sz="1500">
                <a:solidFill>
                  <a:srgbClr val="FFFDFD"/>
                </a:solidFill>
                <a:latin typeface="UUBTTE+MS-UIGothic"/>
                <a:cs typeface="UUBTTE+MS-UIGothic"/>
              </a:rPr>
              <a:t>口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DFD"/>
                </a:solidFill>
                <a:latin typeface="UUBTTE+MS-UIGothic"/>
                <a:cs typeface="UUBTTE+MS-UIGothic"/>
              </a:rPr>
              <a:t>行包扎，注意</a:t>
            </a:r>
          </a:p>
          <a:p>
            <a:pPr marL="19050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UUBTTE+MS-UIGothic"/>
                <a:cs typeface="UUBTTE+MS-UIGothic"/>
              </a:rPr>
              <a:t>清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洁</a:t>
            </a:r>
            <a:r>
              <a:rPr sz="1500">
                <a:solidFill>
                  <a:srgbClr val="FFFDFD"/>
                </a:solidFill>
                <a:latin typeface="UUBTTE+MS-UIGothic"/>
                <a:cs typeface="UUBTTE+MS-UIGothic"/>
              </a:rPr>
              <a:t>和消毒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伤</a:t>
            </a:r>
            <a:r>
              <a:rPr sz="1500">
                <a:solidFill>
                  <a:srgbClr val="FFFDFD"/>
                </a:solidFill>
                <a:latin typeface="UUBTTE+MS-UIGothic"/>
                <a:cs typeface="UUBTTE+MS-UIGothic"/>
              </a:rPr>
              <a:t>口。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257665" y="4839708"/>
            <a:ext cx="2481708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9050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UUBTTE+MS-UIGothic"/>
                <a:cs typeface="UUBTTE+MS-UIGothic"/>
              </a:rPr>
              <a:t>根据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伤</a:t>
            </a:r>
            <a:r>
              <a:rPr sz="1500">
                <a:solidFill>
                  <a:srgbClr val="FFFDFD"/>
                </a:solidFill>
                <a:latin typeface="UUBTTE+MS-UIGothic"/>
                <a:cs typeface="UUBTTE+MS-UIGothic"/>
              </a:rPr>
              <a:t>病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FFFDFD"/>
                </a:solidFill>
                <a:latin typeface="UUBTTE+MS-UIGothic"/>
                <a:cs typeface="UUBTTE+MS-UIGothic"/>
              </a:rPr>
              <a:t>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伤势</a:t>
            </a:r>
            <a:r>
              <a:rPr sz="1500">
                <a:solidFill>
                  <a:srgbClr val="FFFDFD"/>
                </a:solidFill>
                <a:latin typeface="UUBTTE+MS-UIGothic"/>
                <a:cs typeface="UUBTTE+MS-UIGothic"/>
              </a:rPr>
              <a:t>和情</a:t>
            </a:r>
          </a:p>
          <a:p>
            <a:pPr marL="9525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UUBTTE+MS-UIGothic"/>
                <a:cs typeface="UUBTTE+MS-UIGothic"/>
              </a:rPr>
              <a:t>况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选择</a:t>
            </a:r>
            <a:r>
              <a:rPr sz="1500">
                <a:solidFill>
                  <a:srgbClr val="FFFDFD"/>
                </a:solidFill>
                <a:latin typeface="UUBTTE+MS-UIGothic"/>
                <a:cs typeface="UUBTTE+MS-UIGothic"/>
              </a:rPr>
              <a:t>合适的搬运方式，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UUBTTE+MS-UIGothic"/>
                <a:cs typeface="UUBTTE+MS-UIGothic"/>
              </a:rPr>
              <a:t>如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单</a:t>
            </a:r>
            <a:r>
              <a:rPr sz="1500">
                <a:solidFill>
                  <a:srgbClr val="FFFDFD"/>
                </a:solidFill>
                <a:latin typeface="UUBTTE+MS-UIGothic"/>
                <a:cs typeface="UUBTTE+MS-UIGothic"/>
              </a:rPr>
              <a:t>人抱持、双人抱持等。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489835" y="1831330"/>
            <a:ext cx="2291134" cy="21306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6877"/>
              </a:lnSpc>
              <a:spcBef>
                <a:spcPct val="0"/>
              </a:spcBef>
              <a:spcAft>
                <a:spcPct val="0"/>
              </a:spcAft>
            </a:pPr>
            <a:r>
              <a:rPr sz="6600">
                <a:solidFill>
                  <a:srgbClr val="D27536"/>
                </a:solidFill>
                <a:latin typeface="WWFVOT+NCGEMC+MicrosoftYaHei-Bold"/>
                <a:cs typeface="WWFVOT+NCGEMC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20725" y="2978761"/>
            <a:ext cx="5429250" cy="21145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4E1B04"/>
                </a:solidFill>
                <a:latin typeface="UUBTTE+MS-UIGothic"/>
                <a:cs typeface="UUBTTE+MS-UIGothic"/>
              </a:rPr>
              <a:t>常</a:t>
            </a:r>
            <a:r>
              <a:rPr sz="4500">
                <a:solidFill>
                  <a:srgbClr val="4E1B04"/>
                </a:solidFill>
                <a:latin typeface="SimSun"/>
                <a:cs typeface="SimSun"/>
              </a:rPr>
              <a:t>见</a:t>
            </a:r>
            <a:r>
              <a:rPr sz="4500">
                <a:solidFill>
                  <a:srgbClr val="4E1B04"/>
                </a:solidFill>
                <a:latin typeface="UUBTTE+MS-UIGothic"/>
                <a:cs typeface="UUBTTE+MS-UIGothic"/>
              </a:rPr>
              <a:t>家庭意外</a:t>
            </a:r>
            <a:r>
              <a:rPr sz="4500">
                <a:solidFill>
                  <a:srgbClr val="4E1B04"/>
                </a:solidFill>
                <a:latin typeface="SimSun"/>
                <a:cs typeface="SimSun"/>
              </a:rPr>
              <a:t>伤</a:t>
            </a:r>
            <a:r>
              <a:rPr sz="4500">
                <a:solidFill>
                  <a:srgbClr val="4E1B04"/>
                </a:solidFill>
                <a:latin typeface="UUBTTE+MS-UIGothic"/>
                <a:cs typeface="UUBTTE+MS-UIGothic"/>
              </a:rPr>
              <a:t>害</a:t>
            </a:r>
          </a:p>
          <a:p>
            <a:pPr marL="857250" marR="0">
              <a:lnSpc>
                <a:spcPts val="4500"/>
              </a:lnSpc>
              <a:spcBef>
                <a:spcPts val="900"/>
              </a:spcBef>
              <a:spcAft>
                <a:spcPct val="0"/>
              </a:spcAft>
            </a:pPr>
            <a:r>
              <a:rPr sz="4500">
                <a:solidFill>
                  <a:srgbClr val="4E1B04"/>
                </a:solidFill>
                <a:latin typeface="UUBTTE+MS-UIGothic"/>
                <a:cs typeface="UUBTTE+MS-UIGothic"/>
              </a:rPr>
              <a:t>及</a:t>
            </a:r>
            <a:r>
              <a:rPr sz="4500">
                <a:solidFill>
                  <a:srgbClr val="4E1B04"/>
                </a:solidFill>
                <a:latin typeface="SimSun"/>
                <a:cs typeface="SimSun"/>
              </a:rPr>
              <a:t>处</a:t>
            </a:r>
            <a:r>
              <a:rPr sz="4500">
                <a:solidFill>
                  <a:srgbClr val="4E1B04"/>
                </a:solidFill>
                <a:latin typeface="UUBTTE+MS-UIGothic"/>
                <a:cs typeface="UUBTTE+MS-UIGothic"/>
              </a:rPr>
              <a:t>理方法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348507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E1B04"/>
                </a:solidFill>
                <a:latin typeface="SimSun"/>
                <a:cs typeface="SimSun"/>
              </a:rPr>
              <a:t>烧伤</a:t>
            </a:r>
            <a:r>
              <a:rPr sz="3000">
                <a:solidFill>
                  <a:srgbClr val="4E1B04"/>
                </a:solidFill>
                <a:latin typeface="UUBTTE+MS-UIGothic"/>
                <a:cs typeface="UUBTTE+MS-UIGothic"/>
              </a:rPr>
              <a:t>、</a:t>
            </a:r>
            <a:r>
              <a:rPr sz="3000">
                <a:solidFill>
                  <a:srgbClr val="4E1B04"/>
                </a:solidFill>
                <a:latin typeface="SimSun"/>
                <a:cs typeface="SimSun"/>
              </a:rPr>
              <a:t>烫伤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612640" y="1466703"/>
            <a:ext cx="3285611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总结词</a:t>
            </a:r>
            <a:r>
              <a:rPr sz="1350">
                <a:solidFill>
                  <a:srgbClr val="000000"/>
                </a:solidFill>
                <a:latin typeface="UUBTTE+MS-UIGothic"/>
                <a:cs typeface="UUBTTE+MS-UIGothic"/>
              </a:rPr>
              <a:t>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烧伤</a:t>
            </a:r>
            <a:r>
              <a:rPr sz="1350">
                <a:solidFill>
                  <a:srgbClr val="000000"/>
                </a:solidFill>
                <a:latin typeface="UUBTTE+MS-UIGothic"/>
                <a:cs typeface="UUBTTE+MS-UIGothic"/>
              </a:rPr>
              <a:t>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烫伤</a:t>
            </a:r>
            <a:r>
              <a:rPr sz="1350">
                <a:solidFill>
                  <a:srgbClr val="000000"/>
                </a:solidFill>
                <a:latin typeface="UUBTTE+MS-UIGothic"/>
                <a:cs typeface="UUBTTE+MS-UIGothic"/>
              </a:rPr>
              <a:t>是常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见</a:t>
            </a:r>
            <a:r>
              <a:rPr sz="1350">
                <a:solidFill>
                  <a:srgbClr val="000000"/>
                </a:solidFill>
                <a:latin typeface="UUBTTE+MS-UIGothic"/>
                <a:cs typeface="UUBTTE+MS-UIGothic"/>
              </a:rPr>
              <a:t>的家庭意外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伤</a:t>
            </a:r>
            <a:r>
              <a:rPr sz="1350">
                <a:solidFill>
                  <a:srgbClr val="000000"/>
                </a:solidFill>
                <a:latin typeface="UUBTTE+MS-UIGothic"/>
                <a:cs typeface="UUBTTE+MS-UIGothic"/>
              </a:rPr>
              <a:t>害，需要采取正确的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处</a:t>
            </a:r>
            <a:r>
              <a:rPr sz="1350">
                <a:solidFill>
                  <a:srgbClr val="000000"/>
                </a:solidFill>
                <a:latin typeface="UUBTTE+MS-UIGothic"/>
                <a:cs typeface="UUBTTE+MS-UIGothic"/>
              </a:rPr>
              <a:t>理方法来减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轻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伤</a:t>
            </a:r>
            <a:r>
              <a:rPr sz="1350">
                <a:solidFill>
                  <a:srgbClr val="000000"/>
                </a:solidFill>
                <a:latin typeface="UUBTTE+MS-UIGothic"/>
                <a:cs typeface="UUBTTE+MS-UIGothic"/>
              </a:rPr>
              <a:t>害程度。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77240" y="3518388"/>
            <a:ext cx="3219375" cy="7372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UUBTTE+MS-UIGothic"/>
                <a:cs typeface="UUBTTE+MS-UIGothic"/>
              </a:rPr>
              <a:t>如果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伤势严</a:t>
            </a:r>
            <a:r>
              <a:rPr sz="1350">
                <a:solidFill>
                  <a:srgbClr val="000000"/>
                </a:solidFill>
                <a:latin typeface="UUBTTE+MS-UIGothic"/>
                <a:cs typeface="UUBTTE+MS-UIGothic"/>
              </a:rPr>
              <a:t>重，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UUBTTE+MS-UIGothic"/>
                <a:cs typeface="UUBTTE+MS-UIGothic"/>
              </a:rPr>
              <a:t>立即就医，不要自行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处</a:t>
            </a:r>
            <a:r>
              <a:rPr sz="1350">
                <a:solidFill>
                  <a:srgbClr val="000000"/>
                </a:solidFill>
                <a:latin typeface="UUBTTE+MS-UIGothic"/>
                <a:cs typeface="UUBTTE+MS-UIGothic"/>
              </a:rPr>
              <a:t>理。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295640" y="3532358"/>
            <a:ext cx="942975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详细</a:t>
            </a:r>
            <a:r>
              <a:rPr sz="1350">
                <a:solidFill>
                  <a:srgbClr val="000000"/>
                </a:solidFill>
                <a:latin typeface="UUBTTE+MS-UIGothic"/>
                <a:cs typeface="UUBTTE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206500" y="5201773"/>
            <a:ext cx="3219375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UUBTTE+MS-UIGothic"/>
                <a:cs typeface="UUBTTE+MS-UIGothic"/>
              </a:rPr>
              <a:t>如果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伤</a:t>
            </a:r>
            <a:r>
              <a:rPr sz="1350">
                <a:solidFill>
                  <a:srgbClr val="000000"/>
                </a:solidFill>
                <a:latin typeface="UUBTTE+MS-UIGothic"/>
                <a:cs typeface="UUBTTE+MS-UIGothic"/>
              </a:rPr>
              <a:t>口出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000000"/>
                </a:solidFill>
                <a:latin typeface="UUBTTE+MS-UIGothic"/>
                <a:cs typeface="UUBTTE+MS-UIGothic"/>
              </a:rPr>
              <a:t>水疱，不要挑破，用干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净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UUBTTE+MS-UIGothic"/>
                <a:cs typeface="UUBTTE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纱</a:t>
            </a:r>
            <a:r>
              <a:rPr sz="1350">
                <a:solidFill>
                  <a:srgbClr val="000000"/>
                </a:solidFill>
                <a:latin typeface="UUBTTE+MS-UIGothic"/>
                <a:cs typeface="UUBTTE+MS-UIGothic"/>
              </a:rPr>
              <a:t>布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轻轻</a:t>
            </a:r>
            <a:r>
              <a:rPr sz="1350">
                <a:solidFill>
                  <a:srgbClr val="000000"/>
                </a:solidFill>
                <a:latin typeface="UUBTTE+MS-UIGothic"/>
                <a:cs typeface="UUBTTE+MS-UIGothic"/>
              </a:rPr>
              <a:t>包扎，避免感染。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003540" y="5201773"/>
            <a:ext cx="3350307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UUBTTE+MS-UIGothic"/>
                <a:cs typeface="UUBTTE+MS-UIGothic"/>
              </a:rPr>
              <a:t>立即用大量清水冲洗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伤</a:t>
            </a:r>
            <a:r>
              <a:rPr sz="1350">
                <a:solidFill>
                  <a:srgbClr val="000000"/>
                </a:solidFill>
                <a:latin typeface="UUBTTE+MS-UIGothic"/>
                <a:cs typeface="UUBTTE+MS-UIGothic"/>
              </a:rPr>
              <a:t>口，持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续</a:t>
            </a:r>
            <a:r>
              <a:rPr sz="1350">
                <a:solidFill>
                  <a:srgbClr val="000000"/>
                </a:solidFill>
                <a:latin typeface="PFLJBH+MAVARO+MicrosoftYaHei"/>
                <a:cs typeface="PFLJBH+MAVARO+MicrosoftYaHei"/>
              </a:rPr>
              <a:t>10-20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UUBTTE+MS-UIGothic"/>
                <a:cs typeface="UUBTTE+MS-UIGothic"/>
              </a:rPr>
              <a:t>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钟</a:t>
            </a:r>
            <a:r>
              <a:rPr sz="1350">
                <a:solidFill>
                  <a:srgbClr val="000000"/>
                </a:solidFill>
                <a:latin typeface="UUBTTE+MS-UIGothic"/>
                <a:cs typeface="UUBTTE+MS-UIGothic"/>
              </a:rPr>
              <a:t>，以降低皮肤表面温度，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缓</a:t>
            </a:r>
            <a:r>
              <a:rPr sz="1350">
                <a:solidFill>
                  <a:srgbClr val="000000"/>
                </a:solidFill>
                <a:latin typeface="UUBTTE+MS-UIGothic"/>
                <a:cs typeface="UUBTTE+MS-UIGothic"/>
              </a:rPr>
              <a:t>解疼痛。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729507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E1B04"/>
                </a:solidFill>
                <a:latin typeface="UUBTTE+MS-UIGothic"/>
                <a:cs typeface="UUBTTE+MS-UIGothic"/>
              </a:rPr>
              <a:t>切割</a:t>
            </a:r>
            <a:r>
              <a:rPr sz="3000">
                <a:solidFill>
                  <a:srgbClr val="4E1B04"/>
                </a:solidFill>
                <a:latin typeface="SimSun"/>
                <a:cs typeface="SimSun"/>
              </a:rPr>
              <a:t>伤</a:t>
            </a:r>
            <a:r>
              <a:rPr sz="3000">
                <a:solidFill>
                  <a:srgbClr val="4E1B04"/>
                </a:solidFill>
                <a:latin typeface="UUBTTE+MS-UIGothic"/>
                <a:cs typeface="UUBTTE+MS-UIGothic"/>
              </a:rPr>
              <a:t>、刺</a:t>
            </a:r>
            <a:r>
              <a:rPr sz="3000">
                <a:solidFill>
                  <a:srgbClr val="4E1B04"/>
                </a:solidFill>
                <a:latin typeface="SimSun"/>
                <a:cs typeface="SimSun"/>
              </a:rPr>
              <a:t>伤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47139" y="1760592"/>
            <a:ext cx="2409825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总结词</a:t>
            </a:r>
            <a:r>
              <a:rPr sz="1500">
                <a:solidFill>
                  <a:srgbClr val="000000"/>
                </a:solidFill>
                <a:latin typeface="UUBTTE+MS-UIGothic"/>
                <a:cs typeface="UUBTTE+MS-UIGothic"/>
              </a:rPr>
              <a:t>：切割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伤</a:t>
            </a:r>
            <a:r>
              <a:rPr sz="1500">
                <a:solidFill>
                  <a:srgbClr val="000000"/>
                </a:solidFill>
                <a:latin typeface="UUBTTE+MS-UIGothic"/>
                <a:cs typeface="UUBTTE+MS-UIGothic"/>
              </a:rPr>
              <a:t>和刺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伤</a:t>
            </a:r>
            <a:r>
              <a:rPr sz="1500">
                <a:solidFill>
                  <a:srgbClr val="000000"/>
                </a:solidFill>
                <a:latin typeface="UUBTTE+MS-UIGothic"/>
                <a:cs typeface="UUBTTE+MS-UIGothic"/>
              </a:rPr>
              <a:t>会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000000"/>
                </a:solidFill>
                <a:latin typeface="UUBTTE+MS-UIGothic"/>
                <a:cs typeface="UUBTTE+MS-UIGothic"/>
              </a:rPr>
              <a:t>致出血和疼痛，正确的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处</a:t>
            </a:r>
            <a:r>
              <a:rPr sz="1500">
                <a:solidFill>
                  <a:srgbClr val="000000"/>
                </a:solidFill>
                <a:latin typeface="UUBTTE+MS-UIGothic"/>
                <a:cs typeface="UUBTTE+MS-UIGothic"/>
              </a:rPr>
              <a:t>理方法可以避免感染和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UBTTE+MS-UIGothic"/>
                <a:cs typeface="UUBTTE+MS-UIGothic"/>
              </a:rPr>
              <a:t>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轻</a:t>
            </a:r>
            <a:r>
              <a:rPr sz="1500">
                <a:solidFill>
                  <a:srgbClr val="000000"/>
                </a:solidFill>
                <a:latin typeface="UUBTTE+MS-UIGothic"/>
                <a:cs typeface="UUBTTE+MS-UIGothic"/>
              </a:rPr>
              <a:t>疼痛。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985000" y="1979033"/>
            <a:ext cx="2481708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UBTTE+MS-UIGothic"/>
                <a:cs typeface="UUBTTE+MS-UIGothic"/>
              </a:rPr>
              <a:t>用干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净</a:t>
            </a:r>
            <a:r>
              <a:rPr sz="1500">
                <a:solidFill>
                  <a:srgbClr val="000000"/>
                </a:solidFill>
                <a:latin typeface="UUBTTE+MS-UIGothic"/>
                <a:cs typeface="UUBTTE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纱</a:t>
            </a:r>
            <a:r>
              <a:rPr sz="1500">
                <a:solidFill>
                  <a:srgbClr val="000000"/>
                </a:solidFill>
                <a:latin typeface="UUBTTE+MS-UIGothic"/>
                <a:cs typeface="UUBTTE+MS-UIGothic"/>
              </a:rPr>
              <a:t>布或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绷带压</a:t>
            </a:r>
            <a:r>
              <a:rPr sz="1500">
                <a:solidFill>
                  <a:srgbClr val="000000"/>
                </a:solidFill>
                <a:latin typeface="UUBTTE+MS-UIGothic"/>
                <a:cs typeface="UUBTTE+MS-UIGothic"/>
              </a:rPr>
              <a:t>迫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伤</a:t>
            </a:r>
            <a:r>
              <a:rPr sz="1500">
                <a:solidFill>
                  <a:srgbClr val="000000"/>
                </a:solidFill>
                <a:latin typeface="UUBTTE+MS-UIGothic"/>
                <a:cs typeface="UUBTTE+MS-UIGothic"/>
              </a:rPr>
              <a:t>口，止血并减少出血量。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568180" y="3548753"/>
            <a:ext cx="2336229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UBTTE+MS-UIGothic"/>
                <a:cs typeface="UUBTTE+MS-UIGothic"/>
              </a:rPr>
              <a:t>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洁伤</a:t>
            </a:r>
            <a:r>
              <a:rPr sz="1500">
                <a:solidFill>
                  <a:srgbClr val="000000"/>
                </a:solidFill>
                <a:latin typeface="UUBTTE+MS-UIGothic"/>
                <a:cs typeface="UUBTTE+MS-UIGothic"/>
              </a:rPr>
              <a:t>口周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围</a:t>
            </a:r>
            <a:r>
              <a:rPr sz="1500">
                <a:solidFill>
                  <a:srgbClr val="000000"/>
                </a:solidFill>
                <a:latin typeface="UUBTTE+MS-UIGothic"/>
                <a:cs typeface="UUBTTE+MS-UIGothic"/>
              </a:rPr>
              <a:t>皮肤，保持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伤</a:t>
            </a:r>
            <a:r>
              <a:rPr sz="1500">
                <a:solidFill>
                  <a:srgbClr val="000000"/>
                </a:solidFill>
                <a:latin typeface="UUBTTE+MS-UIGothic"/>
                <a:cs typeface="UUBTTE+MS-UIGothic"/>
              </a:rPr>
              <a:t>口干燥，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预</a:t>
            </a:r>
            <a:r>
              <a:rPr sz="1500">
                <a:solidFill>
                  <a:srgbClr val="000000"/>
                </a:solidFill>
                <a:latin typeface="UUBTTE+MS-UIGothic"/>
                <a:cs typeface="UUBTTE+MS-UIGothic"/>
              </a:rPr>
              <a:t>防感染。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847850" y="4863203"/>
            <a:ext cx="10477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详细</a:t>
            </a:r>
            <a:r>
              <a:rPr sz="1500">
                <a:solidFill>
                  <a:srgbClr val="000000"/>
                </a:solidFill>
                <a:latin typeface="UUBTTE+MS-UIGothic"/>
                <a:cs typeface="UUBTTE+MS-UIGothic"/>
              </a:rPr>
              <a:t>描述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889750" y="5060053"/>
            <a:ext cx="25553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UBTTE+MS-UIGothic"/>
                <a:cs typeface="UUBTTE+MS-UIGothic"/>
              </a:rPr>
              <a:t>如果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伤</a:t>
            </a:r>
            <a:r>
              <a:rPr sz="1500">
                <a:solidFill>
                  <a:srgbClr val="000000"/>
                </a:solidFill>
                <a:latin typeface="UUBTTE+MS-UIGothic"/>
                <a:cs typeface="UUBTTE+MS-UIGothic"/>
              </a:rPr>
              <a:t>口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较</a:t>
            </a:r>
            <a:r>
              <a:rPr sz="1500">
                <a:solidFill>
                  <a:srgbClr val="000000"/>
                </a:solidFill>
                <a:latin typeface="UUBTTE+MS-UIGothic"/>
                <a:cs typeface="UUBTTE+MS-UIGothic"/>
              </a:rPr>
              <a:t>深或刺入异物，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UBTTE+MS-UIGothic"/>
                <a:cs typeface="UUBTTE+MS-UIGothic"/>
              </a:rPr>
              <a:t>不要自行拔出，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UUBTTE+MS-UIGothic"/>
                <a:cs typeface="UUBTTE+MS-UIGothic"/>
              </a:rPr>
              <a:t>立即就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UBTTE+MS-UIGothic"/>
                <a:cs typeface="UUBTTE+MS-UIGothic"/>
              </a:rPr>
              <a:t>医。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348507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E1B04"/>
                </a:solidFill>
                <a:latin typeface="UUBTTE+MS-UIGothic"/>
                <a:cs typeface="UUBTTE+MS-UIGothic"/>
              </a:rPr>
              <a:t>扭</a:t>
            </a:r>
            <a:r>
              <a:rPr sz="3000">
                <a:solidFill>
                  <a:srgbClr val="4E1B04"/>
                </a:solidFill>
                <a:latin typeface="SimSun"/>
                <a:cs typeface="SimSun"/>
              </a:rPr>
              <a:t>伤</a:t>
            </a:r>
            <a:r>
              <a:rPr sz="3000">
                <a:solidFill>
                  <a:srgbClr val="4E1B04"/>
                </a:solidFill>
                <a:latin typeface="UUBTTE+MS-UIGothic"/>
                <a:cs typeface="UUBTTE+MS-UIGothic"/>
              </a:rPr>
              <a:t>、拉</a:t>
            </a:r>
            <a:r>
              <a:rPr sz="3000">
                <a:solidFill>
                  <a:srgbClr val="4E1B04"/>
                </a:solidFill>
                <a:latin typeface="SimSun"/>
                <a:cs typeface="SimSun"/>
              </a:rPr>
              <a:t>伤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727575" y="1773928"/>
            <a:ext cx="299979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UBTTE+MS-UIGothic"/>
                <a:cs typeface="UUBTTE+MS-UIGothic"/>
              </a:rPr>
              <a:t>立即停止活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UUBTTE+MS-UIGothic"/>
                <a:cs typeface="UUBTTE+MS-UIGothic"/>
              </a:rPr>
              <a:t>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UUBTTE+MS-UIGothic"/>
                <a:cs typeface="UUBTTE+MS-UIGothic"/>
              </a:rPr>
              <a:t>受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伤</a:t>
            </a:r>
            <a:r>
              <a:rPr sz="1500">
                <a:solidFill>
                  <a:srgbClr val="000000"/>
                </a:solidFill>
                <a:latin typeface="UUBTTE+MS-UIGothic"/>
                <a:cs typeface="UUBTTE+MS-UIGothic"/>
              </a:rPr>
              <a:t>部位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UUBTTE+MS-UIGothic"/>
                <a:cs typeface="UUBTTE+MS-UIGothic"/>
              </a:rPr>
              <a:t>行</a:t>
            </a:r>
          </a:p>
          <a:p>
            <a:pPr marL="0" marR="0">
              <a:lnSpc>
                <a:spcPts val="1562"/>
              </a:lnSpc>
              <a:spcBef>
                <a:spcPts val="1137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UBTTE+MS-UIGothic"/>
                <a:cs typeface="UUBTTE+MS-UIGothic"/>
              </a:rPr>
              <a:t>冷敷，每次敷</a:t>
            </a:r>
            <a:r>
              <a:rPr sz="1500">
                <a:solidFill>
                  <a:srgbClr val="000000"/>
                </a:solidFill>
                <a:latin typeface="PFLJBH+MAVARO+MicrosoftYaHei"/>
                <a:cs typeface="PFLJBH+MAVARO+MicrosoftYaHei"/>
              </a:rPr>
              <a:t>15-20</a:t>
            </a:r>
            <a:r>
              <a:rPr sz="1500">
                <a:solidFill>
                  <a:srgbClr val="000000"/>
                </a:solidFill>
                <a:latin typeface="UUBTTE+MS-UIGothic"/>
                <a:cs typeface="UUBTTE+MS-UIGothic"/>
              </a:rPr>
              <a:t>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钟</a:t>
            </a:r>
            <a:r>
              <a:rPr sz="1500">
                <a:solidFill>
                  <a:srgbClr val="000000"/>
                </a:solidFill>
                <a:latin typeface="UUBTTE+MS-UIGothic"/>
                <a:cs typeface="UUBTTE+MS-UIGothic"/>
              </a:rPr>
              <a:t>，每</a:t>
            </a:r>
            <a:r>
              <a:rPr sz="1500">
                <a:solidFill>
                  <a:srgbClr val="000000"/>
                </a:solidFill>
                <a:latin typeface="PFLJBH+MAVARO+MicrosoftYaHei"/>
                <a:cs typeface="PFLJBH+MAVARO+MicrosoftYaHei"/>
              </a:rPr>
              <a:t>2</a:t>
            </a:r>
            <a:r>
              <a:rPr sz="1500">
                <a:solidFill>
                  <a:srgbClr val="000000"/>
                </a:solidFill>
                <a:latin typeface="UUBTTE+MS-UIGothic"/>
                <a:cs typeface="UUBTTE+MS-UIGothic"/>
              </a:rPr>
              <a:t>小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UUBTTE+MS-UIGothic"/>
                <a:cs typeface="UUBTTE+MS-UIGothic"/>
              </a:rPr>
              <a:t>敷一次，以减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轻肿胀</a:t>
            </a:r>
            <a:r>
              <a:rPr sz="1500">
                <a:solidFill>
                  <a:srgbClr val="000000"/>
                </a:solidFill>
                <a:latin typeface="UUBTTE+MS-UIGothic"/>
                <a:cs typeface="UUBTTE+MS-UIGothic"/>
              </a:rPr>
              <a:t>和疼痛。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081009" y="2913117"/>
            <a:ext cx="3031340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UBTTE+MS-UIGothic"/>
                <a:cs typeface="UUBTTE+MS-UIGothic"/>
              </a:rPr>
              <a:t>受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伤</a:t>
            </a:r>
            <a:r>
              <a:rPr sz="1500">
                <a:solidFill>
                  <a:srgbClr val="000000"/>
                </a:solidFill>
                <a:latin typeface="UUBTTE+MS-UIGothic"/>
                <a:cs typeface="UUBTTE+MS-UIGothic"/>
              </a:rPr>
              <a:t>后</a:t>
            </a:r>
            <a:r>
              <a:rPr sz="1500">
                <a:solidFill>
                  <a:srgbClr val="000000"/>
                </a:solidFill>
                <a:latin typeface="PFLJBH+MAVARO+MicrosoftYaHei"/>
                <a:cs typeface="PFLJBH+MAVARO+MicrosoftYaHei"/>
              </a:rPr>
              <a:t>48</a:t>
            </a:r>
            <a:r>
              <a:rPr sz="1500">
                <a:solidFill>
                  <a:srgbClr val="000000"/>
                </a:solidFill>
                <a:latin typeface="UUBTTE+MS-UIGothic"/>
                <a:cs typeface="UUBTTE+MS-UIGothic"/>
              </a:rPr>
              <a:t>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UUBTTE+MS-UIGothic"/>
                <a:cs typeface="UUBTTE+MS-UIGothic"/>
              </a:rPr>
              <a:t>可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UUBTTE+MS-UIGothic"/>
                <a:cs typeface="UUBTTE+MS-UIGothic"/>
              </a:rPr>
              <a:t>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热</a:t>
            </a:r>
            <a:r>
              <a:rPr sz="1500">
                <a:solidFill>
                  <a:srgbClr val="000000"/>
                </a:solidFill>
                <a:latin typeface="UUBTTE+MS-UIGothic"/>
                <a:cs typeface="UUBTTE+MS-UIGothic"/>
              </a:rPr>
              <a:t>敷，促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UBTTE+MS-UIGothic"/>
                <a:cs typeface="UUBTTE+MS-UIGothic"/>
              </a:rPr>
              <a:t>血液循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000000"/>
                </a:solidFill>
                <a:latin typeface="UUBTTE+MS-UIGothic"/>
                <a:cs typeface="UUBTTE+MS-UIGothic"/>
              </a:rPr>
              <a:t>和炎症消退。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386329" y="3084567"/>
            <a:ext cx="10477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详细</a:t>
            </a:r>
            <a:r>
              <a:rPr sz="1500">
                <a:solidFill>
                  <a:srgbClr val="000000"/>
                </a:solidFill>
                <a:latin typeface="UUBTTE+MS-UIGothic"/>
                <a:cs typeface="UUBTTE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68019" y="4927972"/>
            <a:ext cx="299345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总结词</a:t>
            </a:r>
            <a:r>
              <a:rPr sz="1500">
                <a:solidFill>
                  <a:srgbClr val="000000"/>
                </a:solidFill>
                <a:latin typeface="UUBTTE+MS-UIGothic"/>
                <a:cs typeface="UUBTTE+MS-UIGothic"/>
              </a:rPr>
              <a:t>：扭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伤</a:t>
            </a:r>
            <a:r>
              <a:rPr sz="1500">
                <a:solidFill>
                  <a:srgbClr val="000000"/>
                </a:solidFill>
                <a:latin typeface="UUBTTE+MS-UIGothic"/>
                <a:cs typeface="UUBTTE+MS-UIGothic"/>
              </a:rPr>
              <a:t>和拉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伤</a:t>
            </a:r>
            <a:r>
              <a:rPr sz="1500">
                <a:solidFill>
                  <a:srgbClr val="000000"/>
                </a:solidFill>
                <a:latin typeface="UUBTTE+MS-UIGothic"/>
                <a:cs typeface="UUBTTE+MS-UIGothic"/>
              </a:rPr>
              <a:t>是常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见</a:t>
            </a:r>
            <a:r>
              <a:rPr sz="1500">
                <a:solidFill>
                  <a:srgbClr val="000000"/>
                </a:solidFill>
                <a:latin typeface="UUBTTE+MS-UIGothic"/>
                <a:cs typeface="UUBTTE+MS-UIGothic"/>
              </a:rPr>
              <a:t>的运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动损伤</a:t>
            </a:r>
            <a:r>
              <a:rPr sz="1500">
                <a:solidFill>
                  <a:srgbClr val="000000"/>
                </a:solidFill>
                <a:latin typeface="UUBTTE+MS-UIGothic"/>
                <a:cs typeface="UUBTTE+MS-UIGothic"/>
              </a:rPr>
              <a:t>，正确的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处</a:t>
            </a:r>
            <a:r>
              <a:rPr sz="1500">
                <a:solidFill>
                  <a:srgbClr val="000000"/>
                </a:solidFill>
                <a:latin typeface="UUBTTE+MS-UIGothic"/>
                <a:cs typeface="UUBTTE+MS-UIGothic"/>
              </a:rPr>
              <a:t>理方法有助于</a:t>
            </a:r>
          </a:p>
          <a:p>
            <a:pPr marL="0" marR="0">
              <a:lnSpc>
                <a:spcPts val="1500"/>
              </a:lnSpc>
              <a:spcBef>
                <a:spcPts val="119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UBTTE+MS-UIGothic"/>
                <a:cs typeface="UUBTTE+MS-UIGothic"/>
              </a:rPr>
              <a:t>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轻</a:t>
            </a:r>
            <a:r>
              <a:rPr sz="1500">
                <a:solidFill>
                  <a:srgbClr val="000000"/>
                </a:solidFill>
                <a:latin typeface="UUBTTE+MS-UIGothic"/>
                <a:cs typeface="UUBTTE+MS-UIGothic"/>
              </a:rPr>
              <a:t>疼痛和促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UUBTTE+MS-UIGothic"/>
                <a:cs typeface="UUBTTE+MS-UIGothic"/>
              </a:rPr>
              <a:t>恢复。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815705" y="5099422"/>
            <a:ext cx="299345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轻</a:t>
            </a:r>
            <a:r>
              <a:rPr sz="1500">
                <a:solidFill>
                  <a:srgbClr val="000000"/>
                </a:solidFill>
                <a:latin typeface="UUBTTE+MS-UIGothic"/>
                <a:cs typeface="UUBTTE+MS-UIGothic"/>
              </a:rPr>
              <a:t>度扭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伤</a:t>
            </a:r>
            <a:r>
              <a:rPr sz="1500">
                <a:solidFill>
                  <a:srgbClr val="000000"/>
                </a:solidFill>
                <a:latin typeface="UUBTTE+MS-UIGothic"/>
                <a:cs typeface="UUBTTE+MS-UIGothic"/>
              </a:rPr>
              <a:t>可自行恢复，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严</a:t>
            </a:r>
            <a:r>
              <a:rPr sz="1500">
                <a:solidFill>
                  <a:srgbClr val="000000"/>
                </a:solidFill>
                <a:latin typeface="UUBTTE+MS-UIGothic"/>
                <a:cs typeface="UUBTTE+MS-UIGothic"/>
              </a:rPr>
              <a:t>重扭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伤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UUBTTE+MS-UIGothic"/>
                <a:cs typeface="UUBTTE+MS-UIGothic"/>
              </a:rPr>
              <a:t>就医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检查</a:t>
            </a:r>
            <a:r>
              <a:rPr sz="1500">
                <a:solidFill>
                  <a:srgbClr val="000000"/>
                </a:solidFill>
                <a:latin typeface="UUBTTE+MS-UIGothic"/>
                <a:cs typeface="UUBTTE+MS-UIGothic"/>
              </a:rPr>
              <a:t>和治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000000"/>
                </a:solidFill>
                <a:latin typeface="UUBTTE+MS-UIGothic"/>
                <a:cs typeface="UUBTTE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https://d.book118.com/497102054031006053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UUBTTE+MS-UIGothic</vt:lpstr>
      <vt:lpstr>SimSun</vt:lpstr>
      <vt:lpstr>PFLJBH+MAVARO+MicrosoftYaHei</vt:lpstr>
      <vt:lpstr>UGTULC+LQGHKW+ArialMT</vt:lpstr>
      <vt:lpstr>Times New Roman</vt:lpstr>
      <vt:lpstr>WWFVOT+NCGEMC+MicrosoftYaHei-Bold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2024-09-26T23:43:22.819</cp:lastPrinted>
  <dcterms:created xsi:type="dcterms:W3CDTF">2024-09-26T15:43:22Z</dcterms:created>
  <dcterms:modified xsi:type="dcterms:W3CDTF">2024-09-26T15:43:24Z</dcterms:modified>
</cp:coreProperties>
</file>