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F846ABD-33A5-45B8-99E3-12AFE7B739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EF94CDB-D596-47CB-A74A-82083FDE59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3A112F8-05BA-48E0-9AAE-794B378E03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48B1FBB-E5AF-4F03-A64C-2C770853E3B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859C9DD-C0BE-4499-8E83-202ACDAA3A6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F933AA4-E5F1-4FF0-81CD-44E97775D3C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9115434-D138-4AC8-863A-FBDE7551D13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56037D2-E870-4ECB-90DC-773AAB8AC8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5536911-5030-47EF-ADAD-BABCF18A52E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1BBF17A-D41A-4735-B158-7B395F59D9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25D0FAE-06B0-4695-9369-A4F6EA7676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 Id="rId6"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97112043062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99" y="2075523"/>
            <a:ext cx="6209139"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rgbClr val="000000">
                    <a:alpha val="100000"/>
                  </a:srgbClr>
                </a:solidFill>
                <a:latin typeface="Microsoft Yahei"/>
                <a:ea typeface="Microsoft Yahei"/>
                <a:cs typeface="Microsoft Yahei"/>
              </a:rPr>
              <a:t>《金融衍生工具》PPT课件</a:t>
            </a:r>
          </a:p>
        </p:txBody>
      </p:sp>
      <p:sp>
        <p:nvSpPr>
          <p:cNvPr id="4" name="AutoShape 4"/>
          <p:cNvSpPr/>
          <p:nvPr/>
        </p:nvSpPr>
        <p:spPr>
          <a:xfrm>
            <a:off x="5560413" y="4244233"/>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891216" y="4244233"/>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218929" y="948015"/>
            <a:ext cx="4792980" cy="5237962"/>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金融衍生工具概述</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金融衍生工具的种类</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金融衍生工具的交易机制</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金融衍生工具的风险管理</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金融衍生工具的应用与案例分析</a:t>
            </a:r>
          </a:p>
        </p:txBody>
      </p:sp>
      <p:sp>
        <p:nvSpPr>
          <p:cNvPr id="4" name="TextBox 4"/>
          <p:cNvSpPr txBox="1"/>
          <p:nvPr/>
        </p:nvSpPr>
        <p:spPr>
          <a:xfrm>
            <a:off x="7285959" y="2707005"/>
            <a:ext cx="2792730" cy="14439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025" b="1">
                <a:solidFill>
                  <a:srgbClr val="000000">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775648"/>
            <a:ext cx="7405389" cy="1138956"/>
            <a:chOff x="2393306" y="1775648"/>
            <a:chExt cx="7405389" cy="1138956"/>
          </a:xfrm>
        </p:grpSpPr>
        <p:sp>
          <p:nvSpPr>
            <p:cNvPr id="3" name="TextBox 3"/>
            <p:cNvSpPr txBox="1"/>
            <p:nvPr/>
          </p:nvSpPr>
          <p:spPr>
            <a:xfrm>
              <a:off x="2393306" y="1775648"/>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D3816D">
                      <a:alpha val="100000"/>
                    </a:srgbClr>
                  </a:solidFill>
                  <a:latin typeface="Microsoft Yahei"/>
                  <a:ea typeface="Microsoft Yahei"/>
                  <a:cs typeface="Microsoft Yahei"/>
                </a:rPr>
                <a:t>01</a:t>
              </a:r>
            </a:p>
          </p:txBody>
        </p:sp>
      </p:grpSp>
      <p:sp>
        <p:nvSpPr>
          <p:cNvPr id="4" name="TextBox 4"/>
          <p:cNvSpPr txBox="1"/>
          <p:nvPr/>
        </p:nvSpPr>
        <p:spPr>
          <a:xfrm>
            <a:off x="2424378" y="2793581"/>
            <a:ext cx="7343244"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500" b="1">
                <a:solidFill>
                  <a:srgbClr val="000000">
                    <a:alpha val="100000"/>
                  </a:srgbClr>
                </a:solidFill>
                <a:latin typeface="Microsoft Yahei"/>
                <a:ea typeface="Microsoft Yahei"/>
                <a:cs typeface="Microsoft Yahei"/>
              </a:rPr>
              <a:t>金融衍生工具概述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47422" y="1416260"/>
            <a:ext cx="10787368" cy="4757506"/>
          </a:xfrm>
          <a:custGeom>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069242" y="1732467"/>
            <a:ext cx="0" cy="4116499"/>
          </a:xfrm>
          <a:prstGeom prst="line">
            <a:avLst/>
          </a:prstGeom>
          <a:ln w="9525">
            <a:solidFill>
              <a:schemeClr val="accent2">
                <a:lumMod val="20000"/>
                <a:lumOff val="80000"/>
              </a:schemeClr>
            </a:solidFill>
            <a:prstDash val="solid"/>
          </a:ln>
        </p:spPr>
        <p:style>
          <a:lnRef idx="0">
            <a:schemeClr val="accent2"/>
          </a:lnRef>
          <a:fillRef idx="1">
            <a:schemeClr val="accent2"/>
          </a:fillRef>
          <a:effectRef idx="0">
            <a:schemeClr val="accent2"/>
          </a:effectRef>
          <a:fontRef idx="minor">
            <a:schemeClr val="lt1"/>
          </a:fontRef>
        </p:style>
      </p:cxnSp>
      <p:sp>
        <p:nvSpPr>
          <p:cNvPr id="4" name="TextBox 4"/>
          <p:cNvSpPr txBox="1"/>
          <p:nvPr/>
        </p:nvSpPr>
        <p:spPr>
          <a:xfrm>
            <a:off x="1262336"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金融衍生工具是一种价值取决于基础资产价格变动的合约，具有杠杆性、高风险性和虚拟性等特点。</a:t>
            </a:r>
          </a:p>
        </p:txBody>
      </p:sp>
      <p:sp>
        <p:nvSpPr>
          <p:cNvPr id="5" name="TextBox 5"/>
          <p:cNvSpPr txBox="1"/>
          <p:nvPr/>
        </p:nvSpPr>
        <p:spPr>
          <a:xfrm>
            <a:off x="1262336" y="1733458"/>
            <a:ext cx="4280121"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6" name="TextBox 6"/>
          <p:cNvSpPr txBox="1"/>
          <p:nvPr/>
        </p:nvSpPr>
        <p:spPr>
          <a:xfrm>
            <a:off x="6708503"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金融衍生工具是从基础资产派生出来的合约，其价值取决于基础资产价格、利率、汇率等变量的变动。由于其杠杆性，投资者只需要支付一定比例的保证金或权利金，就可以获得参与衍生交易的权利。同时，由于衍生工具的价格波动与基础资产密切相关，因此具有高风险性。此外，金融衍生工具还可以作为避险工具，帮助投资者规避风险。</a:t>
            </a:r>
          </a:p>
        </p:txBody>
      </p:sp>
      <p:sp>
        <p:nvSpPr>
          <p:cNvPr id="7" name="TextBox 7"/>
          <p:cNvSpPr txBox="1"/>
          <p:nvPr/>
        </p:nvSpPr>
        <p:spPr>
          <a:xfrm>
            <a:off x="6671927" y="1733458"/>
            <a:ext cx="4312633"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详细描述</a:t>
            </a:r>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金融衍生工具可以分为远期合约、期货合约、期权合约和互换合约等类型。</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远期合约是双方约定在未来某一时间按照约定价格买卖基础资产的合约。期货合约是在交易所交易的标准化的远期合约。期权合约是赋予持有者在未来某一时间以约定价格买入或卖出基础资产的权利。互换合约是双方约定在未来某一时间交换现金流的合约。</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金融衍生工具的种类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金融衍生工具市场经历了从场外交易市场到场内交易市场的转变，以及从简单合约到复杂合约的发展过程。</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早期的金融衍生工具市场主要在场外交易市场进行，交易的合约比较简单，如远期合约和期权合约。随着交易的不断发展，场内交易市场逐渐兴起，交易所开始推出标准化的期货和期权合约。同时，随着金融市场的不断演变，金融衍生工具的种类和复杂性也不断增加，如信用衍生品和结构化金融产品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金融衍生工具市场的发展历程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775648"/>
            <a:ext cx="7405389" cy="1138956"/>
            <a:chOff x="2393306" y="1775648"/>
            <a:chExt cx="7405389" cy="1138956"/>
          </a:xfrm>
        </p:grpSpPr>
        <p:sp>
          <p:nvSpPr>
            <p:cNvPr id="3" name="TextBox 3"/>
            <p:cNvSpPr txBox="1"/>
            <p:nvPr/>
          </p:nvSpPr>
          <p:spPr>
            <a:xfrm>
              <a:off x="2393306" y="1775648"/>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D3816D">
                      <a:alpha val="100000"/>
                    </a:srgbClr>
                  </a:solidFill>
                  <a:latin typeface="Microsoft Yahei"/>
                  <a:ea typeface="Microsoft Yahei"/>
                  <a:cs typeface="Microsoft Yahei"/>
                </a:rPr>
                <a:t>02</a:t>
              </a:r>
            </a:p>
          </p:txBody>
        </p:sp>
      </p:grpSp>
      <p:sp>
        <p:nvSpPr>
          <p:cNvPr id="4" name="TextBox 4"/>
          <p:cNvSpPr txBox="1"/>
          <p:nvPr/>
        </p:nvSpPr>
        <p:spPr>
          <a:xfrm>
            <a:off x="2424378" y="2793581"/>
            <a:ext cx="7343244"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500" b="1">
                <a:solidFill>
                  <a:srgbClr val="000000">
                    <a:alpha val="100000"/>
                  </a:srgbClr>
                </a:solidFill>
                <a:latin typeface="Microsoft Yahei"/>
                <a:ea typeface="Microsoft Yahei"/>
                <a:cs typeface="Microsoft Yahei"/>
              </a:rPr>
              <a:t>金融衍生工具的种类</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590" r="16590"/>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9960" r="19960"/>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4815" r="14815"/>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8783" r="18783"/>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按标的资产分类</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以股票为标的资产的金融衍生工具，如股票期货、股票期权等。</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以利率或利率指数为标的资产的金融衍生工具，如债券期货、利率互换等。</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以外汇汇率为标的资产的金融衍生工具，如远期外汇合约、货币期货等。</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以商品价格为标的资产的金融衍生工具，如商品期货、商品期权等。</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股票衍生工具</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利率衍生工具</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外汇衍生工具</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商品衍生工具</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500" r="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在交易所内进行交易的金融衍生工具，如期货、期权等。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场内交易工具</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在交易所之外进行交易的金融衍生工具，如远期合约、掉期等。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场外交易工具</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按交易场所分类</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3" r="16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交易所统一制定的标准化合约，如期货、期权等。</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根据交易双方协商达成的协议，如掉期、远期合约等。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按交易方式分类</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非标准化工具</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标准化工具</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775648"/>
            <a:ext cx="7405389" cy="1138956"/>
            <a:chOff x="2393306" y="1775648"/>
            <a:chExt cx="7405389" cy="1138956"/>
          </a:xfrm>
        </p:grpSpPr>
        <p:sp>
          <p:nvSpPr>
            <p:cNvPr id="3" name="TextBox 3"/>
            <p:cNvSpPr txBox="1"/>
            <p:nvPr/>
          </p:nvSpPr>
          <p:spPr>
            <a:xfrm>
              <a:off x="2393306" y="1775648"/>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D3816D">
                      <a:alpha val="100000"/>
                    </a:srgbClr>
                  </a:solidFill>
                  <a:latin typeface="Microsoft Yahei"/>
                  <a:ea typeface="Microsoft Yahei"/>
                  <a:cs typeface="Microsoft Yahei"/>
                </a:rPr>
                <a:t>03</a:t>
              </a:r>
            </a:p>
          </p:txBody>
        </p:sp>
      </p:grpSp>
      <p:sp>
        <p:nvSpPr>
          <p:cNvPr id="4" name="TextBox 4"/>
          <p:cNvSpPr txBox="1"/>
          <p:nvPr/>
        </p:nvSpPr>
        <p:spPr>
          <a:xfrm>
            <a:off x="2424378" y="2793581"/>
            <a:ext cx="7343244"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500" b="1">
                <a:solidFill>
                  <a:srgbClr val="000000">
                    <a:alpha val="100000"/>
                  </a:srgbClr>
                </a:solidFill>
                <a:latin typeface="Microsoft Yahei"/>
                <a:ea typeface="Microsoft Yahei"/>
                <a:cs typeface="Microsoft Yahei"/>
              </a:rPr>
              <a:t>金融衍生工具的交易机制</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总结词</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金融衍生工具的定价是确定其内在价值的过程，需要考虑利率、汇率、商品价格等因素的变化。</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总结词</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金融衍生工具的定价需要考虑未来现金流的折现值，以及标的资产价格和利率等变量的不确定性。</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详细描述</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在定价过程中，需要对标的资产价格和利率等变量进行预测，并考虑这些变量的波动性和相关性。此外，还需要考虑交易成本和市场流动性等因素对定价的影响。</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详细描述</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金融衍生工具的定价机制通常基于无套利原则，通过复制标的资产的风险和回报来计算衍生工具的价格。常见的定价方法包括风险中性定价和无套利定价。</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定价机制</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https://d.book118.com/497112043062006030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2F2F2"/>
      </a:lt1>
      <a:dk2>
        <a:srgbClr val="000000"/>
      </a:dk2>
      <a:lt2>
        <a:srgbClr val="FFFFFF"/>
      </a:lt2>
      <a:accent1>
        <a:srgbClr val="B35F4B"/>
      </a:accent1>
      <a:accent2>
        <a:srgbClr val="CCA37B"/>
      </a:accent2>
      <a:accent3>
        <a:srgbClr val="997262"/>
      </a:accent3>
      <a:accent4>
        <a:srgbClr val="B3A36B"/>
      </a:accent4>
      <a:accent5>
        <a:srgbClr val="564741"/>
      </a:accent5>
      <a:accent6>
        <a:srgbClr val="989993"/>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2024-09-02T01:36:08.965</cp:lastPrinted>
  <dcterms:created xsi:type="dcterms:W3CDTF">2024-09-01T17:36:08Z</dcterms:created>
  <dcterms:modified xsi:type="dcterms:W3CDTF">2024-09-01T17:36:11Z</dcterms:modified>
</cp:coreProperties>
</file>