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0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tags" Target="tags/tag1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90487CF-80AB-4EF3-9CB3-9380FF11AAE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F7EEAAC-3141-4FDD-A1B1-B7C43A914CE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8958B53-6D89-453A-BAD0-4D2C384161F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F731A26-9E85-4B1B-B829-9916F505FDD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A8F8F2ED-2059-4483-9AF9-7F08C8D918C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E3E5CB1A-1E0F-40BD-901A-AE277AA6D8B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DD8C6421-8D92-41EB-A36E-623C875581C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6E30195-4B7F-4F7C-91DD-8CDF235C9D0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672BDBA-7636-4538-9E97-EC83C42C573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ECF0D95-1952-47DD-998A-AD355968D35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3525F7F-643A-4DC4-B25E-9938888B839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2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14.jpeg" /><Relationship Id="rId6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2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49713115202100604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>
            <a:off x="9297988" y="3463925"/>
            <a:ext cx="3041650" cy="3565525"/>
          </a:xfrm>
          <a:prstGeom prst="line">
            <a:avLst/>
          </a:prstGeom>
          <a:ln w="2540">
            <a:solidFill>
              <a:schemeClr val="lt1"/>
            </a:solidFill>
            <a:prstDash val="solid"/>
            <a:headEnd type="none"/>
            <a:tailEnd type="none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</p:cxnSp>
      <p:cxnSp>
        <p:nvCxnSpPr>
          <p:cNvPr id="3" name="Connector 3"/>
          <p:cNvCxnSpPr/>
          <p:nvPr/>
        </p:nvCxnSpPr>
        <p:spPr>
          <a:xfrm>
            <a:off x="10520363" y="-190500"/>
            <a:ext cx="885825" cy="1038225"/>
          </a:xfrm>
          <a:prstGeom prst="line">
            <a:avLst/>
          </a:prstGeom>
          <a:ln w="2540">
            <a:solidFill>
              <a:schemeClr val="lt1"/>
            </a:solidFill>
            <a:prstDash val="solid"/>
            <a:headEnd type="none"/>
            <a:tailEnd type="none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</p:cxnSp>
      <p:sp>
        <p:nvSpPr>
          <p:cNvPr id="4" name="TextBox 4"/>
          <p:cNvSpPr txBox="1"/>
          <p:nvPr/>
        </p:nvSpPr>
        <p:spPr>
          <a:xfrm>
            <a:off x="3702710" y="1308257"/>
            <a:ext cx="4881433" cy="1420727"/>
          </a:xfrm>
          <a:prstGeom prst="rect">
            <a:avLst/>
          </a:prstGeom>
        </p:spPr>
        <p:txBody>
          <a:bodyPr vert="horz" wrap="square" lIns="91440" tIns="45720" rIns="91440" bIns="45720" rtlCol="0" anchor="b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050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班组建设的沟通协作有效沟通，促进团队发展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4704397" y="3288030"/>
            <a:ext cx="2783205" cy="4343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704397" y="3754755"/>
            <a:ext cx="2783205" cy="4343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2024-02-05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2700000">
            <a:off x="-425346" y="-2696323"/>
            <a:ext cx="4457492" cy="4457492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021821" y="612775"/>
            <a:ext cx="1563158" cy="769938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4400" b="1">
                <a:solidFill>
                  <a:srgbClr val="FFFEFE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目 录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10615613" y="1795463"/>
            <a:ext cx="1339850" cy="338137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788641" y="930592"/>
            <a:ext cx="5050155" cy="49968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班组建设重要性与沟通协作关系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沟通障碍及原因分析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有效沟通技巧与方法培训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团队协作能力提升途径探讨</a:t>
            </a:r>
          </a:p>
        </p:txBody>
      </p:sp>
      <p:sp>
        <p:nvSpPr>
          <p:cNvPr id="6" name="AutoShape 6"/>
          <p:cNvSpPr/>
          <p:nvPr/>
        </p:nvSpPr>
        <p:spPr>
          <a:xfrm rot="2700000">
            <a:off x="1152099" y="3867101"/>
            <a:ext cx="1030027" cy="1030027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 rot="2700000">
            <a:off x="2095422" y="2929440"/>
            <a:ext cx="600059" cy="600059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2700000">
            <a:off x="-425346" y="-2696323"/>
            <a:ext cx="4457492" cy="4457492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021821" y="612775"/>
            <a:ext cx="1563158" cy="769938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4400" b="1">
                <a:solidFill>
                  <a:srgbClr val="FFFEFE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目 录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10615613" y="1795463"/>
            <a:ext cx="1339850" cy="338137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788641" y="930592"/>
            <a:ext cx="5050155" cy="49968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案例分析：成功企业班组建设经验分享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危机处理中沟通协作能力展现</a:t>
            </a:r>
          </a:p>
        </p:txBody>
      </p:sp>
      <p:sp>
        <p:nvSpPr>
          <p:cNvPr id="6" name="AutoShape 6"/>
          <p:cNvSpPr/>
          <p:nvPr/>
        </p:nvSpPr>
        <p:spPr>
          <a:xfrm rot="2700000">
            <a:off x="1152099" y="3867101"/>
            <a:ext cx="1030027" cy="1030027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 rot="2700000">
            <a:off x="2095422" y="2929440"/>
            <a:ext cx="600059" cy="600059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133474" y="2900242"/>
            <a:ext cx="1832478" cy="96385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3000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5162849" y="2700179"/>
            <a:ext cx="6534938" cy="701040"/>
          </a:xfrm>
          <a:prstGeom prst="rect">
            <a:avLst/>
          </a:prstGeom>
        </p:spPr>
        <p:txBody>
          <a:bodyPr vert="horz" wrap="square" lIns="91440" tIns="45720" rIns="91440" bIns="45720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班组建设重要性与沟通协作关系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3762" r="23762"/>
          <a:stretch>
            <a:fillRect/>
          </a:stretch>
        </p:blipFill>
        <p:spPr>
          <a:xfrm>
            <a:off x="1241255" y="1314002"/>
            <a:ext cx="2902138" cy="5090230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4" name="AutoShape 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TextBox 2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班组建设在企业中地位</a:t>
              </a:r>
            </a:p>
          </p:txBody>
        </p:sp>
      </p:grpSp>
      <p:cxnSp>
        <p:nvCxnSpPr>
          <p:cNvPr id="25" name="Connector 25"/>
          <p:cNvCxnSpPr/>
          <p:nvPr/>
        </p:nvCxnSpPr>
        <p:spPr>
          <a:xfrm>
            <a:off x="4146550" y="1868488"/>
            <a:ext cx="1419225" cy="0"/>
          </a:xfrm>
          <a:prstGeom prst="line">
            <a:avLst/>
          </a:prstGeom>
          <a:ln w="6350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26" name="Connector 26"/>
          <p:cNvCxnSpPr/>
          <p:nvPr/>
        </p:nvCxnSpPr>
        <p:spPr>
          <a:xfrm>
            <a:off x="3970338" y="3735388"/>
            <a:ext cx="2301875" cy="0"/>
          </a:xfrm>
          <a:prstGeom prst="line">
            <a:avLst/>
          </a:prstGeom>
          <a:ln w="6350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27" name="Connector 27"/>
          <p:cNvCxnSpPr/>
          <p:nvPr/>
        </p:nvCxnSpPr>
        <p:spPr>
          <a:xfrm>
            <a:off x="2298700" y="5591175"/>
            <a:ext cx="2921000" cy="0"/>
          </a:xfrm>
          <a:prstGeom prst="line">
            <a:avLst/>
          </a:prstGeom>
          <a:ln w="6350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28" name="Freeform 28"/>
          <p:cNvSpPr/>
          <p:nvPr/>
        </p:nvSpPr>
        <p:spPr>
          <a:xfrm>
            <a:off x="5541931" y="1397032"/>
            <a:ext cx="1192244" cy="973169"/>
          </a:xfrm>
          <a:custGeom>
            <a:rect l="l" t="t" r="r" b="b"/>
            <a:pathLst>
              <a:path w="1210" h="984">
                <a:moveTo>
                  <a:pt x="1210" y="491"/>
                </a:moveTo>
                <a:cubicBezTo>
                  <a:pt x="982" y="424"/>
                  <a:pt x="982" y="424"/>
                  <a:pt x="982" y="424"/>
                </a:cubicBezTo>
                <a:cubicBezTo>
                  <a:pt x="949" y="184"/>
                  <a:pt x="743" y="0"/>
                  <a:pt x="494" y="0"/>
                </a:cubicBezTo>
                <a:cubicBezTo>
                  <a:pt x="221" y="0"/>
                  <a:pt x="0" y="221"/>
                  <a:pt x="0" y="493"/>
                </a:cubicBezTo>
                <a:cubicBezTo>
                  <a:pt x="0" y="766"/>
                  <a:pt x="221" y="986"/>
                  <a:pt x="494" y="986"/>
                </a:cubicBezTo>
                <a:cubicBezTo>
                  <a:pt x="745" y="986"/>
                  <a:pt x="952" y="799"/>
                  <a:pt x="983" y="557"/>
                </a:cubicBezTo>
                <a:lnTo>
                  <a:pt x="1210" y="491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  <a:ln>
            <a:solidFill>
              <a:schemeClr val="accent1">
                <a:alpha val="100000"/>
              </a:schemeClr>
            </a:solidFill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5643563" y="1495425"/>
            <a:ext cx="773144" cy="776288"/>
          </a:xfrm>
          <a:prstGeom prst="ellipse">
            <a:avLst/>
          </a:prstGeom>
          <a:solidFill>
            <a:schemeClr val="accent1">
              <a:alpha val="100000"/>
            </a:schemeClr>
          </a:solidFill>
          <a:ln>
            <a:solidFill>
              <a:schemeClr val="accent1">
                <a:alpha val="100000"/>
              </a:schemeClr>
            </a:solidFill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Freeform 30"/>
          <p:cNvSpPr/>
          <p:nvPr/>
        </p:nvSpPr>
        <p:spPr>
          <a:xfrm>
            <a:off x="5986463" y="3243263"/>
            <a:ext cx="1192244" cy="971550"/>
          </a:xfrm>
          <a:custGeom>
            <a:rect l="l" t="t" r="r" b="b"/>
            <a:pathLst>
              <a:path w="1210" h="984">
                <a:moveTo>
                  <a:pt x="1210" y="491"/>
                </a:moveTo>
                <a:cubicBezTo>
                  <a:pt x="982" y="424"/>
                  <a:pt x="982" y="424"/>
                  <a:pt x="982" y="424"/>
                </a:cubicBezTo>
                <a:cubicBezTo>
                  <a:pt x="949" y="184"/>
                  <a:pt x="743" y="0"/>
                  <a:pt x="494" y="0"/>
                </a:cubicBezTo>
                <a:cubicBezTo>
                  <a:pt x="221" y="0"/>
                  <a:pt x="0" y="221"/>
                  <a:pt x="0" y="493"/>
                </a:cubicBezTo>
                <a:cubicBezTo>
                  <a:pt x="0" y="766"/>
                  <a:pt x="221" y="986"/>
                  <a:pt x="494" y="986"/>
                </a:cubicBezTo>
                <a:cubicBezTo>
                  <a:pt x="745" y="986"/>
                  <a:pt x="952" y="799"/>
                  <a:pt x="983" y="557"/>
                </a:cubicBezTo>
                <a:lnTo>
                  <a:pt x="1210" y="491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  <a:ln>
            <a:solidFill>
              <a:schemeClr val="accent1">
                <a:alpha val="100000"/>
              </a:schemeClr>
            </a:solidFill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6088094" y="3341656"/>
            <a:ext cx="773144" cy="774668"/>
          </a:xfrm>
          <a:prstGeom prst="ellipse">
            <a:avLst/>
          </a:prstGeom>
          <a:solidFill>
            <a:schemeClr val="accent2">
              <a:alpha val="100000"/>
            </a:schemeClr>
          </a:solidFill>
          <a:ln>
            <a:solidFill>
              <a:schemeClr val="accent1">
                <a:alpha val="100000"/>
              </a:schemeClr>
            </a:solidFill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Freeform 32"/>
          <p:cNvSpPr/>
          <p:nvPr/>
        </p:nvSpPr>
        <p:spPr>
          <a:xfrm>
            <a:off x="4918043" y="5105400"/>
            <a:ext cx="1193768" cy="971550"/>
          </a:xfrm>
          <a:custGeom>
            <a:rect l="l" t="t" r="r" b="b"/>
            <a:pathLst>
              <a:path w="1210" h="984">
                <a:moveTo>
                  <a:pt x="1210" y="491"/>
                </a:moveTo>
                <a:cubicBezTo>
                  <a:pt x="982" y="424"/>
                  <a:pt x="982" y="424"/>
                  <a:pt x="982" y="424"/>
                </a:cubicBezTo>
                <a:cubicBezTo>
                  <a:pt x="949" y="184"/>
                  <a:pt x="743" y="0"/>
                  <a:pt x="494" y="0"/>
                </a:cubicBezTo>
                <a:cubicBezTo>
                  <a:pt x="221" y="0"/>
                  <a:pt x="0" y="221"/>
                  <a:pt x="0" y="493"/>
                </a:cubicBezTo>
                <a:cubicBezTo>
                  <a:pt x="0" y="766"/>
                  <a:pt x="221" y="986"/>
                  <a:pt x="494" y="986"/>
                </a:cubicBezTo>
                <a:cubicBezTo>
                  <a:pt x="745" y="986"/>
                  <a:pt x="952" y="799"/>
                  <a:pt x="983" y="557"/>
                </a:cubicBezTo>
                <a:lnTo>
                  <a:pt x="1210" y="491"/>
                </a:lnTo>
                <a:close/>
              </a:path>
            </a:pathLst>
          </a:custGeom>
          <a:solidFill>
            <a:schemeClr val="accent3">
              <a:alpha val="100000"/>
            </a:schemeClr>
          </a:solidFill>
          <a:ln>
            <a:solidFill>
              <a:schemeClr val="accent1">
                <a:alpha val="100000"/>
              </a:schemeClr>
            </a:solidFill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5022818" y="5203793"/>
            <a:ext cx="774668" cy="774668"/>
          </a:xfrm>
          <a:prstGeom prst="ellipse">
            <a:avLst/>
          </a:prstGeom>
          <a:solidFill>
            <a:schemeClr val="accent3">
              <a:alpha val="100000"/>
            </a:schemeClr>
          </a:solidFill>
          <a:ln>
            <a:solidFill>
              <a:schemeClr val="accent1">
                <a:alpha val="100000"/>
              </a:schemeClr>
            </a:solidFill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TextBox 34"/>
          <p:cNvSpPr txBox="1"/>
          <p:nvPr/>
        </p:nvSpPr>
        <p:spPr>
          <a:xfrm>
            <a:off x="5753100" y="1618821"/>
            <a:ext cx="693277" cy="5295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2700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6176010" y="3464243"/>
            <a:ext cx="697230" cy="5295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2700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6" name="TextBox 36"/>
          <p:cNvSpPr txBox="1"/>
          <p:nvPr/>
        </p:nvSpPr>
        <p:spPr>
          <a:xfrm>
            <a:off x="5118735" y="5326380"/>
            <a:ext cx="697230" cy="5295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2700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6861239" y="1206532"/>
            <a:ext cx="4364355" cy="1357166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班组是企业基本生产单位，直接影响企业生产效率和产品质量。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7178707" y="3037856"/>
            <a:ext cx="4364355" cy="13773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班组建设是企业管理的基础，关系到企业战略目标的落地和实现。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6118675" y="4936127"/>
            <a:ext cx="4362450" cy="1348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良好的班组建设有助于培养员工团队意识和协作精神，提高企业整体竞争力。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81837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940">
                <a:solidFill>
                  <a:srgbClr val="FFFFFF">
                    <a:alpha val="100000"/>
                  </a:srgbClr>
                </a:solidFill>
                <a:latin typeface="Calibri"/>
                <a:ea typeface="Calibri"/>
                <a:cs typeface="Calibri"/>
              </a:rPr>
              <a:t>    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376738" y="3721608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771733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t="7901" b="7901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t="2627" b="2627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t="2638" b="2638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8" name="Group 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9" name="AutoShape 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TextBox 2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沟通协作对班组建设影响</a:t>
              </a:r>
            </a:p>
          </p:txBody>
        </p:sp>
      </p:grpSp>
      <p:sp>
        <p:nvSpPr>
          <p:cNvPr id="30" name="TextBox 30"/>
          <p:cNvSpPr txBox="1"/>
          <p:nvPr/>
        </p:nvSpPr>
        <p:spPr>
          <a:xfrm>
            <a:off x="1057922" y="1822244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沟通协作是班组建设的核心，有助于促进班组成员之间的信息交流和资源共享。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4452917" y="3966127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有效的沟通协作能够化解班组成员之间的矛盾和冲突，增强团队凝聚力。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7847818" y="1822244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沟通协作不畅会导致班组效率低下、成员关系紧张，甚至影响企业整体运营。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429970" y="1598804"/>
            <a:ext cx="3048265" cy="4557583"/>
          </a:xfrm>
          <a:prstGeom prst="roundRect">
            <a:avLst>
              <a:gd name="adj" fmla="val 12098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533906" y="1447444"/>
            <a:ext cx="3048265" cy="4708942"/>
          </a:xfrm>
          <a:prstGeom prst="roundRect">
            <a:avLst>
              <a:gd name="adj" fmla="val 11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53186" y="1689619"/>
            <a:ext cx="3048265" cy="4466767"/>
          </a:xfrm>
          <a:prstGeom prst="roundRect">
            <a:avLst>
              <a:gd name="adj" fmla="val 12098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2500" r="12500"/>
          <a:stretch>
            <a:fillRect/>
          </a:stretch>
        </p:blipFill>
        <p:spPr>
          <a:xfrm>
            <a:off x="652455" y="1326357"/>
            <a:ext cx="3050440" cy="3050440"/>
          </a:xfrm>
          <a:prstGeom prst="round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l="5908" r="5908"/>
          <a:stretch>
            <a:fillRect/>
          </a:stretch>
        </p:blipFill>
        <p:spPr>
          <a:xfrm>
            <a:off x="4533906" y="1327357"/>
            <a:ext cx="3079664" cy="3079664"/>
          </a:xfrm>
          <a:prstGeom prst="round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l="12500" r="12500"/>
          <a:stretch>
            <a:fillRect/>
          </a:stretch>
        </p:blipFill>
        <p:spPr>
          <a:xfrm>
            <a:off x="8429970" y="1327357"/>
            <a:ext cx="3079664" cy="3079664"/>
          </a:xfrm>
          <a:prstGeom prst="roundRect">
            <a:avLst/>
          </a:prstGeom>
        </p:spPr>
      </p:pic>
      <p:sp>
        <p:nvSpPr>
          <p:cNvPr id="8" name="TextBox 8"/>
          <p:cNvSpPr txBox="1"/>
          <p:nvPr/>
        </p:nvSpPr>
        <p:spPr>
          <a:xfrm>
            <a:off x="769054" y="4543292"/>
            <a:ext cx="2822670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有效沟通能够增进班组成员之间的相互了解和信任，为团队协作奠定基础。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95472" y="4543292"/>
            <a:ext cx="2822670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通过有效沟通，班组长可以更好地了解成员需求、意见和建议，从而制定更合理的团队目标和计划。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618990" y="4543292"/>
            <a:ext cx="2822670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有效沟通有助于及时解决团队中出现的问题和挑战，保持团队的稳定性和持续发展。</a:t>
            </a:r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有效沟通促进团队凝聚力提升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133474" y="2900242"/>
            <a:ext cx="1832478" cy="96385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3000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5162849" y="2700179"/>
            <a:ext cx="6534938" cy="701040"/>
          </a:xfrm>
          <a:prstGeom prst="rect">
            <a:avLst/>
          </a:prstGeom>
        </p:spPr>
        <p:txBody>
          <a:bodyPr vert="horz" wrap="square" lIns="91440" tIns="45720" rIns="91440" bIns="45720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沟通障碍及原因分析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3232150"/>
            <a:ext cx="12192000" cy="362585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408081" y="1687544"/>
            <a:ext cx="2133600" cy="93631"/>
          </a:xfrm>
          <a:prstGeom prst="rect">
            <a:avLst/>
          </a:prstGeom>
          <a:solidFill>
            <a:schemeClr val="accent1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798856" y="1687544"/>
            <a:ext cx="2133600" cy="93631"/>
          </a:xfrm>
          <a:prstGeom prst="rect">
            <a:avLst/>
          </a:prstGeom>
          <a:solidFill>
            <a:schemeClr val="accent1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189631" y="1698593"/>
            <a:ext cx="2133600" cy="93631"/>
          </a:xfrm>
          <a:prstGeom prst="rect">
            <a:avLst/>
          </a:prstGeom>
          <a:solidFill>
            <a:schemeClr val="accent1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8582025" y="1687544"/>
            <a:ext cx="2133600" cy="93631"/>
          </a:xfrm>
          <a:prstGeom prst="rect">
            <a:avLst/>
          </a:prstGeom>
          <a:solidFill>
            <a:schemeClr val="accent1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TextBox 7"/>
          <p:cNvSpPr txBox="1"/>
          <p:nvPr/>
        </p:nvSpPr>
        <p:spPr>
          <a:xfrm>
            <a:off x="1408081" y="4497387"/>
            <a:ext cx="2085975" cy="16668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375"/>
              </a:spcBef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由于使用不同的方言、专业术语或表达方式，导致信息传递出现误解或偏差。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3798856" y="4497387"/>
            <a:ext cx="2085975" cy="16668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375"/>
              </a:spcBef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不同文化背景和价值观导致的沟通冲突，如风俗习惯、信仰等。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6189631" y="4531775"/>
            <a:ext cx="2085975" cy="16668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375"/>
              </a:spcBef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个人情绪、态度、偏见等因素影响沟通效果，如焦虑、自卑、固执等。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582025" y="4531775"/>
            <a:ext cx="2085975" cy="16668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375"/>
              </a:spcBef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组织结构不合理、层级过多、官僚主义等因素阻碍有效沟通。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1408081" y="4084100"/>
            <a:ext cx="2124075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语言障碍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3798856" y="4084100"/>
            <a:ext cx="2124075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文化障碍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6189631" y="4084100"/>
            <a:ext cx="2124075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心理障碍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8582025" y="4084100"/>
            <a:ext cx="2124075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组织障碍</a:t>
            </a:r>
          </a:p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2"/>
          <a:srcRect t="14375" b="14375"/>
          <a:stretch>
            <a:fillRect/>
          </a:stretch>
        </p:blipFill>
        <p:spPr>
          <a:xfrm>
            <a:off x="1408081" y="1897094"/>
            <a:ext cx="2133600" cy="2133600"/>
          </a:xfrm>
          <a:prstGeom prst="rect">
            <a:avLst/>
          </a:prstGeom>
        </p:spPr>
      </p:pic>
      <p:pic>
        <p:nvPicPr>
          <p:cNvPr id="16" name="Picture 16"/>
          <p:cNvPicPr>
            <a:picLocks noChangeAspect="1"/>
          </p:cNvPicPr>
          <p:nvPr/>
        </p:nvPicPr>
        <p:blipFill>
          <a:blip r:embed="rId3"/>
          <a:srcRect l="17208" r="17208"/>
          <a:stretch>
            <a:fillRect/>
          </a:stretch>
        </p:blipFill>
        <p:spPr>
          <a:xfrm>
            <a:off x="3798856" y="1897094"/>
            <a:ext cx="2133600" cy="2133600"/>
          </a:xfrm>
          <a:prstGeom prst="rect">
            <a:avLst/>
          </a:prstGeom>
        </p:spPr>
      </p:pic>
      <p:pic>
        <p:nvPicPr>
          <p:cNvPr id="17" name="Picture 17"/>
          <p:cNvPicPr>
            <a:picLocks noChangeAspect="1"/>
          </p:cNvPicPr>
          <p:nvPr/>
        </p:nvPicPr>
        <p:blipFill>
          <a:blip r:embed="rId4"/>
          <a:srcRect t="12500" b="12500"/>
          <a:stretch>
            <a:fillRect/>
          </a:stretch>
        </p:blipFill>
        <p:spPr>
          <a:xfrm>
            <a:off x="6189631" y="1897094"/>
            <a:ext cx="2133600" cy="2133600"/>
          </a:xfrm>
          <a:prstGeom prst="rect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8582025" y="1897094"/>
            <a:ext cx="2133600" cy="2133600"/>
          </a:xfrm>
          <a:prstGeom prst="rect">
            <a:avLst/>
          </a:prstGeom>
        </p:spPr>
      </p:pic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常见沟通障碍类型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flipH="1">
            <a:off x="2266950" y="2012950"/>
            <a:ext cx="9925050" cy="4845050"/>
          </a:xfrm>
          <a:prstGeom prst="triangle">
            <a:avLst>
              <a:gd name="adj" fmla="val 0"/>
            </a:avLst>
          </a:prstGeom>
          <a:blipFill dpi="0" rotWithShape="1">
            <a:blip r:embed="rId2">
              <a:alphaModFix/>
            </a:blip>
            <a:stretch>
              <a:fillRect/>
            </a:stretch>
          </a:blip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 flipV="1">
            <a:off x="1966913" y="6027738"/>
            <a:ext cx="1973262" cy="985837"/>
          </a:xfrm>
          <a:prstGeom prst="line">
            <a:avLst/>
          </a:prstGeom>
          <a:ln w="3175">
            <a:solidFill>
              <a:srgbClr val="D76739">
                <a:alpha val="100000"/>
              </a:srgbClr>
            </a:solidFill>
            <a:prstDash val="solid"/>
            <a:headEnd type="none"/>
            <a:tailEnd type="none"/>
          </a:ln>
        </p:spPr>
      </p:cxnSp>
      <p:sp>
        <p:nvSpPr>
          <p:cNvPr id="4" name="AutoShape 4"/>
          <p:cNvSpPr/>
          <p:nvPr/>
        </p:nvSpPr>
        <p:spPr>
          <a:xfrm rot="2700000">
            <a:off x="4090988" y="5378450"/>
            <a:ext cx="723900" cy="72390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5" name="Connector 5"/>
          <p:cNvCxnSpPr/>
          <p:nvPr/>
        </p:nvCxnSpPr>
        <p:spPr>
          <a:xfrm flipV="1">
            <a:off x="4991100" y="5230813"/>
            <a:ext cx="598488" cy="298450"/>
          </a:xfrm>
          <a:prstGeom prst="line">
            <a:avLst/>
          </a:prstGeom>
          <a:ln w="3175">
            <a:solidFill>
              <a:srgbClr val="D76739">
                <a:alpha val="100000"/>
              </a:srgbClr>
            </a:solidFill>
            <a:prstDash val="solid"/>
            <a:headEnd type="none"/>
            <a:tailEnd type="none"/>
          </a:ln>
        </p:spPr>
      </p:cxnSp>
      <p:sp>
        <p:nvSpPr>
          <p:cNvPr id="6" name="AutoShape 6"/>
          <p:cNvSpPr/>
          <p:nvPr/>
        </p:nvSpPr>
        <p:spPr>
          <a:xfrm rot="2700000">
            <a:off x="5791200" y="4559300"/>
            <a:ext cx="723900" cy="72390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 flipV="1">
            <a:off x="6677025" y="4410075"/>
            <a:ext cx="598488" cy="298450"/>
          </a:xfrm>
          <a:prstGeom prst="line">
            <a:avLst/>
          </a:prstGeom>
          <a:ln w="3175">
            <a:solidFill>
              <a:srgbClr val="D76739">
                <a:alpha val="100000"/>
              </a:srgbClr>
            </a:solidFill>
            <a:prstDash val="solid"/>
            <a:headEnd type="none"/>
            <a:tailEnd type="none"/>
          </a:ln>
        </p:spPr>
      </p:cxnSp>
      <p:sp>
        <p:nvSpPr>
          <p:cNvPr id="8" name="AutoShape 8"/>
          <p:cNvSpPr/>
          <p:nvPr/>
        </p:nvSpPr>
        <p:spPr>
          <a:xfrm rot="2700000">
            <a:off x="7454900" y="3749675"/>
            <a:ext cx="723900" cy="72390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 flipV="1">
            <a:off x="8316913" y="3598863"/>
            <a:ext cx="598487" cy="298450"/>
          </a:xfrm>
          <a:prstGeom prst="line">
            <a:avLst/>
          </a:prstGeom>
          <a:ln w="3175">
            <a:solidFill>
              <a:srgbClr val="D76739">
                <a:alpha val="100000"/>
              </a:srgbClr>
            </a:solidFill>
            <a:prstDash val="solid"/>
            <a:headEnd type="none"/>
            <a:tailEnd type="none"/>
          </a:ln>
        </p:spPr>
      </p:cxnSp>
      <p:cxnSp>
        <p:nvCxnSpPr>
          <p:cNvPr id="10" name="Connector 10"/>
          <p:cNvCxnSpPr/>
          <p:nvPr/>
        </p:nvCxnSpPr>
        <p:spPr>
          <a:xfrm flipV="1">
            <a:off x="10059988" y="1960563"/>
            <a:ext cx="2282825" cy="1092200"/>
          </a:xfrm>
          <a:prstGeom prst="line">
            <a:avLst/>
          </a:prstGeom>
          <a:ln w="3175">
            <a:solidFill>
              <a:srgbClr val="D76739">
                <a:alpha val="100000"/>
              </a:srgbClr>
            </a:solidFill>
            <a:prstDash val="solid"/>
            <a:headEnd type="none"/>
            <a:tailEnd type="none"/>
          </a:ln>
        </p:spPr>
      </p:cxnSp>
      <p:cxnSp>
        <p:nvCxnSpPr>
          <p:cNvPr id="11" name="Connector 11"/>
          <p:cNvCxnSpPr/>
          <p:nvPr/>
        </p:nvCxnSpPr>
        <p:spPr>
          <a:xfrm>
            <a:off x="936625" y="5559425"/>
            <a:ext cx="2614613" cy="0"/>
          </a:xfrm>
          <a:prstGeom prst="line">
            <a:avLst/>
          </a:prstGeom>
          <a:ln w="6350">
            <a:solidFill>
              <a:schemeClr val="dk1"/>
            </a:solidFill>
            <a:prstDash val="dash"/>
            <a:headEnd type="none"/>
            <a:tailEnd type="none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2873375" y="4413250"/>
            <a:ext cx="2614613" cy="0"/>
          </a:xfrm>
          <a:prstGeom prst="line">
            <a:avLst/>
          </a:prstGeom>
          <a:ln w="6350">
            <a:solidFill>
              <a:schemeClr val="dk1"/>
            </a:solidFill>
            <a:prstDash val="dash"/>
            <a:headEnd type="none"/>
            <a:tailEnd type="none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  <p:cxnSp>
        <p:nvCxnSpPr>
          <p:cNvPr id="13" name="Connector 13"/>
          <p:cNvCxnSpPr/>
          <p:nvPr/>
        </p:nvCxnSpPr>
        <p:spPr>
          <a:xfrm>
            <a:off x="4702175" y="3371850"/>
            <a:ext cx="2614613" cy="0"/>
          </a:xfrm>
          <a:prstGeom prst="line">
            <a:avLst/>
          </a:prstGeom>
          <a:ln w="6350">
            <a:solidFill>
              <a:schemeClr val="dk1"/>
            </a:solidFill>
            <a:prstDash val="dash"/>
            <a:headEnd type="none"/>
            <a:tailEnd type="none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  <p:cxnSp>
        <p:nvCxnSpPr>
          <p:cNvPr id="14" name="Connector 14"/>
          <p:cNvCxnSpPr/>
          <p:nvPr/>
        </p:nvCxnSpPr>
        <p:spPr>
          <a:xfrm>
            <a:off x="6293055" y="2249488"/>
            <a:ext cx="2614612" cy="0"/>
          </a:xfrm>
          <a:prstGeom prst="line">
            <a:avLst/>
          </a:prstGeom>
          <a:ln w="6350">
            <a:solidFill>
              <a:schemeClr val="dk1"/>
            </a:solidFill>
            <a:prstDash val="dash"/>
            <a:headEnd type="none"/>
            <a:tailEnd type="none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  <p:sp>
        <p:nvSpPr>
          <p:cNvPr id="15" name="AutoShape 15"/>
          <p:cNvSpPr/>
          <p:nvPr/>
        </p:nvSpPr>
        <p:spPr>
          <a:xfrm>
            <a:off x="5680775" y="1185863"/>
            <a:ext cx="2647950" cy="39370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4192588" y="2351088"/>
            <a:ext cx="2647950" cy="39370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2397125" y="3321050"/>
            <a:ext cx="2647950" cy="39528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398463" y="4514850"/>
            <a:ext cx="2647950" cy="39370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TextBox 19"/>
          <p:cNvSpPr txBox="1"/>
          <p:nvPr/>
        </p:nvSpPr>
        <p:spPr>
          <a:xfrm>
            <a:off x="5680775" y="1157288"/>
            <a:ext cx="2647950" cy="447675"/>
          </a:xfrm>
          <a:prstGeom prst="rect">
            <a:avLst/>
          </a:prstGeom>
        </p:spPr>
        <p:txBody>
          <a:bodyPr vert="horz" wrap="square" lIns="95250" tIns="95250" rIns="47625" bIns="9525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信息发送者原因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4192588" y="2326005"/>
            <a:ext cx="2647950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信息接收者原因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2397125" y="3273425"/>
            <a:ext cx="2647950" cy="447675"/>
          </a:xfrm>
          <a:prstGeom prst="rect">
            <a:avLst/>
          </a:prstGeom>
        </p:spPr>
        <p:txBody>
          <a:bodyPr vert="horz" wrap="square" lIns="95250" tIns="95250" rIns="47625" bIns="9525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沟通渠道原因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398463" y="4492943"/>
            <a:ext cx="2647950" cy="447675"/>
          </a:xfrm>
          <a:prstGeom prst="rect">
            <a:avLst/>
          </a:prstGeom>
        </p:spPr>
        <p:txBody>
          <a:bodyPr vert="horz" wrap="square" lIns="95250" tIns="95250" rIns="47625" bIns="9525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外部环境原因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6064251" y="1465262"/>
            <a:ext cx="3072221" cy="783272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表达能力不足、信息编码不准确、传递方式不当等。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17039" y="2626606"/>
            <a:ext cx="3072221" cy="783272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375"/>
              </a:spcBef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理解能力有限、信息解码错误、注意力不集中等。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2829310" y="3652203"/>
            <a:ext cx="3072221" cy="783272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375"/>
              </a:spcBef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渠道不畅通、媒介选择不当、噪音干扰等。</a:t>
            </a:r>
          </a:p>
        </p:txBody>
      </p:sp>
      <p:sp>
        <p:nvSpPr>
          <p:cNvPr id="26" name="TextBox 26"/>
          <p:cNvSpPr txBox="1"/>
          <p:nvPr/>
        </p:nvSpPr>
        <p:spPr>
          <a:xfrm>
            <a:off x="818089" y="4836890"/>
            <a:ext cx="3072221" cy="783272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375"/>
              </a:spcBef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文化背景差异、社会压力、组织氛围等。</a:t>
            </a:r>
          </a:p>
        </p:txBody>
      </p:sp>
      <p:sp>
        <p:nvSpPr>
          <p:cNvPr id="27" name="TextBox 27"/>
          <p:cNvSpPr txBox="1"/>
          <p:nvPr/>
        </p:nvSpPr>
        <p:spPr>
          <a:xfrm>
            <a:off x="4119022" y="5410287"/>
            <a:ext cx="667832" cy="6602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3300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28" name="AutoShape 28"/>
          <p:cNvSpPr/>
          <p:nvPr/>
        </p:nvSpPr>
        <p:spPr>
          <a:xfrm rot="2700000">
            <a:off x="9081813" y="2848704"/>
            <a:ext cx="745088" cy="745087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TextBox 29"/>
          <p:cNvSpPr txBox="1"/>
          <p:nvPr/>
        </p:nvSpPr>
        <p:spPr>
          <a:xfrm>
            <a:off x="9120441" y="2921881"/>
            <a:ext cx="667832" cy="6602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3300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30" name="Group 3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1" name="AutoShape 3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AutoShape 4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AutoShape 5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TextBox 5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沟通障碍产生原因分析</a:t>
              </a:r>
            </a:p>
          </p:txBody>
        </p:sp>
      </p:grpSp>
      <p:sp>
        <p:nvSpPr>
          <p:cNvPr id="52" name="AutoShape 52"/>
          <p:cNvSpPr/>
          <p:nvPr/>
        </p:nvSpPr>
        <p:spPr>
          <a:xfrm rot="2700000">
            <a:off x="7459288" y="3701582"/>
            <a:ext cx="745088" cy="745087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3" name="TextBox 53"/>
          <p:cNvSpPr txBox="1"/>
          <p:nvPr/>
        </p:nvSpPr>
        <p:spPr>
          <a:xfrm>
            <a:off x="7482934" y="3775250"/>
            <a:ext cx="667832" cy="6602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3300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54" name="AutoShape 54"/>
          <p:cNvSpPr/>
          <p:nvPr/>
        </p:nvSpPr>
        <p:spPr>
          <a:xfrm rot="2700000">
            <a:off x="5794200" y="4505150"/>
            <a:ext cx="745088" cy="745087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5" name="TextBox 55"/>
          <p:cNvSpPr txBox="1"/>
          <p:nvPr/>
        </p:nvSpPr>
        <p:spPr>
          <a:xfrm>
            <a:off x="5819234" y="4591137"/>
            <a:ext cx="667832" cy="6602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3300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373831" y="1678692"/>
            <a:ext cx="1782794" cy="1782794"/>
          </a:xfrm>
          <a:prstGeom prst="ellipse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470129" y="1774799"/>
            <a:ext cx="1597342" cy="1597438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3143"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2116400" y="2605189"/>
            <a:ext cx="309658" cy="476345"/>
          </a:xfrm>
          <a:custGeom>
            <a:rect l="l" t="t" r="r" b="b"/>
            <a:pathLst>
              <a:path w="82" h="125">
                <a:moveTo>
                  <a:pt x="76" y="105"/>
                </a:moveTo>
                <a:cubicBezTo>
                  <a:pt x="61" y="105"/>
                  <a:pt x="61" y="105"/>
                  <a:pt x="61" y="105"/>
                </a:cubicBezTo>
                <a:cubicBezTo>
                  <a:pt x="54" y="88"/>
                  <a:pt x="55" y="70"/>
                  <a:pt x="63" y="53"/>
                </a:cubicBezTo>
                <a:cubicBezTo>
                  <a:pt x="64" y="53"/>
                  <a:pt x="64" y="53"/>
                  <a:pt x="64" y="53"/>
                </a:cubicBezTo>
                <a:cubicBezTo>
                  <a:pt x="66" y="53"/>
                  <a:pt x="68" y="51"/>
                  <a:pt x="68" y="49"/>
                </a:cubicBezTo>
                <a:cubicBezTo>
                  <a:pt x="68" y="40"/>
                  <a:pt x="68" y="40"/>
                  <a:pt x="68" y="40"/>
                </a:cubicBezTo>
                <a:cubicBezTo>
                  <a:pt x="68" y="37"/>
                  <a:pt x="66" y="36"/>
                  <a:pt x="64" y="36"/>
                </a:cubicBezTo>
                <a:cubicBezTo>
                  <a:pt x="62" y="36"/>
                  <a:pt x="62" y="36"/>
                  <a:pt x="62" y="36"/>
                </a:cubicBezTo>
                <a:cubicBezTo>
                  <a:pt x="57" y="27"/>
                  <a:pt x="55" y="18"/>
                  <a:pt x="57" y="9"/>
                </a:cubicBezTo>
                <a:cubicBezTo>
                  <a:pt x="41" y="0"/>
                  <a:pt x="41" y="0"/>
                  <a:pt x="41" y="0"/>
                </a:cubicBezTo>
                <a:cubicBezTo>
                  <a:pt x="25" y="8"/>
                  <a:pt x="25" y="8"/>
                  <a:pt x="25" y="8"/>
                </a:cubicBezTo>
                <a:cubicBezTo>
                  <a:pt x="27" y="17"/>
                  <a:pt x="25" y="27"/>
                  <a:pt x="20" y="36"/>
                </a:cubicBezTo>
                <a:cubicBezTo>
                  <a:pt x="18" y="36"/>
                  <a:pt x="18" y="36"/>
                  <a:pt x="18" y="36"/>
                </a:cubicBezTo>
                <a:cubicBezTo>
                  <a:pt x="16" y="36"/>
                  <a:pt x="14" y="37"/>
                  <a:pt x="14" y="40"/>
                </a:cubicBezTo>
                <a:cubicBezTo>
                  <a:pt x="14" y="49"/>
                  <a:pt x="14" y="49"/>
                  <a:pt x="14" y="49"/>
                </a:cubicBezTo>
                <a:cubicBezTo>
                  <a:pt x="14" y="51"/>
                  <a:pt x="16" y="53"/>
                  <a:pt x="18" y="53"/>
                </a:cubicBezTo>
                <a:cubicBezTo>
                  <a:pt x="19" y="53"/>
                  <a:pt x="19" y="53"/>
                  <a:pt x="19" y="53"/>
                </a:cubicBezTo>
                <a:cubicBezTo>
                  <a:pt x="27" y="70"/>
                  <a:pt x="28" y="88"/>
                  <a:pt x="21" y="105"/>
                </a:cubicBezTo>
                <a:cubicBezTo>
                  <a:pt x="5" y="105"/>
                  <a:pt x="5" y="105"/>
                  <a:pt x="5" y="105"/>
                </a:cubicBezTo>
                <a:cubicBezTo>
                  <a:pt x="2" y="105"/>
                  <a:pt x="0" y="109"/>
                  <a:pt x="0" y="114"/>
                </a:cubicBezTo>
                <a:cubicBezTo>
                  <a:pt x="0" y="126"/>
                  <a:pt x="0" y="126"/>
                  <a:pt x="0" y="126"/>
                </a:cubicBezTo>
                <a:cubicBezTo>
                  <a:pt x="82" y="126"/>
                  <a:pt x="82" y="126"/>
                  <a:pt x="82" y="126"/>
                </a:cubicBezTo>
                <a:cubicBezTo>
                  <a:pt x="82" y="114"/>
                  <a:pt x="82" y="114"/>
                  <a:pt x="82" y="114"/>
                </a:cubicBezTo>
                <a:cubicBezTo>
                  <a:pt x="82" y="109"/>
                  <a:pt x="79" y="105"/>
                  <a:pt x="76" y="105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3143"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1946474" y="2065312"/>
            <a:ext cx="644652" cy="611315"/>
          </a:xfrm>
          <a:custGeom>
            <a:rect l="l" t="t" r="r" b="b"/>
            <a:pathLst>
              <a:path w="171" h="162">
                <a:moveTo>
                  <a:pt x="170" y="61"/>
                </a:moveTo>
                <a:cubicBezTo>
                  <a:pt x="169" y="58"/>
                  <a:pt x="166" y="56"/>
                  <a:pt x="163" y="55"/>
                </a:cubicBezTo>
                <a:cubicBezTo>
                  <a:pt x="115" y="48"/>
                  <a:pt x="115" y="48"/>
                  <a:pt x="115" y="48"/>
                </a:cubicBezTo>
                <a:cubicBezTo>
                  <a:pt x="93" y="5"/>
                  <a:pt x="93" y="5"/>
                  <a:pt x="93" y="5"/>
                </a:cubicBezTo>
                <a:cubicBezTo>
                  <a:pt x="92" y="2"/>
                  <a:pt x="89" y="0"/>
                  <a:pt x="86" y="0"/>
                </a:cubicBezTo>
                <a:cubicBezTo>
                  <a:pt x="82" y="0"/>
                  <a:pt x="79" y="2"/>
                  <a:pt x="78" y="5"/>
                </a:cubicBezTo>
                <a:cubicBezTo>
                  <a:pt x="56" y="48"/>
                  <a:pt x="56" y="48"/>
                  <a:pt x="56" y="48"/>
                </a:cubicBezTo>
                <a:cubicBezTo>
                  <a:pt x="8" y="55"/>
                  <a:pt x="8" y="55"/>
                  <a:pt x="8" y="55"/>
                </a:cubicBezTo>
                <a:cubicBezTo>
                  <a:pt x="5" y="56"/>
                  <a:pt x="3" y="58"/>
                  <a:pt x="1" y="61"/>
                </a:cubicBezTo>
                <a:cubicBezTo>
                  <a:pt x="0" y="64"/>
                  <a:pt x="1" y="68"/>
                  <a:pt x="4" y="70"/>
                </a:cubicBezTo>
                <a:cubicBezTo>
                  <a:pt x="38" y="104"/>
                  <a:pt x="38" y="104"/>
                  <a:pt x="38" y="104"/>
                </a:cubicBezTo>
                <a:cubicBezTo>
                  <a:pt x="30" y="151"/>
                  <a:pt x="30" y="151"/>
                  <a:pt x="30" y="151"/>
                </a:cubicBezTo>
                <a:cubicBezTo>
                  <a:pt x="30" y="155"/>
                  <a:pt x="31" y="158"/>
                  <a:pt x="34" y="160"/>
                </a:cubicBezTo>
                <a:cubicBezTo>
                  <a:pt x="36" y="162"/>
                  <a:pt x="40" y="162"/>
                  <a:pt x="43" y="161"/>
                </a:cubicBezTo>
                <a:cubicBezTo>
                  <a:pt x="86" y="138"/>
                  <a:pt x="86" y="138"/>
                  <a:pt x="86" y="138"/>
                </a:cubicBezTo>
                <a:cubicBezTo>
                  <a:pt x="129" y="160"/>
                  <a:pt x="129" y="160"/>
                  <a:pt x="129" y="160"/>
                </a:cubicBezTo>
                <a:cubicBezTo>
                  <a:pt x="130" y="161"/>
                  <a:pt x="131" y="161"/>
                  <a:pt x="133" y="161"/>
                </a:cubicBezTo>
                <a:cubicBezTo>
                  <a:pt x="133" y="161"/>
                  <a:pt x="133" y="161"/>
                  <a:pt x="133" y="161"/>
                </a:cubicBezTo>
                <a:cubicBezTo>
                  <a:pt x="137" y="161"/>
                  <a:pt x="141" y="158"/>
                  <a:pt x="141" y="153"/>
                </a:cubicBezTo>
                <a:cubicBezTo>
                  <a:pt x="141" y="152"/>
                  <a:pt x="141" y="152"/>
                  <a:pt x="141" y="151"/>
                </a:cubicBezTo>
                <a:cubicBezTo>
                  <a:pt x="133" y="104"/>
                  <a:pt x="133" y="104"/>
                  <a:pt x="133" y="104"/>
                </a:cubicBezTo>
                <a:cubicBezTo>
                  <a:pt x="168" y="70"/>
                  <a:pt x="168" y="70"/>
                  <a:pt x="168" y="70"/>
                </a:cubicBezTo>
                <a:cubicBezTo>
                  <a:pt x="170" y="68"/>
                  <a:pt x="171" y="64"/>
                  <a:pt x="170" y="61"/>
                </a:cubicBezTo>
                <a:close/>
                <a:moveTo>
                  <a:pt x="118" y="94"/>
                </a:moveTo>
                <a:cubicBezTo>
                  <a:pt x="116" y="96"/>
                  <a:pt x="115" y="99"/>
                  <a:pt x="115" y="102"/>
                </a:cubicBezTo>
                <a:cubicBezTo>
                  <a:pt x="121" y="137"/>
                  <a:pt x="121" y="137"/>
                  <a:pt x="121" y="137"/>
                </a:cubicBezTo>
                <a:cubicBezTo>
                  <a:pt x="90" y="121"/>
                  <a:pt x="90" y="121"/>
                  <a:pt x="90" y="121"/>
                </a:cubicBezTo>
                <a:cubicBezTo>
                  <a:pt x="87" y="119"/>
                  <a:pt x="84" y="119"/>
                  <a:pt x="82" y="121"/>
                </a:cubicBezTo>
                <a:cubicBezTo>
                  <a:pt x="50" y="137"/>
                  <a:pt x="50" y="137"/>
                  <a:pt x="50" y="137"/>
                </a:cubicBezTo>
                <a:cubicBezTo>
                  <a:pt x="56" y="102"/>
                  <a:pt x="56" y="102"/>
                  <a:pt x="56" y="102"/>
                </a:cubicBezTo>
                <a:cubicBezTo>
                  <a:pt x="57" y="99"/>
                  <a:pt x="56" y="96"/>
                  <a:pt x="54" y="94"/>
                </a:cubicBezTo>
                <a:cubicBezTo>
                  <a:pt x="28" y="70"/>
                  <a:pt x="28" y="70"/>
                  <a:pt x="28" y="70"/>
                </a:cubicBezTo>
                <a:cubicBezTo>
                  <a:pt x="63" y="65"/>
                  <a:pt x="63" y="65"/>
                  <a:pt x="63" y="65"/>
                </a:cubicBezTo>
                <a:cubicBezTo>
                  <a:pt x="66" y="64"/>
                  <a:pt x="69" y="62"/>
                  <a:pt x="70" y="60"/>
                </a:cubicBezTo>
                <a:cubicBezTo>
                  <a:pt x="86" y="28"/>
                  <a:pt x="86" y="28"/>
                  <a:pt x="86" y="28"/>
                </a:cubicBezTo>
                <a:cubicBezTo>
                  <a:pt x="101" y="60"/>
                  <a:pt x="101" y="60"/>
                  <a:pt x="101" y="60"/>
                </a:cubicBezTo>
                <a:cubicBezTo>
                  <a:pt x="103" y="62"/>
                  <a:pt x="105" y="64"/>
                  <a:pt x="108" y="65"/>
                </a:cubicBezTo>
                <a:cubicBezTo>
                  <a:pt x="143" y="70"/>
                  <a:pt x="143" y="70"/>
                  <a:pt x="143" y="70"/>
                </a:cubicBezTo>
                <a:lnTo>
                  <a:pt x="118" y="9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  <a:ln w="3143"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6" name="Connector 6"/>
          <p:cNvCxnSpPr/>
          <p:nvPr/>
        </p:nvCxnSpPr>
        <p:spPr>
          <a:xfrm flipH="1">
            <a:off x="2265228" y="3474155"/>
            <a:ext cx="0" cy="460258"/>
          </a:xfrm>
          <a:prstGeom prst="line">
            <a:avLst/>
          </a:prstGeom>
          <a:ln w="34925">
            <a:solidFill>
              <a:srgbClr val="C1C0C0">
                <a:alpha val="100000"/>
              </a:srgbClr>
            </a:solidFill>
            <a:prstDash val="solid"/>
            <a:headEnd type="none"/>
            <a:tailEnd type="none"/>
          </a:ln>
        </p:spPr>
      </p:cxnSp>
      <p:sp>
        <p:nvSpPr>
          <p:cNvPr id="7" name="AutoShape 7"/>
          <p:cNvSpPr/>
          <p:nvPr/>
        </p:nvSpPr>
        <p:spPr>
          <a:xfrm>
            <a:off x="1578619" y="3909161"/>
            <a:ext cx="1362075" cy="101632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1222241" y="4596270"/>
            <a:ext cx="2085975" cy="16668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375"/>
              </a:spcBef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加强语言训练，提高信息编码和传递准确性。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203191" y="4139070"/>
            <a:ext cx="212407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提高表达能力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927679" y="1678692"/>
            <a:ext cx="1782794" cy="1782794"/>
          </a:xfrm>
          <a:prstGeom prst="ellipse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4017309" y="1776323"/>
            <a:ext cx="1597342" cy="1597438"/>
          </a:xfrm>
          <a:prstGeom prst="rect">
            <a:avLst/>
          </a:prstGeom>
          <a:noFill/>
          <a:ln w="3143"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020453" y="1776323"/>
            <a:ext cx="1597342" cy="1597438"/>
          </a:xfrm>
          <a:prstGeom prst="ellipse">
            <a:avLst/>
          </a:prstGeom>
          <a:solidFill>
            <a:schemeClr val="accent2">
              <a:alpha val="100000"/>
            </a:schemeClr>
          </a:solidFill>
          <a:ln w="3143"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4595286" y="2108174"/>
            <a:ext cx="452533" cy="131826"/>
          </a:xfrm>
          <a:custGeom>
            <a:rect l="l" t="t" r="r" b="b"/>
            <a:pathLst>
              <a:path w="120" h="35">
                <a:moveTo>
                  <a:pt x="60" y="35"/>
                </a:moveTo>
                <a:cubicBezTo>
                  <a:pt x="91" y="35"/>
                  <a:pt x="116" y="28"/>
                  <a:pt x="119" y="19"/>
                </a:cubicBezTo>
                <a:cubicBezTo>
                  <a:pt x="120" y="19"/>
                  <a:pt x="120" y="18"/>
                  <a:pt x="120" y="18"/>
                </a:cubicBezTo>
                <a:cubicBezTo>
                  <a:pt x="120" y="8"/>
                  <a:pt x="93" y="0"/>
                  <a:pt x="60" y="0"/>
                </a:cubicBezTo>
                <a:cubicBezTo>
                  <a:pt x="27" y="0"/>
                  <a:pt x="0" y="8"/>
                  <a:pt x="0" y="18"/>
                </a:cubicBezTo>
                <a:cubicBezTo>
                  <a:pt x="0" y="18"/>
                  <a:pt x="0" y="19"/>
                  <a:pt x="1" y="19"/>
                </a:cubicBezTo>
                <a:cubicBezTo>
                  <a:pt x="4" y="28"/>
                  <a:pt x="29" y="35"/>
                  <a:pt x="60" y="35"/>
                </a:cubicBezTo>
                <a:close/>
                <a:moveTo>
                  <a:pt x="10" y="15"/>
                </a:moveTo>
                <a:cubicBezTo>
                  <a:pt x="13" y="14"/>
                  <a:pt x="17" y="12"/>
                  <a:pt x="22" y="11"/>
                </a:cubicBezTo>
                <a:cubicBezTo>
                  <a:pt x="33" y="9"/>
                  <a:pt x="46" y="7"/>
                  <a:pt x="60" y="7"/>
                </a:cubicBezTo>
                <a:cubicBezTo>
                  <a:pt x="74" y="7"/>
                  <a:pt x="87" y="9"/>
                  <a:pt x="98" y="11"/>
                </a:cubicBezTo>
                <a:cubicBezTo>
                  <a:pt x="102" y="12"/>
                  <a:pt x="106" y="14"/>
                  <a:pt x="109" y="15"/>
                </a:cubicBezTo>
                <a:cubicBezTo>
                  <a:pt x="111" y="16"/>
                  <a:pt x="112" y="17"/>
                  <a:pt x="113" y="18"/>
                </a:cubicBezTo>
                <a:cubicBezTo>
                  <a:pt x="112" y="18"/>
                  <a:pt x="111" y="19"/>
                  <a:pt x="109" y="20"/>
                </a:cubicBezTo>
                <a:cubicBezTo>
                  <a:pt x="106" y="22"/>
                  <a:pt x="102" y="23"/>
                  <a:pt x="98" y="24"/>
                </a:cubicBezTo>
                <a:cubicBezTo>
                  <a:pt x="87" y="27"/>
                  <a:pt x="74" y="28"/>
                  <a:pt x="60" y="28"/>
                </a:cubicBezTo>
                <a:cubicBezTo>
                  <a:pt x="46" y="28"/>
                  <a:pt x="33" y="27"/>
                  <a:pt x="22" y="24"/>
                </a:cubicBezTo>
                <a:cubicBezTo>
                  <a:pt x="17" y="23"/>
                  <a:pt x="13" y="22"/>
                  <a:pt x="10" y="20"/>
                </a:cubicBezTo>
                <a:cubicBezTo>
                  <a:pt x="9" y="19"/>
                  <a:pt x="8" y="18"/>
                  <a:pt x="7" y="18"/>
                </a:cubicBezTo>
                <a:cubicBezTo>
                  <a:pt x="8" y="17"/>
                  <a:pt x="9" y="16"/>
                  <a:pt x="10" y="15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3143"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4444410" y="2203520"/>
            <a:ext cx="751046" cy="898779"/>
          </a:xfrm>
          <a:custGeom>
            <a:rect l="l" t="t" r="r" b="b"/>
            <a:pathLst>
              <a:path w="199" h="238">
                <a:moveTo>
                  <a:pt x="198" y="11"/>
                </a:moveTo>
                <a:cubicBezTo>
                  <a:pt x="198" y="8"/>
                  <a:pt x="194" y="5"/>
                  <a:pt x="191" y="5"/>
                </a:cubicBezTo>
                <a:cubicBezTo>
                  <a:pt x="160" y="5"/>
                  <a:pt x="160" y="5"/>
                  <a:pt x="160" y="5"/>
                </a:cubicBezTo>
                <a:cubicBezTo>
                  <a:pt x="160" y="3"/>
                  <a:pt x="160" y="1"/>
                  <a:pt x="160" y="0"/>
                </a:cubicBezTo>
                <a:cubicBezTo>
                  <a:pt x="156" y="3"/>
                  <a:pt x="150" y="6"/>
                  <a:pt x="141" y="9"/>
                </a:cubicBezTo>
                <a:cubicBezTo>
                  <a:pt x="130" y="12"/>
                  <a:pt x="115" y="14"/>
                  <a:pt x="100" y="14"/>
                </a:cubicBezTo>
                <a:cubicBezTo>
                  <a:pt x="85" y="14"/>
                  <a:pt x="70" y="12"/>
                  <a:pt x="59" y="9"/>
                </a:cubicBezTo>
                <a:cubicBezTo>
                  <a:pt x="50" y="6"/>
                  <a:pt x="44" y="3"/>
                  <a:pt x="40" y="0"/>
                </a:cubicBezTo>
                <a:cubicBezTo>
                  <a:pt x="40" y="1"/>
                  <a:pt x="40" y="3"/>
                  <a:pt x="40" y="5"/>
                </a:cubicBezTo>
                <a:cubicBezTo>
                  <a:pt x="8" y="5"/>
                  <a:pt x="8" y="5"/>
                  <a:pt x="8" y="5"/>
                </a:cubicBezTo>
                <a:cubicBezTo>
                  <a:pt x="4" y="5"/>
                  <a:pt x="1" y="8"/>
                  <a:pt x="1" y="11"/>
                </a:cubicBezTo>
                <a:cubicBezTo>
                  <a:pt x="1" y="12"/>
                  <a:pt x="0" y="23"/>
                  <a:pt x="1" y="38"/>
                </a:cubicBezTo>
                <a:cubicBezTo>
                  <a:pt x="3" y="47"/>
                  <a:pt x="4" y="55"/>
                  <a:pt x="7" y="62"/>
                </a:cubicBezTo>
                <a:cubicBezTo>
                  <a:pt x="10" y="71"/>
                  <a:pt x="15" y="79"/>
                  <a:pt x="20" y="85"/>
                </a:cubicBezTo>
                <a:cubicBezTo>
                  <a:pt x="30" y="96"/>
                  <a:pt x="43" y="102"/>
                  <a:pt x="60" y="102"/>
                </a:cubicBezTo>
                <a:cubicBezTo>
                  <a:pt x="67" y="113"/>
                  <a:pt x="77" y="122"/>
                  <a:pt x="90" y="125"/>
                </a:cubicBezTo>
                <a:cubicBezTo>
                  <a:pt x="91" y="133"/>
                  <a:pt x="91" y="142"/>
                  <a:pt x="90" y="150"/>
                </a:cubicBezTo>
                <a:cubicBezTo>
                  <a:pt x="68" y="150"/>
                  <a:pt x="68" y="150"/>
                  <a:pt x="68" y="150"/>
                </a:cubicBezTo>
                <a:cubicBezTo>
                  <a:pt x="63" y="150"/>
                  <a:pt x="60" y="154"/>
                  <a:pt x="59" y="158"/>
                </a:cubicBezTo>
                <a:cubicBezTo>
                  <a:pt x="58" y="159"/>
                  <a:pt x="57" y="160"/>
                  <a:pt x="56" y="161"/>
                </a:cubicBezTo>
                <a:cubicBezTo>
                  <a:pt x="49" y="161"/>
                  <a:pt x="49" y="161"/>
                  <a:pt x="49" y="161"/>
                </a:cubicBezTo>
                <a:cubicBezTo>
                  <a:pt x="45" y="161"/>
                  <a:pt x="41" y="165"/>
                  <a:pt x="41" y="169"/>
                </a:cubicBezTo>
                <a:cubicBezTo>
                  <a:pt x="41" y="230"/>
                  <a:pt x="41" y="230"/>
                  <a:pt x="41" y="230"/>
                </a:cubicBezTo>
                <a:cubicBezTo>
                  <a:pt x="41" y="234"/>
                  <a:pt x="45" y="238"/>
                  <a:pt x="49" y="238"/>
                </a:cubicBezTo>
                <a:cubicBezTo>
                  <a:pt x="149" y="238"/>
                  <a:pt x="149" y="238"/>
                  <a:pt x="149" y="238"/>
                </a:cubicBezTo>
                <a:cubicBezTo>
                  <a:pt x="154" y="238"/>
                  <a:pt x="157" y="234"/>
                  <a:pt x="157" y="230"/>
                </a:cubicBezTo>
                <a:cubicBezTo>
                  <a:pt x="157" y="169"/>
                  <a:pt x="157" y="169"/>
                  <a:pt x="157" y="169"/>
                </a:cubicBezTo>
                <a:cubicBezTo>
                  <a:pt x="157" y="165"/>
                  <a:pt x="154" y="161"/>
                  <a:pt x="149" y="161"/>
                </a:cubicBezTo>
                <a:cubicBezTo>
                  <a:pt x="144" y="161"/>
                  <a:pt x="144" y="161"/>
                  <a:pt x="144" y="161"/>
                </a:cubicBezTo>
                <a:cubicBezTo>
                  <a:pt x="143" y="160"/>
                  <a:pt x="141" y="159"/>
                  <a:pt x="139" y="158"/>
                </a:cubicBezTo>
                <a:cubicBezTo>
                  <a:pt x="138" y="154"/>
                  <a:pt x="135" y="150"/>
                  <a:pt x="131" y="150"/>
                </a:cubicBezTo>
                <a:cubicBezTo>
                  <a:pt x="110" y="150"/>
                  <a:pt x="110" y="150"/>
                  <a:pt x="110" y="150"/>
                </a:cubicBezTo>
                <a:cubicBezTo>
                  <a:pt x="109" y="142"/>
                  <a:pt x="109" y="133"/>
                  <a:pt x="110" y="125"/>
                </a:cubicBezTo>
                <a:cubicBezTo>
                  <a:pt x="123" y="122"/>
                  <a:pt x="133" y="113"/>
                  <a:pt x="140" y="102"/>
                </a:cubicBezTo>
                <a:cubicBezTo>
                  <a:pt x="156" y="101"/>
                  <a:pt x="169" y="96"/>
                  <a:pt x="178" y="85"/>
                </a:cubicBezTo>
                <a:cubicBezTo>
                  <a:pt x="184" y="79"/>
                  <a:pt x="189" y="71"/>
                  <a:pt x="192" y="62"/>
                </a:cubicBezTo>
                <a:cubicBezTo>
                  <a:pt x="194" y="55"/>
                  <a:pt x="196" y="47"/>
                  <a:pt x="197" y="38"/>
                </a:cubicBezTo>
                <a:cubicBezTo>
                  <a:pt x="199" y="23"/>
                  <a:pt x="198" y="12"/>
                  <a:pt x="198" y="11"/>
                </a:cubicBezTo>
                <a:close/>
                <a:moveTo>
                  <a:pt x="43" y="84"/>
                </a:moveTo>
                <a:cubicBezTo>
                  <a:pt x="38" y="82"/>
                  <a:pt x="34" y="79"/>
                  <a:pt x="31" y="76"/>
                </a:cubicBezTo>
                <a:cubicBezTo>
                  <a:pt x="16" y="60"/>
                  <a:pt x="15" y="32"/>
                  <a:pt x="15" y="19"/>
                </a:cubicBezTo>
                <a:cubicBezTo>
                  <a:pt x="40" y="19"/>
                  <a:pt x="40" y="19"/>
                  <a:pt x="40" y="19"/>
                </a:cubicBezTo>
                <a:cubicBezTo>
                  <a:pt x="41" y="39"/>
                  <a:pt x="44" y="65"/>
                  <a:pt x="52" y="87"/>
                </a:cubicBezTo>
                <a:cubicBezTo>
                  <a:pt x="49" y="86"/>
                  <a:pt x="46" y="85"/>
                  <a:pt x="43" y="84"/>
                </a:cubicBezTo>
                <a:close/>
                <a:moveTo>
                  <a:pt x="135" y="177"/>
                </a:moveTo>
                <a:cubicBezTo>
                  <a:pt x="135" y="219"/>
                  <a:pt x="135" y="219"/>
                  <a:pt x="135" y="219"/>
                </a:cubicBezTo>
                <a:cubicBezTo>
                  <a:pt x="64" y="219"/>
                  <a:pt x="64" y="219"/>
                  <a:pt x="64" y="219"/>
                </a:cubicBezTo>
                <a:cubicBezTo>
                  <a:pt x="64" y="177"/>
                  <a:pt x="64" y="177"/>
                  <a:pt x="64" y="177"/>
                </a:cubicBezTo>
                <a:lnTo>
                  <a:pt x="135" y="177"/>
                </a:lnTo>
                <a:close/>
                <a:moveTo>
                  <a:pt x="168" y="76"/>
                </a:moveTo>
                <a:cubicBezTo>
                  <a:pt x="164" y="79"/>
                  <a:pt x="160" y="82"/>
                  <a:pt x="156" y="84"/>
                </a:cubicBezTo>
                <a:cubicBezTo>
                  <a:pt x="153" y="85"/>
                  <a:pt x="151" y="86"/>
                  <a:pt x="148" y="87"/>
                </a:cubicBezTo>
                <a:cubicBezTo>
                  <a:pt x="156" y="65"/>
                  <a:pt x="159" y="39"/>
                  <a:pt x="159" y="19"/>
                </a:cubicBezTo>
                <a:cubicBezTo>
                  <a:pt x="184" y="19"/>
                  <a:pt x="184" y="19"/>
                  <a:pt x="184" y="19"/>
                </a:cubicBezTo>
                <a:cubicBezTo>
                  <a:pt x="184" y="32"/>
                  <a:pt x="182" y="60"/>
                  <a:pt x="168" y="76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3143"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5" name="Connector 15"/>
          <p:cNvCxnSpPr/>
          <p:nvPr/>
        </p:nvCxnSpPr>
        <p:spPr>
          <a:xfrm flipH="1">
            <a:off x="4819076" y="3474155"/>
            <a:ext cx="0" cy="460258"/>
          </a:xfrm>
          <a:prstGeom prst="line">
            <a:avLst/>
          </a:prstGeom>
          <a:ln w="34925">
            <a:solidFill>
              <a:srgbClr val="C1C0C0">
                <a:alpha val="100000"/>
              </a:srgbClr>
            </a:solidFill>
            <a:prstDash val="solid"/>
            <a:headEnd type="none"/>
            <a:tailEnd type="none"/>
          </a:ln>
        </p:spPr>
      </p:cxnSp>
      <p:sp>
        <p:nvSpPr>
          <p:cNvPr id="16" name="AutoShape 16"/>
          <p:cNvSpPr/>
          <p:nvPr/>
        </p:nvSpPr>
        <p:spPr>
          <a:xfrm>
            <a:off x="4149897" y="3907542"/>
            <a:ext cx="1362075" cy="101632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TextBox 17"/>
          <p:cNvSpPr txBox="1"/>
          <p:nvPr/>
        </p:nvSpPr>
        <p:spPr>
          <a:xfrm>
            <a:off x="3776089" y="4608938"/>
            <a:ext cx="2085975" cy="16668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375"/>
              </a:spcBef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培养积极倾听习惯，提高信息解码和注意力集中能力。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3757039" y="4161263"/>
            <a:ext cx="212407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增强理解能力</a:t>
            </a:r>
          </a:p>
        </p:txBody>
      </p:sp>
      <p:sp>
        <p:nvSpPr>
          <p:cNvPr id="19" name="AutoShape 19"/>
          <p:cNvSpPr/>
          <p:nvPr/>
        </p:nvSpPr>
        <p:spPr>
          <a:xfrm>
            <a:off x="6481526" y="1677073"/>
            <a:ext cx="1782794" cy="1782794"/>
          </a:xfrm>
          <a:prstGeom prst="ellipse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6584968" y="1776323"/>
            <a:ext cx="1597342" cy="1597438"/>
          </a:xfrm>
          <a:prstGeom prst="rect">
            <a:avLst/>
          </a:prstGeom>
          <a:noFill/>
          <a:ln w="3143"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6584968" y="1776323"/>
            <a:ext cx="1597342" cy="1597438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3143"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Freeform 22"/>
          <p:cNvSpPr/>
          <p:nvPr/>
        </p:nvSpPr>
        <p:spPr>
          <a:xfrm>
            <a:off x="7121607" y="2124081"/>
            <a:ext cx="520827" cy="150876"/>
          </a:xfrm>
          <a:custGeom>
            <a:rect l="l" t="t" r="r" b="b"/>
            <a:pathLst>
              <a:path w="138" h="40">
                <a:moveTo>
                  <a:pt x="69" y="40"/>
                </a:moveTo>
                <a:cubicBezTo>
                  <a:pt x="105" y="40"/>
                  <a:pt x="134" y="32"/>
                  <a:pt x="138" y="22"/>
                </a:cubicBezTo>
                <a:cubicBezTo>
                  <a:pt x="138" y="21"/>
                  <a:pt x="138" y="21"/>
                  <a:pt x="138" y="20"/>
                </a:cubicBezTo>
                <a:cubicBezTo>
                  <a:pt x="138" y="9"/>
                  <a:pt x="107" y="0"/>
                  <a:pt x="69" y="0"/>
                </a:cubicBezTo>
                <a:cubicBezTo>
                  <a:pt x="31" y="0"/>
                  <a:pt x="0" y="9"/>
                  <a:pt x="0" y="20"/>
                </a:cubicBezTo>
                <a:cubicBezTo>
                  <a:pt x="0" y="21"/>
                  <a:pt x="0" y="21"/>
                  <a:pt x="1" y="22"/>
                </a:cubicBezTo>
                <a:cubicBezTo>
                  <a:pt x="4" y="32"/>
                  <a:pt x="33" y="40"/>
                  <a:pt x="69" y="40"/>
                </a:cubicBezTo>
                <a:close/>
                <a:moveTo>
                  <a:pt x="12" y="17"/>
                </a:moveTo>
                <a:cubicBezTo>
                  <a:pt x="15" y="16"/>
                  <a:pt x="20" y="14"/>
                  <a:pt x="26" y="13"/>
                </a:cubicBezTo>
                <a:cubicBezTo>
                  <a:pt x="38" y="9"/>
                  <a:pt x="53" y="8"/>
                  <a:pt x="69" y="8"/>
                </a:cubicBezTo>
                <a:cubicBezTo>
                  <a:pt x="85" y="8"/>
                  <a:pt x="101" y="9"/>
                  <a:pt x="113" y="13"/>
                </a:cubicBezTo>
                <a:cubicBezTo>
                  <a:pt x="118" y="14"/>
                  <a:pt x="123" y="16"/>
                  <a:pt x="126" y="17"/>
                </a:cubicBezTo>
                <a:cubicBezTo>
                  <a:pt x="128" y="19"/>
                  <a:pt x="130" y="19"/>
                  <a:pt x="130" y="20"/>
                </a:cubicBezTo>
                <a:cubicBezTo>
                  <a:pt x="130" y="21"/>
                  <a:pt x="128" y="22"/>
                  <a:pt x="126" y="23"/>
                </a:cubicBezTo>
                <a:cubicBezTo>
                  <a:pt x="123" y="25"/>
                  <a:pt x="118" y="26"/>
                  <a:pt x="113" y="28"/>
                </a:cubicBezTo>
                <a:cubicBezTo>
                  <a:pt x="101" y="31"/>
                  <a:pt x="85" y="32"/>
                  <a:pt x="69" y="32"/>
                </a:cubicBezTo>
                <a:cubicBezTo>
                  <a:pt x="53" y="32"/>
                  <a:pt x="38" y="31"/>
                  <a:pt x="26" y="28"/>
                </a:cubicBezTo>
                <a:cubicBezTo>
                  <a:pt x="20" y="26"/>
                  <a:pt x="15" y="25"/>
                  <a:pt x="12" y="23"/>
                </a:cubicBezTo>
                <a:cubicBezTo>
                  <a:pt x="10" y="22"/>
                  <a:pt x="9" y="21"/>
                  <a:pt x="8" y="20"/>
                </a:cubicBezTo>
                <a:cubicBezTo>
                  <a:pt x="9" y="19"/>
                  <a:pt x="10" y="19"/>
                  <a:pt x="12" y="17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3143"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Freeform 23"/>
          <p:cNvSpPr/>
          <p:nvPr/>
        </p:nvSpPr>
        <p:spPr>
          <a:xfrm>
            <a:off x="6905675" y="2228856"/>
            <a:ext cx="951071" cy="797147"/>
          </a:xfrm>
          <a:custGeom>
            <a:rect l="l" t="t" r="r" b="b"/>
            <a:pathLst>
              <a:path w="251" h="211">
                <a:moveTo>
                  <a:pt x="250" y="19"/>
                </a:moveTo>
                <a:cubicBezTo>
                  <a:pt x="248" y="16"/>
                  <a:pt x="245" y="11"/>
                  <a:pt x="236" y="8"/>
                </a:cubicBezTo>
                <a:cubicBezTo>
                  <a:pt x="231" y="6"/>
                  <a:pt x="226" y="6"/>
                  <a:pt x="220" y="6"/>
                </a:cubicBezTo>
                <a:cubicBezTo>
                  <a:pt x="220" y="6"/>
                  <a:pt x="220" y="6"/>
                  <a:pt x="220" y="6"/>
                </a:cubicBezTo>
                <a:cubicBezTo>
                  <a:pt x="209" y="6"/>
                  <a:pt x="200" y="8"/>
                  <a:pt x="195" y="13"/>
                </a:cubicBezTo>
                <a:cubicBezTo>
                  <a:pt x="195" y="8"/>
                  <a:pt x="195" y="3"/>
                  <a:pt x="195" y="0"/>
                </a:cubicBezTo>
                <a:cubicBezTo>
                  <a:pt x="191" y="4"/>
                  <a:pt x="184" y="8"/>
                  <a:pt x="173" y="11"/>
                </a:cubicBezTo>
                <a:cubicBezTo>
                  <a:pt x="160" y="14"/>
                  <a:pt x="144" y="16"/>
                  <a:pt x="126" y="16"/>
                </a:cubicBezTo>
                <a:cubicBezTo>
                  <a:pt x="109" y="16"/>
                  <a:pt x="92" y="14"/>
                  <a:pt x="79" y="11"/>
                </a:cubicBezTo>
                <a:cubicBezTo>
                  <a:pt x="69" y="8"/>
                  <a:pt x="61" y="4"/>
                  <a:pt x="57" y="0"/>
                </a:cubicBezTo>
                <a:cubicBezTo>
                  <a:pt x="57" y="3"/>
                  <a:pt x="57" y="8"/>
                  <a:pt x="57" y="13"/>
                </a:cubicBezTo>
                <a:cubicBezTo>
                  <a:pt x="52" y="8"/>
                  <a:pt x="44" y="6"/>
                  <a:pt x="32" y="6"/>
                </a:cubicBezTo>
                <a:cubicBezTo>
                  <a:pt x="32" y="6"/>
                  <a:pt x="32" y="6"/>
                  <a:pt x="32" y="6"/>
                </a:cubicBezTo>
                <a:cubicBezTo>
                  <a:pt x="26" y="6"/>
                  <a:pt x="21" y="6"/>
                  <a:pt x="16" y="8"/>
                </a:cubicBezTo>
                <a:cubicBezTo>
                  <a:pt x="8" y="11"/>
                  <a:pt x="4" y="16"/>
                  <a:pt x="2" y="20"/>
                </a:cubicBezTo>
                <a:cubicBezTo>
                  <a:pt x="0" y="24"/>
                  <a:pt x="0" y="28"/>
                  <a:pt x="1" y="32"/>
                </a:cubicBezTo>
                <a:cubicBezTo>
                  <a:pt x="2" y="36"/>
                  <a:pt x="5" y="39"/>
                  <a:pt x="7" y="42"/>
                </a:cubicBezTo>
                <a:cubicBezTo>
                  <a:pt x="12" y="47"/>
                  <a:pt x="18" y="50"/>
                  <a:pt x="23" y="53"/>
                </a:cubicBezTo>
                <a:cubicBezTo>
                  <a:pt x="33" y="58"/>
                  <a:pt x="41" y="64"/>
                  <a:pt x="48" y="71"/>
                </a:cubicBezTo>
                <a:cubicBezTo>
                  <a:pt x="54" y="78"/>
                  <a:pt x="58" y="86"/>
                  <a:pt x="58" y="91"/>
                </a:cubicBezTo>
                <a:cubicBezTo>
                  <a:pt x="57" y="92"/>
                  <a:pt x="57" y="94"/>
                  <a:pt x="53" y="96"/>
                </a:cubicBezTo>
                <a:cubicBezTo>
                  <a:pt x="52" y="96"/>
                  <a:pt x="50" y="97"/>
                  <a:pt x="46" y="97"/>
                </a:cubicBezTo>
                <a:cubicBezTo>
                  <a:pt x="44" y="98"/>
                  <a:pt x="43" y="98"/>
                  <a:pt x="42" y="98"/>
                </a:cubicBezTo>
                <a:cubicBezTo>
                  <a:pt x="41" y="97"/>
                  <a:pt x="41" y="96"/>
                  <a:pt x="40" y="95"/>
                </a:cubicBezTo>
                <a:cubicBezTo>
                  <a:pt x="37" y="92"/>
                  <a:pt x="32" y="93"/>
                  <a:pt x="30" y="96"/>
                </a:cubicBezTo>
                <a:cubicBezTo>
                  <a:pt x="29" y="98"/>
                  <a:pt x="28" y="99"/>
                  <a:pt x="28" y="101"/>
                </a:cubicBezTo>
                <a:cubicBezTo>
                  <a:pt x="28" y="104"/>
                  <a:pt x="28" y="106"/>
                  <a:pt x="30" y="108"/>
                </a:cubicBezTo>
                <a:cubicBezTo>
                  <a:pt x="32" y="110"/>
                  <a:pt x="36" y="112"/>
                  <a:pt x="42" y="112"/>
                </a:cubicBezTo>
                <a:cubicBezTo>
                  <a:pt x="43" y="112"/>
                  <a:pt x="45" y="112"/>
                  <a:pt x="46" y="111"/>
                </a:cubicBezTo>
                <a:cubicBezTo>
                  <a:pt x="50" y="111"/>
                  <a:pt x="56" y="110"/>
                  <a:pt x="59" y="109"/>
                </a:cubicBezTo>
                <a:cubicBezTo>
                  <a:pt x="65" y="106"/>
                  <a:pt x="69" y="101"/>
                  <a:pt x="70" y="98"/>
                </a:cubicBezTo>
                <a:cubicBezTo>
                  <a:pt x="78" y="120"/>
                  <a:pt x="91" y="138"/>
                  <a:pt x="112" y="144"/>
                </a:cubicBezTo>
                <a:cubicBezTo>
                  <a:pt x="113" y="147"/>
                  <a:pt x="116" y="174"/>
                  <a:pt x="108" y="184"/>
                </a:cubicBezTo>
                <a:cubicBezTo>
                  <a:pt x="96" y="184"/>
                  <a:pt x="96" y="184"/>
                  <a:pt x="96" y="184"/>
                </a:cubicBezTo>
                <a:cubicBezTo>
                  <a:pt x="90" y="184"/>
                  <a:pt x="86" y="188"/>
                  <a:pt x="86" y="194"/>
                </a:cubicBezTo>
                <a:cubicBezTo>
                  <a:pt x="86" y="194"/>
                  <a:pt x="86" y="194"/>
                  <a:pt x="86" y="194"/>
                </a:cubicBezTo>
                <a:cubicBezTo>
                  <a:pt x="80" y="194"/>
                  <a:pt x="75" y="199"/>
                  <a:pt x="75" y="204"/>
                </a:cubicBezTo>
                <a:cubicBezTo>
                  <a:pt x="75" y="211"/>
                  <a:pt x="75" y="211"/>
                  <a:pt x="75" y="211"/>
                </a:cubicBezTo>
                <a:cubicBezTo>
                  <a:pt x="177" y="211"/>
                  <a:pt x="177" y="211"/>
                  <a:pt x="177" y="211"/>
                </a:cubicBezTo>
                <a:cubicBezTo>
                  <a:pt x="177" y="204"/>
                  <a:pt x="177" y="204"/>
                  <a:pt x="177" y="204"/>
                </a:cubicBezTo>
                <a:cubicBezTo>
                  <a:pt x="177" y="199"/>
                  <a:pt x="173" y="195"/>
                  <a:pt x="167" y="194"/>
                </a:cubicBezTo>
                <a:cubicBezTo>
                  <a:pt x="167" y="194"/>
                  <a:pt x="167" y="194"/>
                  <a:pt x="167" y="194"/>
                </a:cubicBezTo>
                <a:cubicBezTo>
                  <a:pt x="167" y="188"/>
                  <a:pt x="162" y="184"/>
                  <a:pt x="157" y="184"/>
                </a:cubicBezTo>
                <a:cubicBezTo>
                  <a:pt x="144" y="184"/>
                  <a:pt x="144" y="184"/>
                  <a:pt x="144" y="184"/>
                </a:cubicBezTo>
                <a:cubicBezTo>
                  <a:pt x="136" y="174"/>
                  <a:pt x="140" y="147"/>
                  <a:pt x="140" y="144"/>
                </a:cubicBezTo>
                <a:cubicBezTo>
                  <a:pt x="161" y="138"/>
                  <a:pt x="174" y="120"/>
                  <a:pt x="182" y="98"/>
                </a:cubicBezTo>
                <a:cubicBezTo>
                  <a:pt x="184" y="101"/>
                  <a:pt x="187" y="106"/>
                  <a:pt x="193" y="109"/>
                </a:cubicBezTo>
                <a:cubicBezTo>
                  <a:pt x="196" y="110"/>
                  <a:pt x="203" y="111"/>
                  <a:pt x="206" y="111"/>
                </a:cubicBezTo>
                <a:cubicBezTo>
                  <a:pt x="208" y="112"/>
                  <a:pt x="209" y="112"/>
                  <a:pt x="210" y="112"/>
                </a:cubicBezTo>
                <a:cubicBezTo>
                  <a:pt x="216" y="112"/>
                  <a:pt x="220" y="110"/>
                  <a:pt x="222" y="108"/>
                </a:cubicBezTo>
                <a:cubicBezTo>
                  <a:pt x="224" y="106"/>
                  <a:pt x="225" y="104"/>
                  <a:pt x="224" y="101"/>
                </a:cubicBezTo>
                <a:cubicBezTo>
                  <a:pt x="224" y="99"/>
                  <a:pt x="223" y="98"/>
                  <a:pt x="222" y="96"/>
                </a:cubicBezTo>
                <a:cubicBezTo>
                  <a:pt x="220" y="93"/>
                  <a:pt x="216" y="92"/>
                  <a:pt x="213" y="95"/>
                </a:cubicBezTo>
                <a:cubicBezTo>
                  <a:pt x="212" y="96"/>
                  <a:pt x="211" y="97"/>
                  <a:pt x="210" y="98"/>
                </a:cubicBezTo>
                <a:cubicBezTo>
                  <a:pt x="209" y="98"/>
                  <a:pt x="208" y="98"/>
                  <a:pt x="206" y="97"/>
                </a:cubicBezTo>
                <a:cubicBezTo>
                  <a:pt x="203" y="97"/>
                  <a:pt x="200" y="96"/>
                  <a:pt x="199" y="96"/>
                </a:cubicBezTo>
                <a:cubicBezTo>
                  <a:pt x="196" y="94"/>
                  <a:pt x="195" y="92"/>
                  <a:pt x="195" y="91"/>
                </a:cubicBezTo>
                <a:cubicBezTo>
                  <a:pt x="194" y="86"/>
                  <a:pt x="198" y="78"/>
                  <a:pt x="205" y="71"/>
                </a:cubicBezTo>
                <a:cubicBezTo>
                  <a:pt x="212" y="64"/>
                  <a:pt x="219" y="58"/>
                  <a:pt x="229" y="53"/>
                </a:cubicBezTo>
                <a:cubicBezTo>
                  <a:pt x="234" y="50"/>
                  <a:pt x="240" y="47"/>
                  <a:pt x="245" y="42"/>
                </a:cubicBezTo>
                <a:cubicBezTo>
                  <a:pt x="248" y="39"/>
                  <a:pt x="250" y="36"/>
                  <a:pt x="251" y="32"/>
                </a:cubicBezTo>
                <a:cubicBezTo>
                  <a:pt x="252" y="28"/>
                  <a:pt x="252" y="24"/>
                  <a:pt x="250" y="19"/>
                </a:cubicBezTo>
                <a:close/>
                <a:moveTo>
                  <a:pt x="58" y="62"/>
                </a:moveTo>
                <a:cubicBezTo>
                  <a:pt x="50" y="53"/>
                  <a:pt x="41" y="46"/>
                  <a:pt x="29" y="40"/>
                </a:cubicBezTo>
                <a:cubicBezTo>
                  <a:pt x="26" y="38"/>
                  <a:pt x="21" y="35"/>
                  <a:pt x="17" y="32"/>
                </a:cubicBezTo>
                <a:cubicBezTo>
                  <a:pt x="14" y="28"/>
                  <a:pt x="15" y="26"/>
                  <a:pt x="15" y="25"/>
                </a:cubicBezTo>
                <a:cubicBezTo>
                  <a:pt x="17" y="21"/>
                  <a:pt x="25" y="19"/>
                  <a:pt x="32" y="19"/>
                </a:cubicBezTo>
                <a:cubicBezTo>
                  <a:pt x="32" y="19"/>
                  <a:pt x="32" y="19"/>
                  <a:pt x="32" y="19"/>
                </a:cubicBezTo>
                <a:cubicBezTo>
                  <a:pt x="40" y="19"/>
                  <a:pt x="46" y="21"/>
                  <a:pt x="48" y="24"/>
                </a:cubicBezTo>
                <a:cubicBezTo>
                  <a:pt x="49" y="25"/>
                  <a:pt x="49" y="27"/>
                  <a:pt x="49" y="27"/>
                </a:cubicBezTo>
                <a:cubicBezTo>
                  <a:pt x="48" y="31"/>
                  <a:pt x="50" y="35"/>
                  <a:pt x="53" y="36"/>
                </a:cubicBezTo>
                <a:cubicBezTo>
                  <a:pt x="55" y="37"/>
                  <a:pt x="57" y="36"/>
                  <a:pt x="58" y="36"/>
                </a:cubicBezTo>
                <a:cubicBezTo>
                  <a:pt x="59" y="45"/>
                  <a:pt x="60" y="56"/>
                  <a:pt x="62" y="67"/>
                </a:cubicBezTo>
                <a:cubicBezTo>
                  <a:pt x="61" y="65"/>
                  <a:pt x="59" y="63"/>
                  <a:pt x="58" y="62"/>
                </a:cubicBezTo>
                <a:close/>
                <a:moveTo>
                  <a:pt x="235" y="32"/>
                </a:moveTo>
                <a:cubicBezTo>
                  <a:pt x="232" y="35"/>
                  <a:pt x="227" y="38"/>
                  <a:pt x="223" y="40"/>
                </a:cubicBezTo>
                <a:cubicBezTo>
                  <a:pt x="211" y="46"/>
                  <a:pt x="203" y="53"/>
                  <a:pt x="194" y="62"/>
                </a:cubicBezTo>
                <a:cubicBezTo>
                  <a:pt x="193" y="63"/>
                  <a:pt x="192" y="65"/>
                  <a:pt x="190" y="66"/>
                </a:cubicBezTo>
                <a:cubicBezTo>
                  <a:pt x="192" y="56"/>
                  <a:pt x="193" y="45"/>
                  <a:pt x="194" y="36"/>
                </a:cubicBezTo>
                <a:cubicBezTo>
                  <a:pt x="196" y="36"/>
                  <a:pt x="197" y="37"/>
                  <a:pt x="199" y="36"/>
                </a:cubicBezTo>
                <a:cubicBezTo>
                  <a:pt x="203" y="35"/>
                  <a:pt x="205" y="31"/>
                  <a:pt x="203" y="27"/>
                </a:cubicBezTo>
                <a:cubicBezTo>
                  <a:pt x="203" y="27"/>
                  <a:pt x="203" y="25"/>
                  <a:pt x="204" y="24"/>
                </a:cubicBezTo>
                <a:cubicBezTo>
                  <a:pt x="206" y="21"/>
                  <a:pt x="212" y="19"/>
                  <a:pt x="220" y="19"/>
                </a:cubicBezTo>
                <a:cubicBezTo>
                  <a:pt x="220" y="19"/>
                  <a:pt x="220" y="19"/>
                  <a:pt x="220" y="19"/>
                </a:cubicBezTo>
                <a:cubicBezTo>
                  <a:pt x="227" y="19"/>
                  <a:pt x="235" y="21"/>
                  <a:pt x="237" y="25"/>
                </a:cubicBezTo>
                <a:cubicBezTo>
                  <a:pt x="238" y="26"/>
                  <a:pt x="239" y="28"/>
                  <a:pt x="235" y="32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3143"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24" name="Connector 24"/>
          <p:cNvCxnSpPr/>
          <p:nvPr/>
        </p:nvCxnSpPr>
        <p:spPr>
          <a:xfrm flipH="1">
            <a:off x="7372924" y="3474155"/>
            <a:ext cx="0" cy="460258"/>
          </a:xfrm>
          <a:prstGeom prst="line">
            <a:avLst/>
          </a:prstGeom>
          <a:ln w="34925">
            <a:solidFill>
              <a:srgbClr val="C1C0C0">
                <a:alpha val="100000"/>
              </a:srgbClr>
            </a:solidFill>
            <a:prstDash val="solid"/>
            <a:headEnd type="none"/>
            <a:tailEnd type="none"/>
          </a:ln>
        </p:spPr>
      </p:cxnSp>
      <p:sp>
        <p:nvSpPr>
          <p:cNvPr id="25" name="AutoShape 25"/>
          <p:cNvSpPr/>
          <p:nvPr/>
        </p:nvSpPr>
        <p:spPr>
          <a:xfrm>
            <a:off x="6700601" y="3920210"/>
            <a:ext cx="1362075" cy="101632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TextBox 26"/>
          <p:cNvSpPr txBox="1"/>
          <p:nvPr/>
        </p:nvSpPr>
        <p:spPr>
          <a:xfrm>
            <a:off x="6329936" y="4608938"/>
            <a:ext cx="2085975" cy="16668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375"/>
              </a:spcBef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根据沟通目的和内容选择合适的沟通渠道和媒介。</a:t>
            </a:r>
          </a:p>
        </p:txBody>
      </p:sp>
      <p:sp>
        <p:nvSpPr>
          <p:cNvPr id="27" name="TextBox 27"/>
          <p:cNvSpPr txBox="1"/>
          <p:nvPr/>
        </p:nvSpPr>
        <p:spPr>
          <a:xfrm>
            <a:off x="6310886" y="4161263"/>
            <a:ext cx="212407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选择合适沟通渠道</a:t>
            </a:r>
          </a:p>
        </p:txBody>
      </p:sp>
      <p:sp>
        <p:nvSpPr>
          <p:cNvPr id="28" name="AutoShape 28"/>
          <p:cNvSpPr/>
          <p:nvPr/>
        </p:nvSpPr>
        <p:spPr>
          <a:xfrm>
            <a:off x="9035375" y="1691360"/>
            <a:ext cx="1782794" cy="1782794"/>
          </a:xfrm>
          <a:prstGeom prst="ellipse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9129576" y="1776323"/>
            <a:ext cx="1598867" cy="1597438"/>
          </a:xfrm>
          <a:prstGeom prst="rect">
            <a:avLst/>
          </a:prstGeom>
          <a:noFill/>
          <a:ln w="3143"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9129576" y="1779562"/>
            <a:ext cx="1598867" cy="1597438"/>
          </a:xfrm>
          <a:prstGeom prst="ellipse">
            <a:avLst/>
          </a:prstGeom>
          <a:solidFill>
            <a:schemeClr val="accent2">
              <a:alpha val="100000"/>
            </a:schemeClr>
          </a:solidFill>
          <a:ln w="3143"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Freeform 31"/>
          <p:cNvSpPr/>
          <p:nvPr/>
        </p:nvSpPr>
        <p:spPr>
          <a:xfrm>
            <a:off x="9598016" y="2143131"/>
            <a:ext cx="657320" cy="516065"/>
          </a:xfrm>
          <a:custGeom>
            <a:rect l="l" t="t" r="r" b="b"/>
            <a:pathLst>
              <a:path w="174" h="137">
                <a:moveTo>
                  <a:pt x="16" y="137"/>
                </a:moveTo>
                <a:cubicBezTo>
                  <a:pt x="18" y="134"/>
                  <a:pt x="20" y="133"/>
                  <a:pt x="24" y="133"/>
                </a:cubicBezTo>
                <a:cubicBezTo>
                  <a:pt x="28" y="133"/>
                  <a:pt x="28" y="133"/>
                  <a:pt x="28" y="133"/>
                </a:cubicBezTo>
                <a:cubicBezTo>
                  <a:pt x="18" y="120"/>
                  <a:pt x="12" y="104"/>
                  <a:pt x="12" y="87"/>
                </a:cubicBezTo>
                <a:cubicBezTo>
                  <a:pt x="12" y="67"/>
                  <a:pt x="20" y="48"/>
                  <a:pt x="34" y="34"/>
                </a:cubicBezTo>
                <a:cubicBezTo>
                  <a:pt x="48" y="20"/>
                  <a:pt x="67" y="12"/>
                  <a:pt x="87" y="12"/>
                </a:cubicBezTo>
                <a:cubicBezTo>
                  <a:pt x="107" y="12"/>
                  <a:pt x="126" y="20"/>
                  <a:pt x="140" y="34"/>
                </a:cubicBezTo>
                <a:cubicBezTo>
                  <a:pt x="154" y="48"/>
                  <a:pt x="162" y="67"/>
                  <a:pt x="162" y="87"/>
                </a:cubicBezTo>
                <a:cubicBezTo>
                  <a:pt x="162" y="104"/>
                  <a:pt x="157" y="120"/>
                  <a:pt x="146" y="133"/>
                </a:cubicBezTo>
                <a:cubicBezTo>
                  <a:pt x="151" y="133"/>
                  <a:pt x="151" y="133"/>
                  <a:pt x="151" y="133"/>
                </a:cubicBezTo>
                <a:cubicBezTo>
                  <a:pt x="154" y="133"/>
                  <a:pt x="157" y="134"/>
                  <a:pt x="159" y="137"/>
                </a:cubicBezTo>
                <a:cubicBezTo>
                  <a:pt x="162" y="132"/>
                  <a:pt x="165" y="126"/>
                  <a:pt x="168" y="121"/>
                </a:cubicBezTo>
                <a:cubicBezTo>
                  <a:pt x="172" y="110"/>
                  <a:pt x="174" y="99"/>
                  <a:pt x="174" y="87"/>
                </a:cubicBezTo>
                <a:cubicBezTo>
                  <a:pt x="174" y="75"/>
                  <a:pt x="172" y="64"/>
                  <a:pt x="168" y="53"/>
                </a:cubicBezTo>
                <a:cubicBezTo>
                  <a:pt x="163" y="42"/>
                  <a:pt x="157" y="33"/>
                  <a:pt x="149" y="25"/>
                </a:cubicBezTo>
                <a:cubicBezTo>
                  <a:pt x="141" y="17"/>
                  <a:pt x="132" y="11"/>
                  <a:pt x="121" y="6"/>
                </a:cubicBezTo>
                <a:cubicBezTo>
                  <a:pt x="110" y="2"/>
                  <a:pt x="99" y="0"/>
                  <a:pt x="87" y="0"/>
                </a:cubicBezTo>
                <a:cubicBezTo>
                  <a:pt x="75" y="0"/>
                  <a:pt x="64" y="2"/>
                  <a:pt x="53" y="6"/>
                </a:cubicBezTo>
                <a:cubicBezTo>
                  <a:pt x="43" y="11"/>
                  <a:pt x="34" y="17"/>
                  <a:pt x="26" y="25"/>
                </a:cubicBezTo>
                <a:cubicBezTo>
                  <a:pt x="18" y="33"/>
                  <a:pt x="11" y="42"/>
                  <a:pt x="7" y="53"/>
                </a:cubicBezTo>
                <a:cubicBezTo>
                  <a:pt x="2" y="64"/>
                  <a:pt x="0" y="75"/>
                  <a:pt x="0" y="87"/>
                </a:cubicBezTo>
                <a:cubicBezTo>
                  <a:pt x="0" y="99"/>
                  <a:pt x="2" y="110"/>
                  <a:pt x="7" y="121"/>
                </a:cubicBezTo>
                <a:cubicBezTo>
                  <a:pt x="9" y="126"/>
                  <a:pt x="12" y="132"/>
                  <a:pt x="16" y="137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3143"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Freeform 32"/>
          <p:cNvSpPr/>
          <p:nvPr/>
        </p:nvSpPr>
        <p:spPr>
          <a:xfrm>
            <a:off x="9666311" y="2209806"/>
            <a:ext cx="522351" cy="435102"/>
          </a:xfrm>
          <a:custGeom>
            <a:rect l="l" t="t" r="r" b="b"/>
            <a:pathLst>
              <a:path w="138" h="115">
                <a:moveTo>
                  <a:pt x="110" y="115"/>
                </a:moveTo>
                <a:cubicBezTo>
                  <a:pt x="121" y="115"/>
                  <a:pt x="121" y="115"/>
                  <a:pt x="121" y="115"/>
                </a:cubicBezTo>
                <a:cubicBezTo>
                  <a:pt x="132" y="102"/>
                  <a:pt x="138" y="86"/>
                  <a:pt x="138" y="69"/>
                </a:cubicBezTo>
                <a:cubicBezTo>
                  <a:pt x="138" y="50"/>
                  <a:pt x="131" y="33"/>
                  <a:pt x="118" y="20"/>
                </a:cubicBezTo>
                <a:cubicBezTo>
                  <a:pt x="105" y="7"/>
                  <a:pt x="88" y="0"/>
                  <a:pt x="69" y="0"/>
                </a:cubicBezTo>
                <a:cubicBezTo>
                  <a:pt x="51" y="0"/>
                  <a:pt x="33" y="7"/>
                  <a:pt x="20" y="20"/>
                </a:cubicBezTo>
                <a:cubicBezTo>
                  <a:pt x="7" y="33"/>
                  <a:pt x="0" y="50"/>
                  <a:pt x="0" y="69"/>
                </a:cubicBezTo>
                <a:cubicBezTo>
                  <a:pt x="0" y="86"/>
                  <a:pt x="6" y="102"/>
                  <a:pt x="18" y="115"/>
                </a:cubicBezTo>
                <a:cubicBezTo>
                  <a:pt x="28" y="115"/>
                  <a:pt x="28" y="115"/>
                  <a:pt x="28" y="115"/>
                </a:cubicBezTo>
                <a:cubicBezTo>
                  <a:pt x="27" y="114"/>
                  <a:pt x="26" y="113"/>
                  <a:pt x="26" y="112"/>
                </a:cubicBezTo>
                <a:cubicBezTo>
                  <a:pt x="14" y="101"/>
                  <a:pt x="8" y="85"/>
                  <a:pt x="8" y="69"/>
                </a:cubicBezTo>
                <a:cubicBezTo>
                  <a:pt x="8" y="52"/>
                  <a:pt x="14" y="37"/>
                  <a:pt x="26" y="25"/>
                </a:cubicBezTo>
                <a:cubicBezTo>
                  <a:pt x="37" y="14"/>
                  <a:pt x="53" y="7"/>
                  <a:pt x="69" y="7"/>
                </a:cubicBezTo>
                <a:cubicBezTo>
                  <a:pt x="86" y="7"/>
                  <a:pt x="101" y="14"/>
                  <a:pt x="113" y="25"/>
                </a:cubicBezTo>
                <a:cubicBezTo>
                  <a:pt x="124" y="37"/>
                  <a:pt x="131" y="52"/>
                  <a:pt x="131" y="69"/>
                </a:cubicBezTo>
                <a:cubicBezTo>
                  <a:pt x="131" y="85"/>
                  <a:pt x="124" y="101"/>
                  <a:pt x="113" y="112"/>
                </a:cubicBezTo>
                <a:cubicBezTo>
                  <a:pt x="112" y="113"/>
                  <a:pt x="111" y="114"/>
                  <a:pt x="110" y="115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3143"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Freeform 33"/>
          <p:cNvSpPr/>
          <p:nvPr/>
        </p:nvSpPr>
        <p:spPr>
          <a:xfrm>
            <a:off x="9431328" y="2656052"/>
            <a:ext cx="990790" cy="358902"/>
          </a:xfrm>
          <a:custGeom>
            <a:rect l="l" t="t" r="r" b="b"/>
            <a:pathLst>
              <a:path w="262" h="95">
                <a:moveTo>
                  <a:pt x="259" y="84"/>
                </a:moveTo>
                <a:cubicBezTo>
                  <a:pt x="224" y="59"/>
                  <a:pt x="224" y="59"/>
                  <a:pt x="224" y="59"/>
                </a:cubicBezTo>
                <a:cubicBezTo>
                  <a:pt x="259" y="35"/>
                  <a:pt x="259" y="35"/>
                  <a:pt x="259" y="35"/>
                </a:cubicBezTo>
                <a:cubicBezTo>
                  <a:pt x="261" y="33"/>
                  <a:pt x="262" y="30"/>
                  <a:pt x="261" y="28"/>
                </a:cubicBezTo>
                <a:cubicBezTo>
                  <a:pt x="261" y="25"/>
                  <a:pt x="258" y="23"/>
                  <a:pt x="256" y="23"/>
                </a:cubicBezTo>
                <a:cubicBezTo>
                  <a:pt x="201" y="23"/>
                  <a:pt x="201" y="23"/>
                  <a:pt x="201" y="23"/>
                </a:cubicBezTo>
                <a:cubicBezTo>
                  <a:pt x="201" y="6"/>
                  <a:pt x="201" y="6"/>
                  <a:pt x="201" y="6"/>
                </a:cubicBezTo>
                <a:cubicBezTo>
                  <a:pt x="201" y="3"/>
                  <a:pt x="198" y="0"/>
                  <a:pt x="195" y="0"/>
                </a:cubicBezTo>
                <a:cubicBezTo>
                  <a:pt x="68" y="0"/>
                  <a:pt x="68" y="0"/>
                  <a:pt x="68" y="0"/>
                </a:cubicBezTo>
                <a:cubicBezTo>
                  <a:pt x="64" y="0"/>
                  <a:pt x="62" y="3"/>
                  <a:pt x="62" y="6"/>
                </a:cubicBezTo>
                <a:cubicBezTo>
                  <a:pt x="62" y="23"/>
                  <a:pt x="62" y="23"/>
                  <a:pt x="62" y="23"/>
                </a:cubicBezTo>
                <a:cubicBezTo>
                  <a:pt x="7" y="23"/>
                  <a:pt x="7" y="23"/>
                  <a:pt x="7" y="23"/>
                </a:cubicBezTo>
                <a:cubicBezTo>
                  <a:pt x="4" y="23"/>
                  <a:pt x="2" y="25"/>
                  <a:pt x="1" y="28"/>
                </a:cubicBezTo>
                <a:cubicBezTo>
                  <a:pt x="0" y="30"/>
                  <a:pt x="1" y="33"/>
                  <a:pt x="3" y="35"/>
                </a:cubicBezTo>
                <a:cubicBezTo>
                  <a:pt x="39" y="59"/>
                  <a:pt x="39" y="59"/>
                  <a:pt x="39" y="59"/>
                </a:cubicBezTo>
                <a:cubicBezTo>
                  <a:pt x="4" y="84"/>
                  <a:pt x="4" y="84"/>
                  <a:pt x="4" y="84"/>
                </a:cubicBezTo>
                <a:cubicBezTo>
                  <a:pt x="2" y="85"/>
                  <a:pt x="1" y="88"/>
                  <a:pt x="1" y="91"/>
                </a:cubicBezTo>
                <a:cubicBezTo>
                  <a:pt x="2" y="93"/>
                  <a:pt x="5" y="95"/>
                  <a:pt x="7" y="95"/>
                </a:cubicBezTo>
                <a:cubicBezTo>
                  <a:pt x="84" y="95"/>
                  <a:pt x="84" y="95"/>
                  <a:pt x="84" y="95"/>
                </a:cubicBezTo>
                <a:cubicBezTo>
                  <a:pt x="87" y="95"/>
                  <a:pt x="90" y="92"/>
                  <a:pt x="90" y="89"/>
                </a:cubicBezTo>
                <a:cubicBezTo>
                  <a:pt x="90" y="72"/>
                  <a:pt x="90" y="72"/>
                  <a:pt x="90" y="72"/>
                </a:cubicBezTo>
                <a:cubicBezTo>
                  <a:pt x="172" y="72"/>
                  <a:pt x="172" y="72"/>
                  <a:pt x="172" y="72"/>
                </a:cubicBezTo>
                <a:cubicBezTo>
                  <a:pt x="172" y="89"/>
                  <a:pt x="172" y="89"/>
                  <a:pt x="172" y="89"/>
                </a:cubicBezTo>
                <a:cubicBezTo>
                  <a:pt x="172" y="92"/>
                  <a:pt x="175" y="95"/>
                  <a:pt x="179" y="95"/>
                </a:cubicBezTo>
                <a:cubicBezTo>
                  <a:pt x="255" y="95"/>
                  <a:pt x="255" y="95"/>
                  <a:pt x="255" y="95"/>
                </a:cubicBezTo>
                <a:cubicBezTo>
                  <a:pt x="258" y="95"/>
                  <a:pt x="260" y="93"/>
                  <a:pt x="261" y="91"/>
                </a:cubicBezTo>
                <a:cubicBezTo>
                  <a:pt x="262" y="88"/>
                  <a:pt x="261" y="85"/>
                  <a:pt x="259" y="84"/>
                </a:cubicBezTo>
                <a:close/>
                <a:moveTo>
                  <a:pt x="78" y="83"/>
                </a:moveTo>
                <a:cubicBezTo>
                  <a:pt x="27" y="83"/>
                  <a:pt x="27" y="83"/>
                  <a:pt x="27" y="83"/>
                </a:cubicBezTo>
                <a:cubicBezTo>
                  <a:pt x="53" y="64"/>
                  <a:pt x="53" y="64"/>
                  <a:pt x="53" y="64"/>
                </a:cubicBezTo>
                <a:cubicBezTo>
                  <a:pt x="55" y="63"/>
                  <a:pt x="56" y="61"/>
                  <a:pt x="56" y="59"/>
                </a:cubicBezTo>
                <a:cubicBezTo>
                  <a:pt x="56" y="57"/>
                  <a:pt x="55" y="56"/>
                  <a:pt x="53" y="54"/>
                </a:cubicBezTo>
                <a:cubicBezTo>
                  <a:pt x="27" y="36"/>
                  <a:pt x="27" y="36"/>
                  <a:pt x="27" y="36"/>
                </a:cubicBezTo>
                <a:cubicBezTo>
                  <a:pt x="62" y="36"/>
                  <a:pt x="62" y="36"/>
                  <a:pt x="62" y="36"/>
                </a:cubicBezTo>
                <a:cubicBezTo>
                  <a:pt x="62" y="66"/>
                  <a:pt x="62" y="66"/>
                  <a:pt x="62" y="66"/>
                </a:cubicBezTo>
                <a:cubicBezTo>
                  <a:pt x="62" y="69"/>
                  <a:pt x="64" y="72"/>
                  <a:pt x="68" y="72"/>
                </a:cubicBezTo>
                <a:cubicBezTo>
                  <a:pt x="78" y="72"/>
                  <a:pt x="78" y="72"/>
                  <a:pt x="78" y="72"/>
                </a:cubicBezTo>
                <a:lnTo>
                  <a:pt x="78" y="83"/>
                </a:lnTo>
                <a:close/>
                <a:moveTo>
                  <a:pt x="74" y="60"/>
                </a:moveTo>
                <a:cubicBezTo>
                  <a:pt x="74" y="12"/>
                  <a:pt x="74" y="12"/>
                  <a:pt x="74" y="12"/>
                </a:cubicBezTo>
                <a:cubicBezTo>
                  <a:pt x="188" y="12"/>
                  <a:pt x="188" y="12"/>
                  <a:pt x="188" y="12"/>
                </a:cubicBezTo>
                <a:cubicBezTo>
                  <a:pt x="188" y="60"/>
                  <a:pt x="188" y="60"/>
                  <a:pt x="188" y="60"/>
                </a:cubicBezTo>
                <a:lnTo>
                  <a:pt x="74" y="60"/>
                </a:lnTo>
                <a:close/>
                <a:moveTo>
                  <a:pt x="185" y="83"/>
                </a:moveTo>
                <a:cubicBezTo>
                  <a:pt x="185" y="72"/>
                  <a:pt x="185" y="72"/>
                  <a:pt x="185" y="72"/>
                </a:cubicBezTo>
                <a:cubicBezTo>
                  <a:pt x="195" y="72"/>
                  <a:pt x="195" y="72"/>
                  <a:pt x="195" y="72"/>
                </a:cubicBezTo>
                <a:cubicBezTo>
                  <a:pt x="198" y="72"/>
                  <a:pt x="201" y="69"/>
                  <a:pt x="201" y="66"/>
                </a:cubicBezTo>
                <a:cubicBezTo>
                  <a:pt x="201" y="36"/>
                  <a:pt x="201" y="36"/>
                  <a:pt x="201" y="36"/>
                </a:cubicBezTo>
                <a:cubicBezTo>
                  <a:pt x="236" y="36"/>
                  <a:pt x="236" y="36"/>
                  <a:pt x="236" y="36"/>
                </a:cubicBezTo>
                <a:cubicBezTo>
                  <a:pt x="209" y="54"/>
                  <a:pt x="209" y="54"/>
                  <a:pt x="209" y="54"/>
                </a:cubicBezTo>
                <a:cubicBezTo>
                  <a:pt x="208" y="56"/>
                  <a:pt x="207" y="57"/>
                  <a:pt x="207" y="59"/>
                </a:cubicBezTo>
                <a:cubicBezTo>
                  <a:pt x="207" y="61"/>
                  <a:pt x="208" y="63"/>
                  <a:pt x="209" y="64"/>
                </a:cubicBezTo>
                <a:cubicBezTo>
                  <a:pt x="236" y="83"/>
                  <a:pt x="236" y="83"/>
                  <a:pt x="236" y="83"/>
                </a:cubicBezTo>
                <a:lnTo>
                  <a:pt x="185" y="83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  <a:ln w="3143"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Freeform 34"/>
          <p:cNvSpPr/>
          <p:nvPr/>
        </p:nvSpPr>
        <p:spPr>
          <a:xfrm>
            <a:off x="9828235" y="2338489"/>
            <a:ext cx="201644" cy="260414"/>
          </a:xfrm>
          <a:custGeom>
            <a:rect l="l" t="t" r="r" b="b"/>
            <a:pathLst>
              <a:path w="52" h="69">
                <a:moveTo>
                  <a:pt x="0" y="53"/>
                </a:moveTo>
                <a:cubicBezTo>
                  <a:pt x="0" y="69"/>
                  <a:pt x="0" y="69"/>
                  <a:pt x="0" y="69"/>
                </a:cubicBezTo>
                <a:cubicBezTo>
                  <a:pt x="53" y="69"/>
                  <a:pt x="53" y="69"/>
                  <a:pt x="53" y="69"/>
                </a:cubicBezTo>
                <a:cubicBezTo>
                  <a:pt x="53" y="53"/>
                  <a:pt x="53" y="53"/>
                  <a:pt x="53" y="53"/>
                </a:cubicBezTo>
                <a:cubicBezTo>
                  <a:pt x="39" y="53"/>
                  <a:pt x="39" y="53"/>
                  <a:pt x="39" y="53"/>
                </a:cubicBezTo>
                <a:cubicBezTo>
                  <a:pt x="39" y="0"/>
                  <a:pt x="39" y="0"/>
                  <a:pt x="39" y="0"/>
                </a:cubicBezTo>
                <a:cubicBezTo>
                  <a:pt x="16" y="0"/>
                  <a:pt x="16" y="0"/>
                  <a:pt x="16" y="0"/>
                </a:cubicBezTo>
                <a:cubicBezTo>
                  <a:pt x="15" y="4"/>
                  <a:pt x="15" y="7"/>
                  <a:pt x="13" y="8"/>
                </a:cubicBezTo>
                <a:cubicBezTo>
                  <a:pt x="11" y="9"/>
                  <a:pt x="5" y="9"/>
                  <a:pt x="0" y="9"/>
                </a:cubicBezTo>
                <a:cubicBezTo>
                  <a:pt x="0" y="24"/>
                  <a:pt x="0" y="24"/>
                  <a:pt x="0" y="24"/>
                </a:cubicBezTo>
                <a:cubicBezTo>
                  <a:pt x="14" y="24"/>
                  <a:pt x="14" y="24"/>
                  <a:pt x="14" y="24"/>
                </a:cubicBezTo>
                <a:cubicBezTo>
                  <a:pt x="14" y="53"/>
                  <a:pt x="14" y="53"/>
                  <a:pt x="14" y="53"/>
                </a:cubicBezTo>
                <a:lnTo>
                  <a:pt x="0" y="53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  <a:ln w="3143"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5" name="Connector 35"/>
          <p:cNvCxnSpPr/>
          <p:nvPr/>
        </p:nvCxnSpPr>
        <p:spPr>
          <a:xfrm flipH="1">
            <a:off x="9926772" y="3474155"/>
            <a:ext cx="0" cy="460258"/>
          </a:xfrm>
          <a:prstGeom prst="line">
            <a:avLst/>
          </a:prstGeom>
          <a:ln w="34925">
            <a:solidFill>
              <a:srgbClr val="C1C0C0">
                <a:alpha val="100000"/>
              </a:srgbClr>
            </a:solidFill>
            <a:prstDash val="solid"/>
            <a:headEnd type="none"/>
            <a:tailEnd type="none"/>
          </a:ln>
        </p:spPr>
      </p:cxnSp>
      <p:sp>
        <p:nvSpPr>
          <p:cNvPr id="36" name="AutoShape 36"/>
          <p:cNvSpPr/>
          <p:nvPr/>
        </p:nvSpPr>
        <p:spPr>
          <a:xfrm>
            <a:off x="9273500" y="3907542"/>
            <a:ext cx="1362075" cy="101632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TextBox 37"/>
          <p:cNvSpPr txBox="1"/>
          <p:nvPr/>
        </p:nvSpPr>
        <p:spPr>
          <a:xfrm>
            <a:off x="8883784" y="4608938"/>
            <a:ext cx="2085975" cy="16668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375"/>
              </a:spcBef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尊重多元文化，营造开放、包容、平等的沟通氛围。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8864734" y="4161263"/>
            <a:ext cx="212407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建立良好沟通氛围</a:t>
            </a:r>
          </a:p>
        </p:txBody>
      </p:sp>
      <p:grpSp>
        <p:nvGrpSpPr>
          <p:cNvPr id="39" name="Group 3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40" name="AutoShape 4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AutoShape 4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AutoShape 5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AutoShape 5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2" name="AutoShape 5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3" name="AutoShape 5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AutoShape 5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AutoShape 5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6" name="AutoShape 5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7" name="AutoShape 5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AutoShape 5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9" name="AutoShape 5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0" name="TextBox 6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消除沟通障碍方法与策略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133474" y="2900242"/>
            <a:ext cx="1832478" cy="96385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3000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5162849" y="2700179"/>
            <a:ext cx="6534938" cy="701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有效沟通技巧与方法培训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0012" r="30012"/>
          <a:stretch>
            <a:fillRect/>
          </a:stretch>
        </p:blipFill>
        <p:spPr>
          <a:xfrm>
            <a:off x="1256535" y="1126660"/>
            <a:ext cx="3172115" cy="5563760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2298700" y="1457325"/>
            <a:ext cx="9242457" cy="4849697"/>
            <a:chOff x="2298700" y="1457325"/>
            <a:chExt cx="9242457" cy="4849697"/>
          </a:xfrm>
        </p:grpSpPr>
        <p:cxnSp>
          <p:nvCxnSpPr>
            <p:cNvPr id="4" name="Connector 4"/>
            <p:cNvCxnSpPr/>
            <p:nvPr/>
          </p:nvCxnSpPr>
          <p:spPr>
            <a:xfrm>
              <a:off x="4422775" y="1963738"/>
              <a:ext cx="1419225" cy="0"/>
            </a:xfrm>
            <a:prstGeom prst="line">
              <a:avLst/>
            </a:prstGeom>
            <a:ln w="6350">
              <a:solidFill>
                <a:schemeClr val="accent1"/>
              </a:solidFill>
              <a:prstDash val="dash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cxnSp>
          <p:nvCxnSpPr>
            <p:cNvPr id="5" name="Connector 5"/>
            <p:cNvCxnSpPr/>
            <p:nvPr/>
          </p:nvCxnSpPr>
          <p:spPr>
            <a:xfrm>
              <a:off x="3970338" y="3735388"/>
              <a:ext cx="2301875" cy="0"/>
            </a:xfrm>
            <a:prstGeom prst="line">
              <a:avLst/>
            </a:prstGeom>
            <a:ln w="6350">
              <a:solidFill>
                <a:schemeClr val="accent1"/>
              </a:solidFill>
              <a:prstDash val="dash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cxnSp>
          <p:nvCxnSpPr>
            <p:cNvPr id="6" name="Connector 6"/>
            <p:cNvCxnSpPr/>
            <p:nvPr/>
          </p:nvCxnSpPr>
          <p:spPr>
            <a:xfrm>
              <a:off x="2298700" y="5410200"/>
              <a:ext cx="2921000" cy="0"/>
            </a:xfrm>
            <a:prstGeom prst="line">
              <a:avLst/>
            </a:prstGeom>
            <a:ln w="6350">
              <a:solidFill>
                <a:schemeClr val="accent1"/>
              </a:solidFill>
              <a:prstDash val="dash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7" name="Freeform 7"/>
            <p:cNvSpPr/>
            <p:nvPr/>
          </p:nvSpPr>
          <p:spPr>
            <a:xfrm>
              <a:off x="5541931" y="1492282"/>
              <a:ext cx="1192244" cy="973169"/>
            </a:xfrm>
            <a:custGeom>
              <a:rect l="l" t="t" r="r" b="b"/>
              <a:pathLst>
                <a:path w="1210" h="984">
                  <a:moveTo>
                    <a:pt x="1210" y="491"/>
                  </a:moveTo>
                  <a:cubicBezTo>
                    <a:pt x="982" y="424"/>
                    <a:pt x="982" y="424"/>
                    <a:pt x="982" y="424"/>
                  </a:cubicBezTo>
                  <a:cubicBezTo>
                    <a:pt x="949" y="184"/>
                    <a:pt x="743" y="0"/>
                    <a:pt x="494" y="0"/>
                  </a:cubicBezTo>
                  <a:cubicBezTo>
                    <a:pt x="221" y="0"/>
                    <a:pt x="0" y="221"/>
                    <a:pt x="0" y="493"/>
                  </a:cubicBezTo>
                  <a:cubicBezTo>
                    <a:pt x="0" y="766"/>
                    <a:pt x="221" y="986"/>
                    <a:pt x="494" y="986"/>
                  </a:cubicBezTo>
                  <a:cubicBezTo>
                    <a:pt x="745" y="986"/>
                    <a:pt x="952" y="799"/>
                    <a:pt x="983" y="557"/>
                  </a:cubicBezTo>
                  <a:lnTo>
                    <a:pt x="1210" y="491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  <a:ln>
              <a:solidFill>
                <a:schemeClr val="accent1">
                  <a:alpha val="100000"/>
                </a:schemeClr>
              </a:solidFill>
            </a:ln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643563" y="1590675"/>
              <a:ext cx="773144" cy="776288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>
              <a:solidFill>
                <a:schemeClr val="accent1">
                  <a:alpha val="100000"/>
                </a:schemeClr>
              </a:solidFill>
            </a:ln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>
              <a:off x="5986463" y="3243263"/>
              <a:ext cx="1192244" cy="971550"/>
            </a:xfrm>
            <a:custGeom>
              <a:rect l="l" t="t" r="r" b="b"/>
              <a:pathLst>
                <a:path w="1210" h="984">
                  <a:moveTo>
                    <a:pt x="1210" y="491"/>
                  </a:moveTo>
                  <a:cubicBezTo>
                    <a:pt x="982" y="424"/>
                    <a:pt x="982" y="424"/>
                    <a:pt x="982" y="424"/>
                  </a:cubicBezTo>
                  <a:cubicBezTo>
                    <a:pt x="949" y="184"/>
                    <a:pt x="743" y="0"/>
                    <a:pt x="494" y="0"/>
                  </a:cubicBezTo>
                  <a:cubicBezTo>
                    <a:pt x="221" y="0"/>
                    <a:pt x="0" y="221"/>
                    <a:pt x="0" y="493"/>
                  </a:cubicBezTo>
                  <a:cubicBezTo>
                    <a:pt x="0" y="766"/>
                    <a:pt x="221" y="986"/>
                    <a:pt x="494" y="986"/>
                  </a:cubicBezTo>
                  <a:cubicBezTo>
                    <a:pt x="745" y="986"/>
                    <a:pt x="952" y="799"/>
                    <a:pt x="983" y="557"/>
                  </a:cubicBezTo>
                  <a:lnTo>
                    <a:pt x="1210" y="491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  <a:ln>
              <a:solidFill>
                <a:schemeClr val="accent1">
                  <a:alpha val="100000"/>
                </a:schemeClr>
              </a:solidFill>
            </a:ln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088094" y="3341656"/>
              <a:ext cx="773144" cy="774668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  <a:ln>
              <a:solidFill>
                <a:schemeClr val="accent1">
                  <a:alpha val="100000"/>
                </a:schemeClr>
              </a:solidFill>
            </a:ln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4918043" y="4924425"/>
              <a:ext cx="1193768" cy="971550"/>
            </a:xfrm>
            <a:custGeom>
              <a:rect l="l" t="t" r="r" b="b"/>
              <a:pathLst>
                <a:path w="1210" h="984">
                  <a:moveTo>
                    <a:pt x="1210" y="491"/>
                  </a:moveTo>
                  <a:cubicBezTo>
                    <a:pt x="982" y="424"/>
                    <a:pt x="982" y="424"/>
                    <a:pt x="982" y="424"/>
                  </a:cubicBezTo>
                  <a:cubicBezTo>
                    <a:pt x="949" y="184"/>
                    <a:pt x="743" y="0"/>
                    <a:pt x="494" y="0"/>
                  </a:cubicBezTo>
                  <a:cubicBezTo>
                    <a:pt x="221" y="0"/>
                    <a:pt x="0" y="221"/>
                    <a:pt x="0" y="493"/>
                  </a:cubicBezTo>
                  <a:cubicBezTo>
                    <a:pt x="0" y="766"/>
                    <a:pt x="221" y="986"/>
                    <a:pt x="494" y="986"/>
                  </a:cubicBezTo>
                  <a:cubicBezTo>
                    <a:pt x="745" y="986"/>
                    <a:pt x="952" y="799"/>
                    <a:pt x="983" y="557"/>
                  </a:cubicBezTo>
                  <a:lnTo>
                    <a:pt x="1210" y="491"/>
                  </a:ln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  <a:ln>
              <a:solidFill>
                <a:schemeClr val="accent1">
                  <a:alpha val="100000"/>
                </a:schemeClr>
              </a:solidFill>
            </a:ln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022818" y="5022818"/>
              <a:ext cx="774668" cy="774668"/>
            </a:xfrm>
            <a:prstGeom prst="ellipse">
              <a:avLst/>
            </a:prstGeom>
            <a:solidFill>
              <a:schemeClr val="accent3">
                <a:alpha val="100000"/>
              </a:schemeClr>
            </a:solidFill>
            <a:ln>
              <a:solidFill>
                <a:schemeClr val="accent1">
                  <a:alpha val="100000"/>
                </a:schemeClr>
              </a:solidFill>
            </a:ln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TextBox 13"/>
            <p:cNvSpPr txBox="1"/>
            <p:nvPr/>
          </p:nvSpPr>
          <p:spPr>
            <a:xfrm>
              <a:off x="5753100" y="1714071"/>
              <a:ext cx="693277" cy="529590"/>
            </a:xfrm>
            <a:prstGeom prst="rect">
              <a:avLst/>
            </a:prstGeom>
          </p:spPr>
          <p:txBody>
            <a:bodyPr vert="horz" wrap="square" lIns="91440" tIns="45720" rIns="91440" bIns="4572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00000"/>
                </a:lnSpc>
                <a:spcBef>
                  <a:spcPts val="375"/>
                </a:spcBef>
              </a:pPr>
              <a:r>
                <a:rPr lang="en-US" sz="2700">
                  <a:solidFill>
                    <a:srgbClr val="FFFEFE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  <p:sp>
          <p:nvSpPr>
            <p:cNvPr id="14" name="TextBox 14"/>
            <p:cNvSpPr txBox="1"/>
            <p:nvPr/>
          </p:nvSpPr>
          <p:spPr>
            <a:xfrm>
              <a:off x="6176010" y="3464243"/>
              <a:ext cx="697230" cy="529590"/>
            </a:xfrm>
            <a:prstGeom prst="rect">
              <a:avLst/>
            </a:prstGeom>
          </p:spPr>
          <p:txBody>
            <a:bodyPr vert="horz" wrap="square" lIns="91440" tIns="45720" rIns="91440" bIns="4572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00000"/>
                </a:lnSpc>
                <a:spcBef>
                  <a:spcPts val="375"/>
                </a:spcBef>
              </a:pPr>
              <a:r>
                <a:rPr lang="en-US" sz="2700">
                  <a:solidFill>
                    <a:srgbClr val="FFFEFE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  <p:sp>
          <p:nvSpPr>
            <p:cNvPr id="15" name="TextBox 15"/>
            <p:cNvSpPr txBox="1"/>
            <p:nvPr/>
          </p:nvSpPr>
          <p:spPr>
            <a:xfrm>
              <a:off x="5118735" y="5145405"/>
              <a:ext cx="697230" cy="529590"/>
            </a:xfrm>
            <a:prstGeom prst="rect">
              <a:avLst/>
            </a:prstGeom>
          </p:spPr>
          <p:txBody>
            <a:bodyPr vert="horz" wrap="square" lIns="91440" tIns="45720" rIns="91440" bIns="4572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00000"/>
                </a:lnSpc>
                <a:spcBef>
                  <a:spcPts val="375"/>
                </a:spcBef>
              </a:pPr>
              <a:r>
                <a:rPr lang="en-US" sz="2700">
                  <a:solidFill>
                    <a:srgbClr val="FFFEFE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6861239" y="1457325"/>
              <a:ext cx="4229100" cy="457200"/>
            </a:xfrm>
            <a:prstGeom prst="rect">
              <a:avLst/>
            </a:prstGeom>
          </p:spPr>
          <p:txBody>
            <a:bodyPr vert="horz" wrap="square" lIns="95250" tIns="95250" rIns="47625" bIns="952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00000"/>
                </a:lnSpc>
              </a:pPr>
              <a:r>
                <a:rPr lang="en-US" sz="157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有效倾听的重要性</a:t>
              </a:r>
            </a:p>
          </p:txBody>
        </p:sp>
        <p:sp>
          <p:nvSpPr>
            <p:cNvPr id="17" name="TextBox 17"/>
            <p:cNvSpPr txBox="1"/>
            <p:nvPr/>
          </p:nvSpPr>
          <p:spPr>
            <a:xfrm>
              <a:off x="6861239" y="1795982"/>
              <a:ext cx="4364355" cy="1053465"/>
            </a:xfrm>
            <a:prstGeom prst="rect">
              <a:avLst/>
            </a:prstGeom>
          </p:spPr>
          <p:txBody>
            <a:bodyPr vert="horz" wrap="square" lIns="91440" tIns="45720" rIns="91440" bIns="45720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just">
                <a:lnSpc>
                  <a:spcPct val="150000"/>
                </a:lnSpc>
                <a:spcBef>
                  <a:spcPts val="375"/>
                </a:spcBef>
              </a:pPr>
              <a:r>
                <a:rPr lang="en-US" sz="135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倾听是沟通的基础，有助于准确理解他人意图，促进信息有效传递。</a:t>
              </a:r>
            </a:p>
          </p:txBody>
        </p:sp>
        <p:sp>
          <p:nvSpPr>
            <p:cNvPr id="18" name="TextBox 18"/>
            <p:cNvSpPr txBox="1"/>
            <p:nvPr/>
          </p:nvSpPr>
          <p:spPr>
            <a:xfrm>
              <a:off x="7178707" y="3213215"/>
              <a:ext cx="4229100" cy="457200"/>
            </a:xfrm>
            <a:prstGeom prst="rect">
              <a:avLst/>
            </a:prstGeom>
          </p:spPr>
          <p:txBody>
            <a:bodyPr vert="horz" wrap="square" lIns="95250" tIns="95250" rIns="47625" bIns="952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00000"/>
                </a:lnSpc>
              </a:pPr>
              <a:r>
                <a:rPr lang="en-US" sz="1575" b="1">
                  <a:solidFill>
                    <a:schemeClr val="accent2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倾听技巧的运用</a:t>
              </a:r>
            </a:p>
          </p:txBody>
        </p:sp>
        <p:sp>
          <p:nvSpPr>
            <p:cNvPr id="19" name="TextBox 19"/>
            <p:cNvSpPr txBox="1"/>
            <p:nvPr/>
          </p:nvSpPr>
          <p:spPr>
            <a:xfrm>
              <a:off x="7178707" y="3551872"/>
              <a:ext cx="4362450" cy="1053465"/>
            </a:xfrm>
            <a:prstGeom prst="rect">
              <a:avLst/>
            </a:prstGeom>
          </p:spPr>
          <p:txBody>
            <a:bodyPr vert="horz" wrap="square" lIns="91440" tIns="45720" rIns="91440" bIns="4572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just">
                <a:lnSpc>
                  <a:spcPct val="150000"/>
                </a:lnSpc>
                <a:spcBef>
                  <a:spcPts val="375"/>
                </a:spcBef>
              </a:pPr>
              <a:r>
                <a:rPr lang="en-US" sz="135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保持专注、不打断对方、通过非语言信号表达关注等。</a:t>
              </a:r>
            </a:p>
          </p:txBody>
        </p:sp>
        <p:sp>
          <p:nvSpPr>
            <p:cNvPr id="20" name="TextBox 20"/>
            <p:cNvSpPr txBox="1"/>
            <p:nvPr/>
          </p:nvSpPr>
          <p:spPr>
            <a:xfrm>
              <a:off x="6257377" y="4914900"/>
              <a:ext cx="4229100" cy="457200"/>
            </a:xfrm>
            <a:prstGeom prst="rect">
              <a:avLst/>
            </a:prstGeom>
          </p:spPr>
          <p:txBody>
            <a:bodyPr vert="horz" wrap="square" lIns="95250" tIns="95250" rIns="47625" bIns="952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00000"/>
                </a:lnSpc>
              </a:pPr>
              <a:r>
                <a:rPr lang="en-US" sz="1575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实例分析</a:t>
              </a:r>
            </a:p>
          </p:txBody>
        </p:sp>
        <p:sp>
          <p:nvSpPr>
            <p:cNvPr id="21" name="TextBox 21"/>
            <p:cNvSpPr txBox="1"/>
            <p:nvPr/>
          </p:nvSpPr>
          <p:spPr>
            <a:xfrm>
              <a:off x="6257377" y="5253557"/>
              <a:ext cx="4362450" cy="1053465"/>
            </a:xfrm>
            <a:prstGeom prst="rect">
              <a:avLst/>
            </a:prstGeom>
          </p:spPr>
          <p:txBody>
            <a:bodyPr vert="horz" wrap="square" lIns="91440" tIns="45720" rIns="91440" bIns="45720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just">
                <a:lnSpc>
                  <a:spcPct val="150000"/>
                </a:lnSpc>
                <a:spcBef>
                  <a:spcPts val="375"/>
                </a:spcBef>
              </a:pPr>
              <a:r>
                <a:rPr lang="en-US" sz="135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结合具体案例，分析倾听技巧在解决实际问题中的应用。</a:t>
              </a:r>
            </a:p>
          </p:txBody>
        </p:sp>
      </p:grp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倾听技巧及运用实例分析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2500" r="12500"/>
          <a:stretch>
            <a:fillRect/>
          </a:stretch>
        </p:blipFill>
        <p:spPr>
          <a:xfrm>
            <a:off x="454963" y="1569535"/>
            <a:ext cx="4219249" cy="4219249"/>
          </a:xfrm>
          <a:prstGeom prst="ellipse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5163133" y="1294832"/>
            <a:ext cx="6264882" cy="1468186"/>
            <a:chOff x="5163133" y="1294832"/>
            <a:chExt cx="6264882" cy="1468186"/>
          </a:xfrm>
        </p:grpSpPr>
        <p:sp>
          <p:nvSpPr>
            <p:cNvPr id="4" name="AutoShape 4"/>
            <p:cNvSpPr/>
            <p:nvPr/>
          </p:nvSpPr>
          <p:spPr>
            <a:xfrm>
              <a:off x="5328795" y="1294832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5632910" y="1424361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表达清晰明确的原则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5632910" y="1910708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准确性、简洁性、条理性等。</a:t>
              </a:r>
            </a:p>
          </p:txBody>
        </p:sp>
        <p:sp>
          <p:nvSpPr>
            <p:cNvPr id="7" name="AutoShape 7"/>
            <p:cNvSpPr/>
            <p:nvPr/>
          </p:nvSpPr>
          <p:spPr>
            <a:xfrm>
              <a:off x="5163133" y="1294832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5163133" y="2945066"/>
            <a:ext cx="6264882" cy="1468186"/>
            <a:chOff x="5163133" y="2945066"/>
            <a:chExt cx="6264882" cy="1468186"/>
          </a:xfrm>
        </p:grpSpPr>
        <p:sp>
          <p:nvSpPr>
            <p:cNvPr id="9" name="AutoShape 9"/>
            <p:cNvSpPr/>
            <p:nvPr/>
          </p:nvSpPr>
          <p:spPr>
            <a:xfrm>
              <a:off x="5328795" y="2945066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5632910" y="3074595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表达方法的论述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632910" y="3560941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采用明确的语言、结构化的表达方式、使用实例和比喻等。</a:t>
              </a:r>
            </a:p>
          </p:txBody>
        </p:sp>
        <p:sp>
          <p:nvSpPr>
            <p:cNvPr id="12" name="AutoShape 12"/>
            <p:cNvSpPr/>
            <p:nvPr/>
          </p:nvSpPr>
          <p:spPr>
            <a:xfrm>
              <a:off x="5163133" y="2945066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5163133" y="4595300"/>
            <a:ext cx="6264882" cy="1468186"/>
            <a:chOff x="5163133" y="4595300"/>
            <a:chExt cx="6264882" cy="1468186"/>
          </a:xfrm>
        </p:grpSpPr>
        <p:sp>
          <p:nvSpPr>
            <p:cNvPr id="14" name="AutoShape 14"/>
            <p:cNvSpPr/>
            <p:nvPr/>
          </p:nvSpPr>
          <p:spPr>
            <a:xfrm>
              <a:off x="5328795" y="4595300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TextBox 15"/>
            <p:cNvSpPr txBox="1"/>
            <p:nvPr/>
          </p:nvSpPr>
          <p:spPr>
            <a:xfrm>
              <a:off x="5632910" y="4724828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注意事项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5632910" y="5211175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避免使用模糊词汇、避免冗长和复杂的句子结构等。</a:t>
              </a:r>
            </a:p>
          </p:txBody>
        </p:sp>
        <p:sp>
          <p:nvSpPr>
            <p:cNvPr id="17" name="AutoShape 17"/>
            <p:cNvSpPr/>
            <p:nvPr/>
          </p:nvSpPr>
          <p:spPr>
            <a:xfrm>
              <a:off x="5163133" y="4595300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表达清晰明确原则和方法论述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https://d.book118.com/497131152021006044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BEF"/>
      </a:lt1>
      <a:dk2>
        <a:srgbClr val="351E00"/>
      </a:dk2>
      <a:lt2>
        <a:srgbClr val="FFFFFF"/>
      </a:lt2>
      <a:accent1>
        <a:srgbClr val="FF6D1B"/>
      </a:accent1>
      <a:accent2>
        <a:srgbClr val="FF9000"/>
      </a:accent2>
      <a:accent3>
        <a:srgbClr val="C76900"/>
      </a:accent3>
      <a:accent4>
        <a:srgbClr val="FF6E40"/>
      </a:accent4>
      <a:accent5>
        <a:srgbClr val="FF855E"/>
      </a:accent5>
      <a:accent6>
        <a:srgbClr val="B993D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82</Paragraphs>
  <Slides>15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20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2024-09-18T07:17:12.926</cp:lastPrinted>
  <dcterms:created xsi:type="dcterms:W3CDTF">2024-09-17T23:17:12Z</dcterms:created>
  <dcterms:modified xsi:type="dcterms:W3CDTF">2024-09-17T23:17:15Z</dcterms:modified>
</cp:coreProperties>
</file>