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A20B6E3-4E97-4E26-8CA2-28EE04518D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12A2EC-274C-48BA-B83A-ED517E2F57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537FEDB-EED7-440B-AE9D-1ED04589D6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5D56F03-C84A-491F-BE3D-8379DAF358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3E49D0-20EB-4205-BD3D-B7ECCF88C2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1716AE0-15EB-4A80-A9AF-9914FEBD3E7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2DCA8E7-180A-477C-9662-B250A1596E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091765E-5DA9-41F5-B9D6-E6FAC4A8C5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831807-23C2-4A89-B632-B985344306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F506E6-3968-4141-A0F8-C707DAEBF6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FE1919-395F-460F-B494-92E4085837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7134045064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43215" y="4673857"/>
            <a:ext cx="1938785" cy="271780"/>
          </a:xfrm>
          <a:prstGeom prst="rect">
            <a:avLst/>
          </a:prstGeom>
          <a:noFill/>
        </p:spPr>
        <p:txBody>
          <a:bodyPr vert="horz" wrap="square" lIns="34100" tIns="34100" rIns="34100" bIns="3410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微软雅黑"/>
                <a:ea typeface="微软雅黑"/>
                <a:cs typeface="微软雅黑"/>
              </a:rPr>
              <a:t>汇报人</a:t>
            </a:r>
            <a:r>
              <a:rPr lang="en-US" sz="1325">
                <a:solidFill>
                  <a:schemeClr val="accent1">
                    <a:alpha val="100000"/>
                  </a:schemeClr>
                </a:solidFill>
                <a:latin typeface="Arial"/>
                <a:ea typeface="Arial"/>
                <a:cs typeface="Arial"/>
              </a:rPr>
              <a:t>:XX</a:t>
            </a:r>
            <a:endParaRPr lang="en-US" sz="1100"/>
          </a:p>
        </p:txBody>
      </p:sp>
      <p:sp>
        <p:nvSpPr>
          <p:cNvPr id="3" name="AutoShape 3"/>
          <p:cNvSpPr/>
          <p:nvPr/>
        </p:nvSpPr>
        <p:spPr>
          <a:xfrm>
            <a:off x="6369054" y="4673857"/>
            <a:ext cx="2068238" cy="271780"/>
          </a:xfrm>
          <a:prstGeom prst="rect">
            <a:avLst/>
          </a:prstGeom>
          <a:noFill/>
        </p:spPr>
        <p:txBody>
          <a:bodyPr vert="horz" wrap="square" lIns="34100" tIns="34100" rIns="34100" bIns="3410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325">
                <a:solidFill>
                  <a:schemeClr val="accent1">
                    <a:alpha val="100000"/>
                  </a:schemeClr>
                </a:solidFill>
                <a:latin typeface="Microsoft Yahei"/>
                <a:ea typeface="Microsoft Yahei"/>
                <a:cs typeface="Microsoft Yahei"/>
              </a:rPr>
              <a:t>2024-01-13</a:t>
            </a:r>
            <a:endParaRPr lang="en-US" sz="1100"/>
          </a:p>
        </p:txBody>
      </p:sp>
      <p:sp>
        <p:nvSpPr>
          <p:cNvPr id="4" name="TextBox 4"/>
          <p:cNvSpPr txBox="1"/>
          <p:nvPr/>
        </p:nvSpPr>
        <p:spPr>
          <a:xfrm>
            <a:off x="2555329" y="2833333"/>
            <a:ext cx="7082543" cy="7772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050" b="1">
                <a:solidFill>
                  <a:schemeClr val="accent1">
                    <a:alpha val="100000"/>
                  </a:schemeClr>
                </a:solidFill>
                <a:latin typeface="Microsoft Yahei"/>
                <a:ea typeface="Microsoft Yahei"/>
                <a:cs typeface="Microsoft Yahei"/>
              </a:rPr>
              <a:t>提升呼吸道感染预防工作的全面详细操作要点解析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464298" y="2626609"/>
            <a:ext cx="2243613" cy="2243613"/>
          </a:xfrm>
          <a:prstGeom prst="ellipse">
            <a:avLst/>
          </a:prstGeom>
          <a:solidFill>
            <a:schemeClr val="accent1">
              <a:lumMod val="20000"/>
              <a:lumOff val="80000"/>
              <a:alpha val="4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46965" y="1811983"/>
            <a:ext cx="1478280" cy="38728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8400" b="1">
                <a:solidFill>
                  <a:schemeClr val="accent1">
                    <a:alpha val="100000"/>
                  </a:schemeClr>
                </a:solidFill>
                <a:latin typeface="Microsoft Yahei"/>
                <a:ea typeface="Microsoft Yahei"/>
                <a:cs typeface="Microsoft Yahei"/>
              </a:rPr>
              <a:t>目</a:t>
            </a:r>
          </a:p>
          <a:p>
            <a:pPr algn="ctr">
              <a:lnSpc>
                <a:spcPct val="140000"/>
              </a:lnSpc>
              <a:spcBef>
                <a:spcPts val="375"/>
              </a:spcBef>
            </a:pPr>
            <a:r>
              <a:rPr lang="en-US" sz="8400" b="1">
                <a:solidFill>
                  <a:schemeClr val="accent1">
                    <a:alpha val="100000"/>
                  </a:schemeClr>
                </a:solidFill>
                <a:latin typeface="Microsoft Yahei"/>
                <a:ea typeface="Microsoft Yahei"/>
                <a:cs typeface="Microsoft Yahei"/>
              </a:rPr>
              <a:t>录</a:t>
            </a:r>
          </a:p>
        </p:txBody>
      </p:sp>
      <p:sp>
        <p:nvSpPr>
          <p:cNvPr id="5" name="TextBox 5"/>
          <p:cNvSpPr txBox="1"/>
          <p:nvPr/>
        </p:nvSpPr>
        <p:spPr>
          <a:xfrm>
            <a:off x="1582772" y="3569345"/>
            <a:ext cx="2049780" cy="60579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a:solidFill>
                  <a:schemeClr val="accent1">
                    <a:lumMod val="40000"/>
                    <a:lumOff val="60000"/>
                    <a:alpha val="100000"/>
                  </a:schemeClr>
                </a:solidFill>
                <a:latin typeface="Microsoft Yahei"/>
                <a:ea typeface="Microsoft Yahei"/>
                <a:cs typeface="Microsoft Yahei"/>
              </a:rPr>
              <a:t>CONTENCT</a:t>
            </a:r>
          </a:p>
        </p:txBody>
      </p:sp>
      <p:sp>
        <p:nvSpPr>
          <p:cNvPr id="6" name="AutoShape 6"/>
          <p:cNvSpPr/>
          <p:nvPr/>
        </p:nvSpPr>
        <p:spPr>
          <a:xfrm>
            <a:off x="5638202" y="1238250"/>
            <a:ext cx="5117446" cy="5118431"/>
          </a:xfrm>
          <a:prstGeom prst="rect">
            <a:avLst/>
          </a:prstGeom>
          <a:noFill/>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defRPr/>
            </a:pPr>
            <a:r>
              <a:rPr lang="en-US" sz="2400" b="1">
                <a:solidFill>
                  <a:schemeClr val="accent1">
                    <a:alpha val="100000"/>
                  </a:schemeClr>
                </a:solidFill>
                <a:latin typeface="Microsoft Yahei"/>
                <a:ea typeface="Microsoft Yahei"/>
                <a:cs typeface="Microsoft Yahei"/>
              </a:rPr>
              <a:t>呼吸道感染现状及危害</a:t>
            </a:r>
            <a:endParaRPr lang="en-US" sz="1100"/>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全面提升预防意识与技能</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优化诊疗流程降低感染风险</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加强环境卫生与消毒工作</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合理用药降低耐药性风险</a:t>
            </a:r>
          </a:p>
          <a:p>
            <a:pPr marL="203200" lvl="0" indent="-203200">
              <a:lnSpc>
                <a:spcPct val="140000"/>
              </a:lnSpc>
              <a:spcBef>
                <a:spcPts val="375"/>
              </a:spcBef>
              <a:buFont typeface="Arial"/>
              <a:buChar char="•"/>
            </a:pPr>
            <a:r>
              <a:rPr lang="en-US" sz="2400" b="1">
                <a:solidFill>
                  <a:schemeClr val="accent1">
                    <a:alpha val="100000"/>
                  </a:schemeClr>
                </a:solidFill>
                <a:latin typeface="Microsoft Yahei"/>
                <a:ea typeface="Microsoft Yahei"/>
                <a:cs typeface="Microsoft Yahei"/>
              </a:rPr>
              <a:t>完善监测与报告机制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01</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呼吸道感染现状及危害</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2696" b="12696"/>
          <a:stretch>
            <a:fillRect/>
          </a:stretch>
        </p:blipFill>
        <p:spPr>
          <a:xfrm>
            <a:off x="4793038" y="1852985"/>
            <a:ext cx="6129450" cy="4573004"/>
          </a:xfrm>
          <a:prstGeom prst="rect">
            <a:avLst/>
          </a:prstGeom>
        </p:spPr>
      </p:pic>
      <p:sp>
        <p:nvSpPr>
          <p:cNvPr id="3" name="TextBox 3"/>
          <p:cNvSpPr txBox="1"/>
          <p:nvPr/>
        </p:nvSpPr>
        <p:spPr>
          <a:xfrm>
            <a:off x="539110" y="1852985"/>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发病率高</a:t>
            </a:r>
          </a:p>
        </p:txBody>
      </p:sp>
      <p:sp>
        <p:nvSpPr>
          <p:cNvPr id="4" name="TextBox 4"/>
          <p:cNvSpPr txBox="1"/>
          <p:nvPr/>
        </p:nvSpPr>
        <p:spPr>
          <a:xfrm>
            <a:off x="539110" y="3443352"/>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病原体多样</a:t>
            </a:r>
          </a:p>
        </p:txBody>
      </p:sp>
      <p:sp>
        <p:nvSpPr>
          <p:cNvPr id="5" name="TextBox 5"/>
          <p:cNvSpPr txBox="1"/>
          <p:nvPr/>
        </p:nvSpPr>
        <p:spPr>
          <a:xfrm>
            <a:off x="539110" y="5135911"/>
            <a:ext cx="407670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易感人群广泛</a:t>
            </a:r>
          </a:p>
        </p:txBody>
      </p:sp>
      <p:sp>
        <p:nvSpPr>
          <p:cNvPr id="6" name="TextBox 6"/>
          <p:cNvSpPr txBox="1"/>
          <p:nvPr/>
        </p:nvSpPr>
        <p:spPr>
          <a:xfrm>
            <a:off x="539110" y="2187220"/>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呼吸道感染是常见疾病，尤其在季节交替、气温变化大时，发病率显著上升。</a:t>
            </a:r>
          </a:p>
        </p:txBody>
      </p:sp>
      <p:sp>
        <p:nvSpPr>
          <p:cNvPr id="7" name="TextBox 7"/>
          <p:cNvSpPr txBox="1"/>
          <p:nvPr/>
        </p:nvSpPr>
        <p:spPr>
          <a:xfrm>
            <a:off x="539110" y="3804338"/>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引起呼吸道感染的病原体包括病毒、细菌、支原体等，针对不同病原体的防治策略有所不同。</a:t>
            </a:r>
          </a:p>
        </p:txBody>
      </p:sp>
      <p:sp>
        <p:nvSpPr>
          <p:cNvPr id="8" name="TextBox 8"/>
          <p:cNvSpPr txBox="1"/>
          <p:nvPr/>
        </p:nvSpPr>
        <p:spPr>
          <a:xfrm>
            <a:off x="539110" y="5477922"/>
            <a:ext cx="4076700" cy="11239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从儿童到老人，各个年龄段的人群都可能受到呼吸道感染的侵袭，但儿童的发病率相对较高。</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呼吸道感染现状分析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417731" y="2063687"/>
            <a:ext cx="1240346" cy="962406"/>
            <a:chOff x="2417731" y="2063687"/>
            <a:chExt cx="1240346" cy="962406"/>
          </a:xfrm>
        </p:grpSpPr>
        <p:sp>
          <p:nvSpPr>
            <p:cNvPr id="3" name="Freeform 3"/>
            <p:cNvSpPr/>
            <p:nvPr/>
          </p:nvSpPr>
          <p:spPr>
            <a:xfrm>
              <a:off x="2995231"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417731"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2591991" y="2965418"/>
            <a:ext cx="906780" cy="396240"/>
            <a:chOff x="2591991" y="2965418"/>
            <a:chExt cx="906780" cy="396240"/>
          </a:xfrm>
        </p:grpSpPr>
        <p:sp>
          <p:nvSpPr>
            <p:cNvPr id="6" name="TextBox 6"/>
            <p:cNvSpPr txBox="1"/>
            <p:nvPr/>
          </p:nvSpPr>
          <p:spPr>
            <a:xfrm>
              <a:off x="2591991"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1">
                      <a:alpha val="100000"/>
                    </a:schemeClr>
                  </a:solidFill>
                  <a:latin typeface="Microsoft Yahei"/>
                  <a:ea typeface="Microsoft Yahei"/>
                  <a:cs typeface="Microsoft Yahei"/>
                </a:rPr>
                <a:t>80%</a:t>
              </a:r>
            </a:p>
          </p:txBody>
        </p:sp>
      </p:grpSp>
      <p:grpSp>
        <p:nvGrpSpPr>
          <p:cNvPr id="7" name="Group 7"/>
          <p:cNvGrpSpPr/>
          <p:nvPr/>
        </p:nvGrpSpPr>
        <p:grpSpPr>
          <a:xfrm>
            <a:off x="8595360" y="2063687"/>
            <a:ext cx="1240346" cy="962406"/>
            <a:chOff x="8595360" y="2063687"/>
            <a:chExt cx="1240346" cy="962406"/>
          </a:xfrm>
        </p:grpSpPr>
        <p:sp>
          <p:nvSpPr>
            <p:cNvPr id="8" name="Freeform 8"/>
            <p:cNvSpPr/>
            <p:nvPr/>
          </p:nvSpPr>
          <p:spPr>
            <a:xfrm>
              <a:off x="9172766" y="2619756"/>
              <a:ext cx="399288" cy="154495"/>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595360" y="2063687"/>
              <a:ext cx="1240346" cy="962406"/>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8769620" y="2965418"/>
            <a:ext cx="906780" cy="396240"/>
            <a:chOff x="8769620" y="2965418"/>
            <a:chExt cx="906780" cy="396240"/>
          </a:xfrm>
        </p:grpSpPr>
        <p:sp>
          <p:nvSpPr>
            <p:cNvPr id="11" name="TextBox 11"/>
            <p:cNvSpPr txBox="1"/>
            <p:nvPr/>
          </p:nvSpPr>
          <p:spPr>
            <a:xfrm>
              <a:off x="8769620" y="2965418"/>
              <a:ext cx="9067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3">
                      <a:alpha val="100000"/>
                    </a:schemeClr>
                  </a:solidFill>
                  <a:latin typeface="Microsoft Yahei"/>
                  <a:ea typeface="Microsoft Yahei"/>
                  <a:cs typeface="Microsoft Yahei"/>
                </a:rPr>
                <a:t>80%</a:t>
              </a:r>
            </a:p>
          </p:txBody>
        </p:sp>
      </p:grpSp>
      <p:grpSp>
        <p:nvGrpSpPr>
          <p:cNvPr id="12" name="Group 12"/>
          <p:cNvGrpSpPr/>
          <p:nvPr/>
        </p:nvGrpSpPr>
        <p:grpSpPr>
          <a:xfrm>
            <a:off x="5258181" y="1559433"/>
            <a:ext cx="1600105" cy="1242060"/>
            <a:chOff x="5258181" y="1559433"/>
            <a:chExt cx="1600105" cy="1242060"/>
          </a:xfrm>
        </p:grpSpPr>
        <p:sp>
          <p:nvSpPr>
            <p:cNvPr id="13" name="Freeform 13"/>
            <p:cNvSpPr/>
            <p:nvPr/>
          </p:nvSpPr>
          <p:spPr>
            <a:xfrm rot="3243678">
              <a:off x="6003131" y="2277046"/>
              <a:ext cx="515112" cy="199454"/>
            </a:xfrm>
            <a:custGeom>
              <a:rect l="l" t="t" r="r" b="b"/>
              <a:pathLst>
                <a:path w="21216" h="20708">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5258181" y="1559433"/>
              <a:ext cx="1600105" cy="1242060"/>
            </a:xfrm>
            <a:custGeom>
              <a:rect l="l" t="t" r="r" b="b"/>
              <a:pathLst>
                <a:path w="21600" h="2160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5481304" y="2723007"/>
            <a:ext cx="1173480" cy="396240"/>
            <a:chOff x="5481304" y="2723007"/>
            <a:chExt cx="1173480" cy="396240"/>
          </a:xfrm>
        </p:grpSpPr>
        <p:sp>
          <p:nvSpPr>
            <p:cNvPr id="16" name="TextBox 16"/>
            <p:cNvSpPr txBox="1"/>
            <p:nvPr/>
          </p:nvSpPr>
          <p:spPr>
            <a:xfrm>
              <a:off x="5481304" y="2723007"/>
              <a:ext cx="1173480" cy="3962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800" b="1">
                  <a:solidFill>
                    <a:schemeClr val="accent2">
                      <a:alpha val="100000"/>
                    </a:schemeClr>
                  </a:solidFill>
                  <a:latin typeface="Microsoft Yahei"/>
                  <a:ea typeface="Microsoft Yahei"/>
                  <a:cs typeface="Microsoft Yahei"/>
                </a:rPr>
                <a:t>100%</a:t>
              </a:r>
            </a:p>
          </p:txBody>
        </p:sp>
      </p:gr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危害程度与影响范围</a:t>
              </a:r>
            </a:p>
          </p:txBody>
        </p:sp>
      </p:grpSp>
      <p:grpSp>
        <p:nvGrpSpPr>
          <p:cNvPr id="39" name="Group 39"/>
          <p:cNvGrpSpPr/>
          <p:nvPr/>
        </p:nvGrpSpPr>
        <p:grpSpPr>
          <a:xfrm>
            <a:off x="1482995" y="3429572"/>
            <a:ext cx="2944273" cy="1699450"/>
            <a:chOff x="1482995" y="3429572"/>
            <a:chExt cx="2944273" cy="1699450"/>
          </a:xfrm>
        </p:grpSpPr>
        <p:sp>
          <p:nvSpPr>
            <p:cNvPr id="40" name="AutoShape 40"/>
            <p:cNvSpPr/>
            <p:nvPr/>
          </p:nvSpPr>
          <p:spPr>
            <a:xfrm>
              <a:off x="1482995" y="3429572"/>
              <a:ext cx="2944273" cy="1699450"/>
            </a:xfrm>
            <a:prstGeom prst="roundRect">
              <a:avLst>
                <a:gd name="adj" fmla="val 19953"/>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4595860" y="3248978"/>
            <a:ext cx="2944273" cy="1880045"/>
            <a:chOff x="4595860" y="3248978"/>
            <a:chExt cx="2944273" cy="1880045"/>
          </a:xfrm>
        </p:grpSpPr>
        <p:sp>
          <p:nvSpPr>
            <p:cNvPr id="42" name="AutoShape 42"/>
            <p:cNvSpPr/>
            <p:nvPr/>
          </p:nvSpPr>
          <p:spPr>
            <a:xfrm>
              <a:off x="4595860" y="3248978"/>
              <a:ext cx="2944273" cy="1880045"/>
            </a:xfrm>
            <a:prstGeom prst="roundRect">
              <a:avLst>
                <a:gd name="adj" fmla="val 19953"/>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7710249" y="3429572"/>
            <a:ext cx="2942844" cy="1699450"/>
            <a:chOff x="7710249" y="3429572"/>
            <a:chExt cx="2942844" cy="1699450"/>
          </a:xfrm>
        </p:grpSpPr>
        <p:sp>
          <p:nvSpPr>
            <p:cNvPr id="44" name="AutoShape 44"/>
            <p:cNvSpPr/>
            <p:nvPr/>
          </p:nvSpPr>
          <p:spPr>
            <a:xfrm>
              <a:off x="7710249" y="3429572"/>
              <a:ext cx="2942844" cy="1699450"/>
            </a:xfrm>
            <a:prstGeom prst="roundRect">
              <a:avLst>
                <a:gd name="adj" fmla="val 19953"/>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5" name="TextBox 45"/>
          <p:cNvSpPr txBox="1"/>
          <p:nvPr/>
        </p:nvSpPr>
        <p:spPr>
          <a:xfrm>
            <a:off x="1645039" y="3909822"/>
            <a:ext cx="2619375" cy="1219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呼吸道感染的症状包括咳嗽、咳痰、发热、呼吸困难等，严重影响患者的生活质量。</a:t>
            </a:r>
          </a:p>
        </p:txBody>
      </p:sp>
      <p:sp>
        <p:nvSpPr>
          <p:cNvPr id="46" name="TextBox 46"/>
          <p:cNvSpPr txBox="1"/>
          <p:nvPr/>
        </p:nvSpPr>
        <p:spPr>
          <a:xfrm>
            <a:off x="4757904" y="3802476"/>
            <a:ext cx="2619375" cy="1219200"/>
          </a:xfrm>
          <a:prstGeom prst="rect">
            <a:avLst/>
          </a:prstGeom>
        </p:spPr>
        <p:txBody>
          <a:bodyPr vert="horz" wrap="square" lIns="95250" tIns="95250" rIns="47625" bIns="952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若不及时治疗，呼吸道感染可能引发肺炎、支气管炎等严重并发症，甚至威胁生命。</a:t>
            </a:r>
          </a:p>
        </p:txBody>
      </p:sp>
      <p:sp>
        <p:nvSpPr>
          <p:cNvPr id="47" name="TextBox 47"/>
          <p:cNvSpPr txBox="1"/>
          <p:nvPr/>
        </p:nvSpPr>
        <p:spPr>
          <a:xfrm>
            <a:off x="7828464" y="3909822"/>
            <a:ext cx="2662490" cy="12192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pPr>
            <a:r>
              <a:rPr lang="en-US" sz="1350">
                <a:solidFill>
                  <a:srgbClr val="FFFEFE">
                    <a:alpha val="100000"/>
                  </a:srgbClr>
                </a:solidFill>
                <a:latin typeface="Microsoft Yahei"/>
                <a:ea typeface="Microsoft Yahei"/>
                <a:cs typeface="Microsoft Yahei"/>
              </a:rPr>
              <a:t>呼吸道感染的高发病率和广泛影响范围使得它成为重要的公共卫生问题，给社会带来巨大的经济负担。</a:t>
            </a:r>
          </a:p>
        </p:txBody>
      </p:sp>
      <p:sp>
        <p:nvSpPr>
          <p:cNvPr id="48" name="TextBox 48"/>
          <p:cNvSpPr txBox="1"/>
          <p:nvPr/>
        </p:nvSpPr>
        <p:spPr>
          <a:xfrm>
            <a:off x="164503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症状表现</a:t>
            </a:r>
          </a:p>
        </p:txBody>
      </p:sp>
      <p:sp>
        <p:nvSpPr>
          <p:cNvPr id="49" name="TextBox 49"/>
          <p:cNvSpPr txBox="1"/>
          <p:nvPr/>
        </p:nvSpPr>
        <p:spPr>
          <a:xfrm>
            <a:off x="4757600" y="3350143"/>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并发症风险</a:t>
            </a:r>
          </a:p>
        </p:txBody>
      </p:sp>
      <p:sp>
        <p:nvSpPr>
          <p:cNvPr id="50" name="TextBox 50"/>
          <p:cNvSpPr txBox="1"/>
          <p:nvPr/>
        </p:nvSpPr>
        <p:spPr>
          <a:xfrm>
            <a:off x="7871579" y="3537011"/>
            <a:ext cx="2619375" cy="44767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rgbClr val="FFFEFE">
                    <a:alpha val="100000"/>
                  </a:srgbClr>
                </a:solidFill>
                <a:latin typeface="Microsoft Yahei"/>
                <a:ea typeface="Microsoft Yahei"/>
                <a:cs typeface="Microsoft Yahei"/>
              </a:rPr>
              <a:t>社会负担</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376988" y="1678781"/>
            <a:ext cx="1617059" cy="1618488"/>
            <a:chOff x="6376988" y="1678781"/>
            <a:chExt cx="1617059" cy="1618488"/>
          </a:xfrm>
        </p:grpSpPr>
        <p:sp>
          <p:nvSpPr>
            <p:cNvPr id="3" name="Freeform 3"/>
            <p:cNvSpPr/>
            <p:nvPr/>
          </p:nvSpPr>
          <p:spPr>
            <a:xfrm>
              <a:off x="6376988"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102030" y="2315623"/>
              <a:ext cx="519970" cy="337947"/>
            </a:xfrm>
            <a:custGeom>
              <a:rect l="l" t="t" r="r" b="b"/>
              <a:pathLst>
                <a:path w="21600" h="2160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3672114" y="2961703"/>
            <a:ext cx="1188615" cy="782652"/>
            <a:chOff x="3672114" y="2961703"/>
            <a:chExt cx="1188615" cy="782652"/>
          </a:xfrm>
        </p:grpSpPr>
        <p:cxnSp>
          <p:nvCxnSpPr>
            <p:cNvPr id="6" name="Connector 6"/>
            <p:cNvCxnSpPr/>
            <p:nvPr/>
          </p:nvCxnSpPr>
          <p:spPr>
            <a:xfrm flipH="1">
              <a:off x="4412712" y="2961703"/>
              <a:ext cx="448017" cy="773517"/>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7" name="Connector 7"/>
            <p:cNvCxnSpPr/>
            <p:nvPr/>
          </p:nvCxnSpPr>
          <p:spPr>
            <a:xfrm flipH="1">
              <a:off x="3672114" y="3744355"/>
              <a:ext cx="740598"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8" name="Group 8"/>
          <p:cNvGrpSpPr/>
          <p:nvPr/>
        </p:nvGrpSpPr>
        <p:grpSpPr>
          <a:xfrm>
            <a:off x="3672114" y="2961703"/>
            <a:ext cx="1188615" cy="782652"/>
            <a:chOff x="3672114" y="2961703"/>
            <a:chExt cx="1188615" cy="782652"/>
          </a:xfrm>
        </p:grpSpPr>
        <p:cxnSp>
          <p:nvCxnSpPr>
            <p:cNvPr id="9" name="Connector 9"/>
            <p:cNvCxnSpPr/>
            <p:nvPr/>
          </p:nvCxnSpPr>
          <p:spPr>
            <a:xfrm flipH="1">
              <a:off x="4411797" y="2961703"/>
              <a:ext cx="448932" cy="773621"/>
            </a:xfrm>
            <a:prstGeom prst="line">
              <a:avLst/>
            </a:prstGeom>
            <a:ln w="12700">
              <a:solidFill>
                <a:schemeClr val="lt1">
                  <a:lumMod val="65000"/>
                </a:schemeClr>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10" name="Connector 10"/>
            <p:cNvCxnSpPr/>
            <p:nvPr/>
          </p:nvCxnSpPr>
          <p:spPr>
            <a:xfrm flipH="1">
              <a:off x="3672114" y="3744355"/>
              <a:ext cx="739683" cy="0"/>
            </a:xfrm>
            <a:prstGeom prst="line">
              <a:avLst/>
            </a:prstGeom>
            <a:ln w="12700">
              <a:solidFill>
                <a:schemeClr val="lt1">
                  <a:lumMod val="65000"/>
                </a:schemeClr>
              </a:solidFill>
              <a:prstDash val="solid"/>
              <a:headEnd type="none"/>
              <a:tailEnd type="oval"/>
            </a:ln>
          </p:spPr>
          <p:style>
            <a:lnRef idx="0">
              <a:schemeClr val="lt1"/>
            </a:lnRef>
            <a:fillRef idx="1">
              <a:schemeClr val="lt1"/>
            </a:fillRef>
            <a:effectRef idx="0">
              <a:schemeClr val="lt1"/>
            </a:effectRef>
            <a:fontRef idx="minor">
              <a:schemeClr val="lt1"/>
            </a:fontRef>
          </p:style>
        </p:cxnSp>
      </p:grpSp>
      <p:grpSp>
        <p:nvGrpSpPr>
          <p:cNvPr id="11" name="Group 11"/>
          <p:cNvGrpSpPr/>
          <p:nvPr/>
        </p:nvGrpSpPr>
        <p:grpSpPr>
          <a:xfrm>
            <a:off x="3672114" y="2961703"/>
            <a:ext cx="1188615" cy="782652"/>
            <a:chOff x="3672114" y="2961703"/>
            <a:chExt cx="1188615" cy="782652"/>
          </a:xfrm>
        </p:grpSpPr>
        <p:cxnSp>
          <p:nvCxnSpPr>
            <p:cNvPr id="12" name="Connector 12"/>
            <p:cNvCxnSpPr/>
            <p:nvPr/>
          </p:nvCxnSpPr>
          <p:spPr>
            <a:xfrm flipH="1">
              <a:off x="4411561" y="2961703"/>
              <a:ext cx="449168" cy="773517"/>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13" name="Connector 13"/>
            <p:cNvCxnSpPr/>
            <p:nvPr/>
          </p:nvCxnSpPr>
          <p:spPr>
            <a:xfrm flipH="1">
              <a:off x="3672114" y="3744355"/>
              <a:ext cx="739447"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14" name="Group 14"/>
          <p:cNvGrpSpPr/>
          <p:nvPr/>
        </p:nvGrpSpPr>
        <p:grpSpPr>
          <a:xfrm>
            <a:off x="5631466" y="4068128"/>
            <a:ext cx="957358" cy="688848"/>
            <a:chOff x="5631466" y="4068128"/>
            <a:chExt cx="957358" cy="688848"/>
          </a:xfrm>
        </p:grpSpPr>
        <p:sp>
          <p:nvSpPr>
            <p:cNvPr id="15" name="AutoShape 15"/>
            <p:cNvSpPr/>
            <p:nvPr/>
          </p:nvSpPr>
          <p:spPr>
            <a:xfrm>
              <a:off x="5631466" y="4068699"/>
              <a:ext cx="957358" cy="68789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110192" y="4068128"/>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5631466" y="4819555"/>
            <a:ext cx="957358" cy="688848"/>
            <a:chOff x="5631466" y="4819555"/>
            <a:chExt cx="957358" cy="688848"/>
          </a:xfrm>
        </p:grpSpPr>
        <p:sp>
          <p:nvSpPr>
            <p:cNvPr id="18" name="AutoShape 18"/>
            <p:cNvSpPr/>
            <p:nvPr/>
          </p:nvSpPr>
          <p:spPr>
            <a:xfrm>
              <a:off x="5631466" y="4819840"/>
              <a:ext cx="957358" cy="687896"/>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110192" y="4819555"/>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5631466" y="5567458"/>
            <a:ext cx="957358" cy="480727"/>
            <a:chOff x="5631466" y="5567458"/>
            <a:chExt cx="957358" cy="480727"/>
          </a:xfrm>
        </p:grpSpPr>
        <p:sp>
          <p:nvSpPr>
            <p:cNvPr id="21" name="Freeform 21"/>
            <p:cNvSpPr/>
            <p:nvPr/>
          </p:nvSpPr>
          <p:spPr>
            <a:xfrm>
              <a:off x="5631466" y="5567458"/>
              <a:ext cx="957358" cy="480727"/>
            </a:xfrm>
            <a:custGeom>
              <a:rect l="l" t="t" r="r" b="b"/>
              <a:pathLst>
                <a:path w="520" h="261">
                  <a:moveTo>
                    <a:pt x="260" y="261"/>
                  </a:moveTo>
                  <a:lnTo>
                    <a:pt x="0" y="0"/>
                  </a:lnTo>
                  <a:lnTo>
                    <a:pt x="520" y="0"/>
                  </a:lnTo>
                  <a:lnTo>
                    <a:pt x="260" y="261"/>
                  </a:lnTo>
                  <a:close/>
                </a:path>
              </a:pathLst>
            </a:custGeom>
            <a:solidFill>
              <a:srgbClr val="ECAE7D">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5970270" y="5904452"/>
              <a:ext cx="279844" cy="143637"/>
            </a:xfrm>
            <a:custGeom>
              <a:rect l="l" t="t" r="r" b="b"/>
              <a:pathLst>
                <a:path w="152" h="78">
                  <a:moveTo>
                    <a:pt x="76" y="78"/>
                  </a:moveTo>
                  <a:lnTo>
                    <a:pt x="152" y="0"/>
                  </a:lnTo>
                  <a:lnTo>
                    <a:pt x="0" y="0"/>
                  </a:lnTo>
                  <a:lnTo>
                    <a:pt x="76" y="78"/>
                  </a:lnTo>
                  <a:close/>
                </a:path>
              </a:pathLst>
            </a:custGeom>
            <a:solidFill>
              <a:srgbClr val="3333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110192" y="5567458"/>
              <a:ext cx="478631" cy="480727"/>
            </a:xfrm>
            <a:custGeom>
              <a:rect l="l" t="t" r="r" b="b"/>
              <a:pathLst>
                <a:path w="260" h="261">
                  <a:moveTo>
                    <a:pt x="0" y="261"/>
                  </a:moveTo>
                  <a:lnTo>
                    <a:pt x="260" y="0"/>
                  </a:lnTo>
                  <a:lnTo>
                    <a:pt x="0" y="0"/>
                  </a:lnTo>
                  <a:lnTo>
                    <a:pt x="0" y="261"/>
                  </a:lnTo>
                  <a:close/>
                </a:path>
              </a:pathLst>
            </a:cu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 name="Group 24"/>
          <p:cNvGrpSpPr/>
          <p:nvPr/>
        </p:nvGrpSpPr>
        <p:grpSpPr>
          <a:xfrm>
            <a:off x="5631466" y="3308604"/>
            <a:ext cx="957358" cy="689419"/>
            <a:chOff x="5631466" y="3308604"/>
            <a:chExt cx="957358" cy="689419"/>
          </a:xfrm>
        </p:grpSpPr>
        <p:sp>
          <p:nvSpPr>
            <p:cNvPr id="25" name="AutoShape 25"/>
            <p:cNvSpPr/>
            <p:nvPr/>
          </p:nvSpPr>
          <p:spPr>
            <a:xfrm>
              <a:off x="5631466" y="3308604"/>
              <a:ext cx="957358" cy="68941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110192" y="3308604"/>
              <a:ext cx="478631" cy="688848"/>
            </a:xfrm>
            <a:prstGeom prst="rect">
              <a:avLst/>
            </a:prstGeom>
            <a:solidFill>
              <a:srgbClr val="0D0D0D">
                <a:alpha val="961"/>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4186047" y="1678781"/>
            <a:ext cx="1617059" cy="1618488"/>
            <a:chOff x="4186047" y="1678781"/>
            <a:chExt cx="1617059" cy="1618488"/>
          </a:xfrm>
        </p:grpSpPr>
        <p:sp>
          <p:nvSpPr>
            <p:cNvPr id="28" name="Freeform 28"/>
            <p:cNvSpPr/>
            <p:nvPr/>
          </p:nvSpPr>
          <p:spPr>
            <a:xfrm>
              <a:off x="4186047"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4582096" y="2292477"/>
              <a:ext cx="535496" cy="428339"/>
            </a:xfrm>
            <a:custGeom>
              <a:rect l="l" t="t" r="r" b="b"/>
              <a:pathLst>
                <a:path w="21600" h="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5278469" y="1678781"/>
            <a:ext cx="1617059" cy="1618488"/>
            <a:chOff x="5278469" y="1678781"/>
            <a:chExt cx="1617059" cy="1618488"/>
          </a:xfrm>
        </p:grpSpPr>
        <p:sp>
          <p:nvSpPr>
            <p:cNvPr id="31" name="Freeform 31"/>
            <p:cNvSpPr/>
            <p:nvPr/>
          </p:nvSpPr>
          <p:spPr>
            <a:xfrm>
              <a:off x="5278469" y="1678781"/>
              <a:ext cx="1617059" cy="1618488"/>
            </a:xfrm>
            <a:custGeom>
              <a:rect l="l" t="t"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861590" y="2325624"/>
              <a:ext cx="490728" cy="405384"/>
            </a:xfrm>
            <a:custGeom>
              <a:rect l="l" t="t"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6501829" y="3141178"/>
            <a:ext cx="1550007" cy="856845"/>
            <a:chOff x="6501829" y="3141178"/>
            <a:chExt cx="1550007" cy="856845"/>
          </a:xfrm>
        </p:grpSpPr>
        <p:cxnSp>
          <p:nvCxnSpPr>
            <p:cNvPr id="34" name="Connector 34"/>
            <p:cNvCxnSpPr/>
            <p:nvPr/>
          </p:nvCxnSpPr>
          <p:spPr>
            <a:xfrm>
              <a:off x="6501829" y="3141178"/>
              <a:ext cx="772981" cy="856845"/>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5" name="Connector 35"/>
            <p:cNvCxnSpPr/>
            <p:nvPr/>
          </p:nvCxnSpPr>
          <p:spPr>
            <a:xfrm>
              <a:off x="7235821" y="3990692"/>
              <a:ext cx="816015"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grpSp>
        <p:nvGrpSpPr>
          <p:cNvPr id="36" name="Group 36"/>
          <p:cNvGrpSpPr/>
          <p:nvPr/>
        </p:nvGrpSpPr>
        <p:grpSpPr>
          <a:xfrm>
            <a:off x="7817411" y="2488025"/>
            <a:ext cx="1038363" cy="440204"/>
            <a:chOff x="7817411" y="2488025"/>
            <a:chExt cx="1038363" cy="440204"/>
          </a:xfrm>
        </p:grpSpPr>
        <p:cxnSp>
          <p:nvCxnSpPr>
            <p:cNvPr id="37" name="Connector 37"/>
            <p:cNvCxnSpPr/>
            <p:nvPr/>
          </p:nvCxnSpPr>
          <p:spPr>
            <a:xfrm>
              <a:off x="7817411" y="2488025"/>
              <a:ext cx="467443" cy="440204"/>
            </a:xfrm>
            <a:prstGeom prst="line">
              <a:avLst/>
            </a:prstGeom>
            <a:ln w="12700">
              <a:solidFill>
                <a:schemeClr val="dk1"/>
              </a:solidFill>
              <a:prstDash val="solid"/>
              <a:headEnd type="none"/>
              <a:tailEnd type="none"/>
            </a:ln>
          </p:spPr>
          <p:style>
            <a:lnRef idx="0">
              <a:schemeClr val="dk1"/>
            </a:lnRef>
            <a:fillRef idx="1">
              <a:schemeClr val="dk1"/>
            </a:fillRef>
            <a:effectRef idx="0">
              <a:schemeClr val="dk1"/>
            </a:effectRef>
            <a:fontRef idx="minor">
              <a:schemeClr val="lt1"/>
            </a:fontRef>
          </p:style>
        </p:cxnSp>
        <p:cxnSp>
          <p:nvCxnSpPr>
            <p:cNvPr id="38" name="Connector 38"/>
            <p:cNvCxnSpPr/>
            <p:nvPr/>
          </p:nvCxnSpPr>
          <p:spPr>
            <a:xfrm>
              <a:off x="8261968" y="2920898"/>
              <a:ext cx="593806" cy="0"/>
            </a:xfrm>
            <a:prstGeom prst="line">
              <a:avLst/>
            </a:prstGeom>
            <a:ln w="12700">
              <a:solidFill>
                <a:schemeClr val="dk1"/>
              </a:solidFill>
              <a:prstDash val="solid"/>
              <a:headEnd type="none"/>
              <a:tailEnd type="oval"/>
            </a:ln>
          </p:spPr>
          <p:style>
            <a:lnRef idx="0">
              <a:schemeClr val="dk1"/>
            </a:lnRef>
            <a:fillRef idx="1">
              <a:schemeClr val="dk1"/>
            </a:fillRef>
            <a:effectRef idx="0">
              <a:schemeClr val="dk1"/>
            </a:effectRef>
            <a:fontRef idx="minor">
              <a:schemeClr val="lt1"/>
            </a:fontRef>
          </p:style>
        </p:cxnSp>
      </p:grpSp>
      <p:sp>
        <p:nvSpPr>
          <p:cNvPr id="39" name="TextBox 39"/>
          <p:cNvSpPr txBox="1"/>
          <p:nvPr/>
        </p:nvSpPr>
        <p:spPr>
          <a:xfrm>
            <a:off x="1062867" y="2798540"/>
            <a:ext cx="2447925" cy="4762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降低发病率</a:t>
            </a:r>
          </a:p>
        </p:txBody>
      </p:sp>
      <p:sp>
        <p:nvSpPr>
          <p:cNvPr id="40" name="TextBox 40"/>
          <p:cNvSpPr txBox="1"/>
          <p:nvPr/>
        </p:nvSpPr>
        <p:spPr>
          <a:xfrm>
            <a:off x="9053162" y="1296588"/>
            <a:ext cx="2447925" cy="5048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575" b="1">
                <a:solidFill>
                  <a:schemeClr val="accent1">
                    <a:alpha val="100000"/>
                  </a:schemeClr>
                </a:solidFill>
                <a:latin typeface="Microsoft Yahei"/>
                <a:ea typeface="Microsoft Yahei"/>
                <a:cs typeface="Microsoft Yahei"/>
              </a:rPr>
              <a:t>提高生活质量</a:t>
            </a:r>
          </a:p>
        </p:txBody>
      </p:sp>
      <p:sp>
        <p:nvSpPr>
          <p:cNvPr id="41" name="TextBox 41"/>
          <p:cNvSpPr txBox="1"/>
          <p:nvPr/>
        </p:nvSpPr>
        <p:spPr>
          <a:xfrm>
            <a:off x="8163435" y="3945922"/>
            <a:ext cx="2447925" cy="47625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避免并发症</a:t>
            </a:r>
          </a:p>
        </p:txBody>
      </p:sp>
      <p:grpSp>
        <p:nvGrpSpPr>
          <p:cNvPr id="42" name="Group 42"/>
          <p:cNvGrpSpPr/>
          <p:nvPr/>
        </p:nvGrpSpPr>
        <p:grpSpPr>
          <a:xfrm>
            <a:off x="454963" y="93878"/>
            <a:ext cx="10641129" cy="914400"/>
            <a:chOff x="454963" y="93878"/>
            <a:chExt cx="10641129" cy="914400"/>
          </a:xfrm>
        </p:grpSpPr>
        <p:sp>
          <p:nvSpPr>
            <p:cNvPr id="43" name="AutoShape 4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TextBox 6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预防措施重要性</a:t>
              </a:r>
            </a:p>
          </p:txBody>
        </p:sp>
      </p:grpSp>
      <p:sp>
        <p:nvSpPr>
          <p:cNvPr id="64" name="TextBox 64"/>
          <p:cNvSpPr txBox="1"/>
          <p:nvPr/>
        </p:nvSpPr>
        <p:spPr>
          <a:xfrm>
            <a:off x="9053162" y="1610913"/>
            <a:ext cx="2447925" cy="191691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预防呼吸道感染有助于保持身体健康，提高生活质量。</a:t>
            </a:r>
          </a:p>
        </p:txBody>
      </p:sp>
      <p:sp>
        <p:nvSpPr>
          <p:cNvPr id="65" name="TextBox 65"/>
          <p:cNvSpPr txBox="1"/>
          <p:nvPr/>
        </p:nvSpPr>
        <p:spPr>
          <a:xfrm>
            <a:off x="8163435" y="4312904"/>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及时预防和治疗可以避免呼吸道感染引发的严重并发症，保障患者生命安全。</a:t>
            </a:r>
          </a:p>
        </p:txBody>
      </p:sp>
      <p:sp>
        <p:nvSpPr>
          <p:cNvPr id="66" name="TextBox 66"/>
          <p:cNvSpPr txBox="1"/>
          <p:nvPr/>
        </p:nvSpPr>
        <p:spPr>
          <a:xfrm>
            <a:off x="1062867" y="3124390"/>
            <a:ext cx="2447925" cy="16954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chemeClr val="dk1">
                    <a:alpha val="100000"/>
                  </a:schemeClr>
                </a:solidFill>
                <a:latin typeface="Microsoft Yahei"/>
                <a:ea typeface="Microsoft Yahei"/>
                <a:cs typeface="Microsoft Yahei"/>
              </a:rPr>
              <a:t>通过有效的预防措施，可以降低呼吸道感染的发病率，减轻患者和社会的负担。</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02</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全面提升预防意识与技能</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定期组织医护人员参加呼吸道感染防控知识培训，包括病原体的识别、传播途径、预防措施等。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专业知识培训</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操作技能培训</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00" r="21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应急处理能力培训</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458" r="1645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确保医护人员熟练掌握呼吸道感染防控相关操作技能，如正确佩戴口罩、手卫生、环境消毒等。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提高医护人员对呼吸道感染疫情的应急处理能力，包括疫情报告、患者隔离、防护措施等。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加强医护人员培训教育</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向患者及家属普及呼吸道感染的防控知识，强调个人卫生习惯的重要性，如勤洗手、保持室内通风等。</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健康宣教</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指导患者及家属正确佩戴口罩、避免去人群密集场所、减少不必要的外出等防护措施。</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防护指导</a:t>
            </a:r>
          </a:p>
        </p:txBody>
      </p:sp>
      <p:pic>
        <p:nvPicPr>
          <p:cNvPr id="10" name="Picture 10"/>
          <p:cNvPicPr>
            <a:picLocks noChangeAspect="1"/>
          </p:cNvPicPr>
          <p:nvPr/>
        </p:nvPicPr>
        <p:blipFill>
          <a:blip r:embed="rId3"/>
          <a:srcRect l="14667" r="14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教育患者及家属密切关注自身健康状况，如出现发热、咳嗽等呼吸道感染症状，应及时就医并告知医护人员。</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症状监测</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提高患者及家属防范意识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184" r="18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普及呼吸道健康知识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公众宣传</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通过媒体、社区活动等多种渠道向公众宣传呼吸道健康知识，提高公众对呼吸道感染的认知和防范意识。</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学校教育</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将呼吸道健康知识纳入学校健康教育课程，从小培养学生良好的卫生习惯和自我防护能力。</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企业推广</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鼓励企业在员工健康管理中加入呼吸道健康内容，提高员工对呼吸道感染的防范意识和应对能力。</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03421" y="3671349"/>
            <a:ext cx="7181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303421" y="4038634"/>
            <a:ext cx="743585" cy="106680"/>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1303421" y="2549736"/>
            <a:ext cx="4145173" cy="823690"/>
            <a:chOff x="1303421" y="2549736"/>
            <a:chExt cx="4145173" cy="823690"/>
          </a:xfrm>
        </p:grpSpPr>
        <p:sp>
          <p:nvSpPr>
            <p:cNvPr id="5" name="TextBox 5"/>
            <p:cNvSpPr txBox="1"/>
            <p:nvPr/>
          </p:nvSpPr>
          <p:spPr>
            <a:xfrm>
              <a:off x="1303421" y="2549736"/>
              <a:ext cx="4145173" cy="823690"/>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chemeClr val="accent3">
                      <a:alpha val="100000"/>
                    </a:schemeClr>
                  </a:solidFill>
                  <a:latin typeface="Microsoft Yahei"/>
                  <a:ea typeface="Microsoft Yahei"/>
                  <a:cs typeface="Microsoft Yahei"/>
                </a:rPr>
                <a:t>03</a:t>
              </a:r>
            </a:p>
          </p:txBody>
        </p:sp>
      </p:grpSp>
      <p:sp>
        <p:nvSpPr>
          <p:cNvPr id="6" name="TextBox 6"/>
          <p:cNvSpPr txBox="1"/>
          <p:nvPr/>
        </p:nvSpPr>
        <p:spPr>
          <a:xfrm>
            <a:off x="1303421" y="3463324"/>
            <a:ext cx="9764382" cy="7010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3600">
                <a:solidFill>
                  <a:srgbClr val="000000">
                    <a:alpha val="100000"/>
                  </a:srgbClr>
                </a:solidFill>
                <a:latin typeface="Microsoft Yahei"/>
                <a:ea typeface="Microsoft Yahei"/>
                <a:cs typeface="Microsoft Yahei"/>
              </a:rPr>
              <a:t>优化诊疗流程降低感染风险</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5F6"/>
                </a:solidFill>
                <a:latin typeface="Calibri"/>
                <a:ea typeface="+mn-ea"/>
                <a:cs typeface="+mn-cs"/>
              </a:defRPr>
            </a:lvl1pPr>
            <a:lvl2pPr marL="457200" algn="l" defTabSz="914400" rtl="0" eaLnBrk="1" latinLnBrk="0" hangingPunct="1">
              <a:defRPr sz="1800" kern="1200">
                <a:solidFill>
                  <a:srgbClr val="FFF5F6"/>
                </a:solidFill>
                <a:latin typeface="Calibri"/>
                <a:ea typeface="+mn-ea"/>
                <a:cs typeface="+mn-cs"/>
              </a:defRPr>
            </a:lvl2pPr>
            <a:lvl3pPr marL="914400" algn="l" defTabSz="914400" rtl="0" eaLnBrk="1" latinLnBrk="0" hangingPunct="1">
              <a:defRPr sz="1800" kern="1200">
                <a:solidFill>
                  <a:srgbClr val="FFF5F6"/>
                </a:solidFill>
                <a:latin typeface="Calibri"/>
                <a:ea typeface="+mn-ea"/>
                <a:cs typeface="+mn-cs"/>
              </a:defRPr>
            </a:lvl3pPr>
            <a:lvl4pPr marL="1371600" algn="l" defTabSz="914400" rtl="0" eaLnBrk="1" latinLnBrk="0" hangingPunct="1">
              <a:defRPr sz="1800" kern="1200">
                <a:solidFill>
                  <a:srgbClr val="FFF5F6"/>
                </a:solidFill>
                <a:latin typeface="Calibri"/>
                <a:ea typeface="+mn-ea"/>
                <a:cs typeface="+mn-cs"/>
              </a:defRPr>
            </a:lvl4pPr>
            <a:lvl5pPr marL="1828800" algn="l" defTabSz="914400" rtl="0" eaLnBrk="1" latinLnBrk="0" hangingPunct="1">
              <a:defRPr sz="1800" kern="1200">
                <a:solidFill>
                  <a:srgbClr val="FFF5F6"/>
                </a:solidFill>
                <a:latin typeface="Calibri"/>
                <a:ea typeface="+mn-ea"/>
                <a:cs typeface="+mn-cs"/>
              </a:defRPr>
            </a:lvl5pPr>
            <a:lvl6pPr marL="2286000" algn="l" defTabSz="914400" rtl="0" eaLnBrk="1" latinLnBrk="0" hangingPunct="1">
              <a:defRPr sz="1800" kern="1200">
                <a:solidFill>
                  <a:srgbClr val="FFF5F6"/>
                </a:solidFill>
                <a:latin typeface="Calibri"/>
                <a:ea typeface="+mn-ea"/>
                <a:cs typeface="+mn-cs"/>
              </a:defRPr>
            </a:lvl6pPr>
            <a:lvl7pPr marL="2743200" algn="l" defTabSz="914400" rtl="0" eaLnBrk="1" latinLnBrk="0" hangingPunct="1">
              <a:defRPr sz="1800" kern="1200">
                <a:solidFill>
                  <a:srgbClr val="FFF5F6"/>
                </a:solidFill>
                <a:latin typeface="Calibri"/>
                <a:ea typeface="+mn-ea"/>
                <a:cs typeface="+mn-cs"/>
              </a:defRPr>
            </a:lvl7pPr>
            <a:lvl8pPr marL="3200400" algn="l" defTabSz="914400" rtl="0" eaLnBrk="1" latinLnBrk="0" hangingPunct="1">
              <a:defRPr sz="1800" kern="1200">
                <a:solidFill>
                  <a:srgbClr val="FFF5F6"/>
                </a:solidFill>
                <a:latin typeface="Calibri"/>
                <a:ea typeface="+mn-ea"/>
                <a:cs typeface="+mn-cs"/>
              </a:defRPr>
            </a:lvl8pPr>
            <a:lvl9pPr marL="3657600" algn="l" defTabSz="914400" rtl="0" eaLnBrk="1" latinLnBrk="0" hangingPunct="1">
              <a:defRPr sz="1800" kern="1200">
                <a:solidFill>
                  <a:srgbClr val="FFF5F6"/>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严格执行预检分诊</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对所有进入医疗机构的患者进行体温测量、呼吸道症状询问和流行病学史调查，确保及时发现疑似呼吸道感染患者。</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设立独立分诊区域</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在医疗机构入口处设立独立的分诊区域，由经验丰富的护士进行初步筛查和分流，减少患者在医疗机构内的流动和交叉感染风险。</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分级分类管理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根据患者病情严重程度和感染风险，将患者分为不同等级，分别采取相应的管理措施，如隔离治疗、专科会诊等。</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4958" r="1495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完善初诊分诊制度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医疗机构应设立独立的发热门诊，与其他门诊区域保持一定距离，减少交叉感染风险。</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设立独立发热门诊</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发热门诊应制定详细的接诊流程，包括患者登记、病史采集、体格检查、实验室检查和影像学检查等环节，确保患者得到及时、准确的诊断和治疗。</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规范发热患者接诊流程</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对发热门诊的医护人员进行专门的培训，提高其识别和处理呼吸道感染的能力，确保患者得到及时、有效的救治。</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加强医护人员培训</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强化发热门诊管理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https://d.book118.com/497134045064006033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5F6"/>
      </a:lt1>
      <a:dk2>
        <a:srgbClr val="410024"/>
      </a:dk2>
      <a:lt2>
        <a:srgbClr val="FFFFFF"/>
      </a:lt2>
      <a:accent1>
        <a:srgbClr val="CD5095"/>
      </a:accent1>
      <a:accent2>
        <a:srgbClr val="EF62B0"/>
      </a:accent2>
      <a:accent3>
        <a:srgbClr val="B7468F"/>
      </a:accent3>
      <a:accent4>
        <a:srgbClr val="9E84D2"/>
      </a:accent4>
      <a:accent5>
        <a:srgbClr val="B59BEB"/>
      </a:accent5>
      <a:accent6>
        <a:srgbClr val="97D5E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微软雅黑</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2024-09-06T20:25:45.384</cp:lastPrinted>
  <dcterms:created xsi:type="dcterms:W3CDTF">2024-09-06T12:25:45Z</dcterms:created>
  <dcterms:modified xsi:type="dcterms:W3CDTF">2024-09-06T12:25:47Z</dcterms:modified>
</cp:coreProperties>
</file>