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8"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DFA6740-9474-4A74-BACB-244F8B1D66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0A01F5-B84A-4707-B063-FB1392D693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E76D5EE-F5C3-4516-9906-84E78CD1D9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A0207C2-E607-4E77-AE66-D22A644D2C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67B2431-E7D2-4ABC-BD67-1442C07902A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925A68B-0762-40F5-8C78-A39382DDC5C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3A2EB53-D46D-4D94-BE39-D84D3B94BD9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0C39FA3-DB7E-43B7-AA9C-B7688815D7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CD7CC5D-BA13-4F1C-BCB8-ED4B08DDDC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0174CC-0BA0-4BF9-833E-D1476FA33F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C0DAD8-3287-42C7-9496-7FE19ECB6A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797928"/>
            <a:ext cx="12192000" cy="3060071"/>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244569" y="3241423"/>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accent1">
                <a:lumMod val="75000"/>
              </a:schemeClr>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255245" y="2277929"/>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rgbClr val="FF0000"/>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FF000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solidFill>
            <a:schemeClr val="accent1"/>
          </a:soli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93629" y="2206220"/>
            <a:ext cx="623510" cy="653096"/>
            <a:chOff x="234950" y="2943226"/>
            <a:chExt cx="1344613" cy="1320800"/>
          </a:xfrm>
          <a:solidFill>
            <a:schemeClr val="accent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FF0000"/>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FF0000"/>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FF0000"/>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FF0000"/>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FF0000"/>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chemeClr val="accent1">
              <a:lumMod val="60000"/>
              <a:lumOff val="40000"/>
            </a:schemeClr>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chemeClr val="accent1">
              <a:lumMod val="40000"/>
              <a:lumOff val="60000"/>
            </a:schemeClr>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33041" y="173352"/>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072330" y="1096513"/>
            <a:ext cx="6247711" cy="521208"/>
          </a:xfrm>
          <a:prstGeom prst="rect">
            <a:avLst/>
          </a:prstGeom>
        </p:spPr>
        <p:txBody>
          <a:bodyPr anchor="ctr"/>
          <a:lstStyle>
            <a:lvl1pPr marL="0" indent="0">
              <a:buNone/>
              <a:defRPr sz="2400" b="1">
                <a:solidFill>
                  <a:srgbClr val="FF0000"/>
                </a:solidFill>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072330" y="3819674"/>
            <a:ext cx="6247711" cy="521208"/>
          </a:xfrm>
          <a:prstGeom prst="rect">
            <a:avLst/>
          </a:prstGeom>
        </p:spPr>
        <p:txBody>
          <a:bodyPr anchor="ctr"/>
          <a:lstStyle>
            <a:lvl1pPr marL="0" indent="0">
              <a:buNone/>
              <a:defRPr sz="2400" b="1">
                <a:solidFill>
                  <a:srgbClr val="FF0000"/>
                </a:solidFill>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8">
            <a:extLst>
              <a:ext uri="{FF2B5EF4-FFF2-40B4-BE49-F238E27FC236}">
                <a16:creationId xmlns:a16="http://schemas.microsoft.com/office/drawing/2014/main" id="{9DD5C14E-FFB7-2586-FD39-9D83112B2F3E}"/>
              </a:ext>
            </a:extLst>
          </p:cNvPr>
          <p:cNvGrpSpPr/>
          <p:nvPr/>
        </p:nvGrpSpPr>
        <p:grpSpPr>
          <a:xfrm>
            <a:off x="405801" y="1951388"/>
            <a:ext cx="3566760" cy="3618981"/>
            <a:chOff x="4740390" y="5946187"/>
            <a:chExt cx="305647" cy="305644"/>
          </a:xfrm>
        </p:grpSpPr>
        <p:grpSp>
          <p:nvGrpSpPr>
            <p:cNvPr id="15" name="组合 49">
              <a:extLst>
                <a:ext uri="{FF2B5EF4-FFF2-40B4-BE49-F238E27FC236}">
                  <a16:creationId xmlns:a16="http://schemas.microsoft.com/office/drawing/2014/main" id="{AE887321-E913-9410-3975-BA842A34D199}"/>
                </a:ext>
              </a:extLst>
            </p:cNvPr>
            <p:cNvGrpSpPr/>
            <p:nvPr/>
          </p:nvGrpSpPr>
          <p:grpSpPr>
            <a:xfrm>
              <a:off x="4740390" y="5946187"/>
              <a:ext cx="305647" cy="305644"/>
              <a:chOff x="1517330" y="1125257"/>
              <a:chExt cx="2204282" cy="2204282"/>
            </a:xfrm>
          </p:grpSpPr>
          <p:sp>
            <p:nvSpPr>
              <p:cNvPr id="17" name="椭圆 51">
                <a:extLst>
                  <a:ext uri="{FF2B5EF4-FFF2-40B4-BE49-F238E27FC236}">
                    <a16:creationId xmlns:a16="http://schemas.microsoft.com/office/drawing/2014/main" id="{1EE8084E-5547-944A-BAC7-ECDE18631393}"/>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8" name="椭圆 52">
                <a:extLst>
                  <a:ext uri="{FF2B5EF4-FFF2-40B4-BE49-F238E27FC236}">
                    <a16:creationId xmlns:a16="http://schemas.microsoft.com/office/drawing/2014/main" id="{539AA9EF-2E16-F3AC-9A5A-C937922C1DE6}"/>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6" name="Freeform 39">
              <a:extLst>
                <a:ext uri="{FF2B5EF4-FFF2-40B4-BE49-F238E27FC236}">
                  <a16:creationId xmlns:a16="http://schemas.microsoft.com/office/drawing/2014/main" id="{57DA2219-A256-F0DB-1DDC-FF7F9A488435}"/>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57257" y="172375"/>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113593"/>
            <a:ext cx="5040000" cy="6341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1944547"/>
            <a:ext cx="5040000" cy="4468899"/>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113593"/>
            <a:ext cx="5040000" cy="6341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1944547"/>
            <a:ext cx="5040000" cy="4468899"/>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57257" y="172375"/>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113593"/>
            <a:ext cx="5040000" cy="6341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1944547"/>
            <a:ext cx="5040000" cy="4468899"/>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113593"/>
            <a:ext cx="5040000" cy="6341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1944547"/>
            <a:ext cx="5040000" cy="4468899"/>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133310331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15839" y="164044"/>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81115" y="1089696"/>
            <a:ext cx="6196382" cy="521208"/>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736569"/>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081115" y="3944401"/>
            <a:ext cx="6235434" cy="521208"/>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 name="组合 43">
            <a:extLst>
              <a:ext uri="{FF2B5EF4-FFF2-40B4-BE49-F238E27FC236}">
                <a16:creationId xmlns:a16="http://schemas.microsoft.com/office/drawing/2014/main" id="{253693F1-8005-445B-6210-980EDEA4A4C1}"/>
              </a:ext>
            </a:extLst>
          </p:cNvPr>
          <p:cNvGrpSpPr/>
          <p:nvPr/>
        </p:nvGrpSpPr>
        <p:grpSpPr>
          <a:xfrm>
            <a:off x="7944419" y="1810135"/>
            <a:ext cx="3582151" cy="3688492"/>
            <a:chOff x="4299766" y="5946187"/>
            <a:chExt cx="305647" cy="305644"/>
          </a:xfrm>
        </p:grpSpPr>
        <p:grpSp>
          <p:nvGrpSpPr>
            <p:cNvPr id="19" name="组合 44">
              <a:extLst>
                <a:ext uri="{FF2B5EF4-FFF2-40B4-BE49-F238E27FC236}">
                  <a16:creationId xmlns:a16="http://schemas.microsoft.com/office/drawing/2014/main" id="{06B2FFA6-F007-E05C-BBB1-82C88224190D}"/>
                </a:ext>
              </a:extLst>
            </p:cNvPr>
            <p:cNvGrpSpPr/>
            <p:nvPr/>
          </p:nvGrpSpPr>
          <p:grpSpPr>
            <a:xfrm>
              <a:off x="4299766" y="5946187"/>
              <a:ext cx="305647" cy="305644"/>
              <a:chOff x="1517330" y="1125257"/>
              <a:chExt cx="2204282" cy="2204282"/>
            </a:xfrm>
          </p:grpSpPr>
          <p:sp>
            <p:nvSpPr>
              <p:cNvPr id="21" name="椭圆 46">
                <a:extLst>
                  <a:ext uri="{FF2B5EF4-FFF2-40B4-BE49-F238E27FC236}">
                    <a16:creationId xmlns:a16="http://schemas.microsoft.com/office/drawing/2014/main" id="{74470EFC-14AB-CC25-64B9-6C39C624BAC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2" name="椭圆 47">
                <a:extLst>
                  <a:ext uri="{FF2B5EF4-FFF2-40B4-BE49-F238E27FC236}">
                    <a16:creationId xmlns:a16="http://schemas.microsoft.com/office/drawing/2014/main" id="{80E8596B-E2EA-E742-6486-BBC256A8A456}"/>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0" name="Freeform 45">
              <a:extLst>
                <a:ext uri="{FF2B5EF4-FFF2-40B4-BE49-F238E27FC236}">
                  <a16:creationId xmlns:a16="http://schemas.microsoft.com/office/drawing/2014/main" id="{DAC297BA-799A-6B00-A055-6BFD5FE1EB5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chemeClr val="accent1">
              <a:lumMod val="20000"/>
              <a:lumOff val="80000"/>
            </a:schemeClr>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chemeClr val="accent1">
              <a:lumMod val="20000"/>
              <a:lumOff val="80000"/>
            </a:schemeClr>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152730" y="152602"/>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solidFill>
                  <a:srgbClr val="FF0000"/>
                </a:solidFill>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solidFill>
                  <a:srgbClr val="FF0000"/>
                </a:solidFill>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solidFill>
                <a:srgbClr val="FF0000"/>
              </a:soli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C00000"/>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solidFill>
                <a:srgbClr val="FF0000"/>
              </a:solid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C00000"/>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22556" y="142380"/>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chemeClr val="tx2">
                <a:lumMod val="20000"/>
                <a:lumOff val="80000"/>
              </a:schemeClr>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chemeClr val="tx2">
                <a:lumMod val="20000"/>
                <a:lumOff val="80000"/>
              </a:schemeClr>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7" name="组合 38">
            <a:extLst>
              <a:ext uri="{FF2B5EF4-FFF2-40B4-BE49-F238E27FC236}">
                <a16:creationId xmlns:a16="http://schemas.microsoft.com/office/drawing/2014/main" id="{75E6C4AD-3C77-CABB-C318-7F9838DEC54F}"/>
              </a:ext>
            </a:extLst>
          </p:cNvPr>
          <p:cNvGrpSpPr/>
          <p:nvPr/>
        </p:nvGrpSpPr>
        <p:grpSpPr>
          <a:xfrm>
            <a:off x="8028589" y="1976368"/>
            <a:ext cx="3582151" cy="3780722"/>
            <a:chOff x="5638883" y="5946187"/>
            <a:chExt cx="305647" cy="305644"/>
          </a:xfrm>
        </p:grpSpPr>
        <p:grpSp>
          <p:nvGrpSpPr>
            <p:cNvPr id="32" name="组合 39">
              <a:extLst>
                <a:ext uri="{FF2B5EF4-FFF2-40B4-BE49-F238E27FC236}">
                  <a16:creationId xmlns:a16="http://schemas.microsoft.com/office/drawing/2014/main" id="{6B807BF9-EF66-6912-C57F-50A96569D435}"/>
                </a:ext>
              </a:extLst>
            </p:cNvPr>
            <p:cNvGrpSpPr/>
            <p:nvPr/>
          </p:nvGrpSpPr>
          <p:grpSpPr>
            <a:xfrm>
              <a:off x="5638883" y="5946187"/>
              <a:ext cx="305647" cy="305644"/>
              <a:chOff x="1517330" y="1125257"/>
              <a:chExt cx="2204282" cy="2204282"/>
            </a:xfrm>
          </p:grpSpPr>
          <p:sp>
            <p:nvSpPr>
              <p:cNvPr id="34" name="椭圆 41">
                <a:extLst>
                  <a:ext uri="{FF2B5EF4-FFF2-40B4-BE49-F238E27FC236}">
                    <a16:creationId xmlns:a16="http://schemas.microsoft.com/office/drawing/2014/main" id="{9CCECBE9-C763-61B7-8AD3-2689040061D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42">
                <a:extLst>
                  <a:ext uri="{FF2B5EF4-FFF2-40B4-BE49-F238E27FC236}">
                    <a16:creationId xmlns:a16="http://schemas.microsoft.com/office/drawing/2014/main" id="{C722603E-5771-770B-3E40-E94C4487C43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6">
              <a:extLst>
                <a:ext uri="{FF2B5EF4-FFF2-40B4-BE49-F238E27FC236}">
                  <a16:creationId xmlns:a16="http://schemas.microsoft.com/office/drawing/2014/main" id="{7DF9A286-E7C7-E54C-8789-C20E6E2829F9}"/>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34107" y="137650"/>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113593"/>
            <a:ext cx="5040000" cy="6341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1944547"/>
            <a:ext cx="5040000" cy="4468899"/>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113593"/>
            <a:ext cx="5040000" cy="6341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1944547"/>
            <a:ext cx="5040000" cy="4468899"/>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404968837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092441" y="147861"/>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8" name="组合 54">
            <a:extLst>
              <a:ext uri="{FF2B5EF4-FFF2-40B4-BE49-F238E27FC236}">
                <a16:creationId xmlns:a16="http://schemas.microsoft.com/office/drawing/2014/main" id="{151F8F60-E95A-D2A8-DEA0-C1D0DD95D115}"/>
              </a:ext>
            </a:extLst>
          </p:cNvPr>
          <p:cNvGrpSpPr/>
          <p:nvPr/>
        </p:nvGrpSpPr>
        <p:grpSpPr>
          <a:xfrm>
            <a:off x="298648" y="2018710"/>
            <a:ext cx="3582151" cy="3780722"/>
            <a:chOff x="5854675" y="3359758"/>
            <a:chExt cx="305647" cy="305644"/>
          </a:xfrm>
        </p:grpSpPr>
        <p:grpSp>
          <p:nvGrpSpPr>
            <p:cNvPr id="10" name="组合 55">
              <a:extLst>
                <a:ext uri="{FF2B5EF4-FFF2-40B4-BE49-F238E27FC236}">
                  <a16:creationId xmlns:a16="http://schemas.microsoft.com/office/drawing/2014/main" id="{F19B26AA-DD68-1EB3-502F-3A21573D5223}"/>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A03364F3-92D9-EB70-5C7D-BBA16ED39F2A}"/>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401C62E5-62A0-0733-4421-49C09114698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D28AE885-BF56-DF2A-135B-1A7434BE36B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07681" y="156354"/>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chemeClr val="accent1">
                <a:lumMod val="40000"/>
                <a:lumOff val="60000"/>
              </a:schemeClr>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chemeClr val="accent1">
              <a:lumMod val="20000"/>
              <a:lumOff val="80000"/>
            </a:schemeClr>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06796" y="14873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image" Target="../media/image1.jpeg" /><Relationship Id="rId16"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pic>
        <p:nvPicPr>
          <p:cNvPr id="6" name="Picture 5">
            <a:extLst>
              <a:ext uri="{FF2B5EF4-FFF2-40B4-BE49-F238E27FC236}">
                <a16:creationId xmlns:a16="http://schemas.microsoft.com/office/drawing/2014/main" id="{AC858190-853D-2136-4F95-3C95A3D3E850}"/>
              </a:ext>
            </a:extLst>
          </p:cNvPr>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0" name="Rectangle 5">
            <a:extLst>
              <a:ext uri="{FF2B5EF4-FFF2-40B4-BE49-F238E27FC236}">
                <a16:creationId xmlns:a16="http://schemas.microsoft.com/office/drawing/2014/main" id="{4B7BC523-0E05-3213-F6D3-60F221F4FF96}"/>
              </a:ext>
            </a:extLst>
          </p:cNvPr>
          <p:cNvSpPr>
            <a:spLocks noChangeArrowheads="1"/>
          </p:cNvSpPr>
          <p:nvPr userDrawn="1"/>
        </p:nvSpPr>
        <p:spPr bwMode="auto">
          <a:xfrm rot="16200000">
            <a:off x="136018" y="153192"/>
            <a:ext cx="771578"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 id="2147483736" r:id="rId13"/>
    <p:sldLayoutId id="2147483737"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5.xml" /><Relationship Id="rId2" Type="http://schemas.openxmlformats.org/officeDocument/2006/relationships/image" Target="../media/image1.jpe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97134045103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任意形状 16">
            <a:extLst>
              <a:ext uri="{FF2B5EF4-FFF2-40B4-BE49-F238E27FC236}">
                <a16:creationId xmlns:a16="http://schemas.microsoft.com/office/drawing/2014/main" id="{FAD1671D-ED91-C617-3A80-33A9260EE036}"/>
              </a:ext>
            </a:extLst>
          </p:cNvPr>
          <p:cNvSpPr/>
          <p:nvPr/>
        </p:nvSpPr>
        <p:spPr>
          <a:xfrm>
            <a:off x="0" y="0"/>
            <a:ext cx="12192000" cy="6858001"/>
          </a:xfrm>
          <a:custGeom>
            <a:gdLst>
              <a:gd name="connsiteX0" fmla="*/ 8703179 w 12192000"/>
              <a:gd name="connsiteY0" fmla="*/ 0 h 6564649"/>
              <a:gd name="connsiteX1" fmla="*/ 11338001 w 12192000"/>
              <a:gd name="connsiteY1" fmla="*/ 0 h 6564649"/>
              <a:gd name="connsiteX2" fmla="*/ 11453735 w 12192000"/>
              <a:gd name="connsiteY2" fmla="*/ 180527 h 6564649"/>
              <a:gd name="connsiteX3" fmla="*/ 12163467 w 12192000"/>
              <a:gd name="connsiteY3" fmla="*/ 1863355 h 6564649"/>
              <a:gd name="connsiteX4" fmla="*/ 12192000 w 12192000"/>
              <a:gd name="connsiteY4" fmla="*/ 1986983 h 6564649"/>
              <a:gd name="connsiteX5" fmla="*/ 12192000 w 12192000"/>
              <a:gd name="connsiteY5" fmla="*/ 4871017 h 6564649"/>
              <a:gd name="connsiteX6" fmla="*/ 12163467 w 12192000"/>
              <a:gd name="connsiteY6" fmla="*/ 4994645 h 6564649"/>
              <a:gd name="connsiteX7" fmla="*/ 11604581 w 12192000"/>
              <a:gd name="connsiteY7" fmla="*/ 6415126 h 6564649"/>
              <a:gd name="connsiteX8" fmla="*/ 11518607 w 12192000"/>
              <a:gd name="connsiteY8" fmla="*/ 6564649 h 6564649"/>
              <a:gd name="connsiteX9" fmla="*/ 9048566 w 12192000"/>
              <a:gd name="connsiteY9" fmla="*/ 6564649 h 6564649"/>
              <a:gd name="connsiteX10" fmla="*/ 9142291 w 12192000"/>
              <a:gd name="connsiteY10" fmla="*/ 6475291 h 6564649"/>
              <a:gd name="connsiteX11" fmla="*/ 10404106 w 12192000"/>
              <a:gd name="connsiteY11" fmla="*/ 3429000 h 6564649"/>
              <a:gd name="connsiteX12" fmla="*/ 8836356 w 12192000"/>
              <a:gd name="connsiteY12" fmla="*/ 104656 h 6564649"/>
              <a:gd name="connsiteX13" fmla="*/ 853999 w 12192000"/>
              <a:gd name="connsiteY13" fmla="*/ 0 h 6564649"/>
              <a:gd name="connsiteX14" fmla="*/ 3488821 w 12192000"/>
              <a:gd name="connsiteY14" fmla="*/ 0 h 6564649"/>
              <a:gd name="connsiteX15" fmla="*/ 3355645 w 12192000"/>
              <a:gd name="connsiteY15" fmla="*/ 104656 h 6564649"/>
              <a:gd name="connsiteX16" fmla="*/ 1787894 w 12192000"/>
              <a:gd name="connsiteY16" fmla="*/ 3429000 h 6564649"/>
              <a:gd name="connsiteX17" fmla="*/ 3049709 w 12192000"/>
              <a:gd name="connsiteY17" fmla="*/ 6475291 h 6564649"/>
              <a:gd name="connsiteX18" fmla="*/ 3143434 w 12192000"/>
              <a:gd name="connsiteY18" fmla="*/ 6564649 h 6564649"/>
              <a:gd name="connsiteX19" fmla="*/ 673393 w 12192000"/>
              <a:gd name="connsiteY19" fmla="*/ 6564649 h 6564649"/>
              <a:gd name="connsiteX20" fmla="*/ 587419 w 12192000"/>
              <a:gd name="connsiteY20" fmla="*/ 6415126 h 6564649"/>
              <a:gd name="connsiteX21" fmla="*/ 28533 w 12192000"/>
              <a:gd name="connsiteY21" fmla="*/ 4994645 h 6564649"/>
              <a:gd name="connsiteX22" fmla="*/ 0 w 12192000"/>
              <a:gd name="connsiteY22" fmla="*/ 4871017 h 6564649"/>
              <a:gd name="connsiteX23" fmla="*/ 0 w 12192000"/>
              <a:gd name="connsiteY23" fmla="*/ 1986983 h 6564649"/>
              <a:gd name="connsiteX24" fmla="*/ 28533 w 12192000"/>
              <a:gd name="connsiteY24" fmla="*/ 1863355 h 6564649"/>
              <a:gd name="connsiteX25" fmla="*/ 738265 w 12192000"/>
              <a:gd name="connsiteY25" fmla="*/ 180527 h 656464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2192000" h="6564649">
                <a:moveTo>
                  <a:pt x="8703179" y="0"/>
                </a:moveTo>
                <a:lnTo>
                  <a:pt x="11338001" y="0"/>
                </a:lnTo>
                <a:lnTo>
                  <a:pt x="11453735" y="180527"/>
                </a:lnTo>
                <a:cubicBezTo>
                  <a:pt x="11767663" y="697184"/>
                  <a:pt x="12008964" y="1262850"/>
                  <a:pt x="12163467" y="1863355"/>
                </a:cubicBezTo>
                <a:lnTo>
                  <a:pt x="12192000" y="1986983"/>
                </a:lnTo>
                <a:lnTo>
                  <a:pt x="12192000" y="4871017"/>
                </a:lnTo>
                <a:lnTo>
                  <a:pt x="12163467" y="4994645"/>
                </a:lnTo>
                <a:cubicBezTo>
                  <a:pt x="12034714" y="5495067"/>
                  <a:pt x="11845685" y="5971294"/>
                  <a:pt x="11604581" y="6415126"/>
                </a:cubicBezTo>
                <a:lnTo>
                  <a:pt x="11518607" y="6564649"/>
                </a:lnTo>
                <a:lnTo>
                  <a:pt x="9048566" y="6564649"/>
                </a:lnTo>
                <a:lnTo>
                  <a:pt x="9142291" y="6475291"/>
                </a:lnTo>
                <a:cubicBezTo>
                  <a:pt x="9921905" y="5695677"/>
                  <a:pt x="10404106" y="4618651"/>
                  <a:pt x="10404106" y="3429000"/>
                </a:cubicBezTo>
                <a:cubicBezTo>
                  <a:pt x="10404106" y="2090643"/>
                  <a:pt x="9793820" y="894826"/>
                  <a:pt x="8836356" y="104656"/>
                </a:cubicBezTo>
                <a:close/>
                <a:moveTo>
                  <a:pt x="853999" y="0"/>
                </a:moveTo>
                <a:lnTo>
                  <a:pt x="3488821" y="0"/>
                </a:lnTo>
                <a:lnTo>
                  <a:pt x="3355645" y="104656"/>
                </a:lnTo>
                <a:cubicBezTo>
                  <a:pt x="2398180" y="894826"/>
                  <a:pt x="1787894" y="2090643"/>
                  <a:pt x="1787894" y="3429000"/>
                </a:cubicBezTo>
                <a:cubicBezTo>
                  <a:pt x="1787894" y="4618651"/>
                  <a:pt x="2270096" y="5695677"/>
                  <a:pt x="3049709" y="6475291"/>
                </a:cubicBezTo>
                <a:lnTo>
                  <a:pt x="3143434" y="6564649"/>
                </a:lnTo>
                <a:lnTo>
                  <a:pt x="673393" y="6564649"/>
                </a:lnTo>
                <a:lnTo>
                  <a:pt x="587419" y="6415126"/>
                </a:lnTo>
                <a:cubicBezTo>
                  <a:pt x="346315" y="5971294"/>
                  <a:pt x="157286" y="5495067"/>
                  <a:pt x="28533" y="4994645"/>
                </a:cubicBezTo>
                <a:lnTo>
                  <a:pt x="0" y="4871017"/>
                </a:lnTo>
                <a:lnTo>
                  <a:pt x="0" y="1986983"/>
                </a:lnTo>
                <a:lnTo>
                  <a:pt x="28533" y="1863355"/>
                </a:lnTo>
                <a:cubicBezTo>
                  <a:pt x="183037" y="1262850"/>
                  <a:pt x="424337" y="697184"/>
                  <a:pt x="738265" y="180527"/>
                </a:cubicBezTo>
                <a:close/>
              </a:path>
            </a:pathLst>
          </a:custGeom>
          <a:solidFill>
            <a:srgbClr val="FF0000">
              <a:alpha val="9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defTabSz="914377"/>
            <a:endParaRPr lang="zh-CN" altLang="en-US">
              <a:solidFill>
                <a:srgbClr val="000000"/>
              </a:solidFill>
              <a:latin typeface="微软雅黑" pitchFamily="34" charset="-122"/>
              <a:ea typeface="微软雅黑" pitchFamily="34" charset="-122"/>
              <a:sym typeface="思源黑体" panose="020b0500000000000000" pitchFamily="34" charset="-122"/>
            </a:endParaRPr>
          </a:p>
        </p:txBody>
      </p:sp>
      <p:pic>
        <p:nvPicPr>
          <p:cNvPr id="6" name="Picture 5">
            <a:extLst>
              <a:ext uri="{FF2B5EF4-FFF2-40B4-BE49-F238E27FC236}">
                <a16:creationId xmlns:a16="http://schemas.microsoft.com/office/drawing/2014/main" id="{A630B6FA-C97C-9F3D-547F-7B269C3DC42E}"/>
              </a:ext>
            </a:extLst>
          </p:cNvPr>
          <p:cNvPicPr>
            <a:picLocks noChangeAspect="1"/>
          </p:cNvPicPr>
          <p:nvPr/>
        </p:nvPicPr>
        <p:blipFill>
          <a:blip r:embed="rId2">
            <a:extLst>
              <a:ext uri="{28A0092B-C50C-407E-A947-70E740481C1C}">
                <a14:useLocalDpi xmlns:a14="http://schemas.microsoft.com/office/drawing/2010/main" val="0"/>
              </a:ext>
            </a:extLst>
          </a:blip>
          <a:srcRect l="23154" r="6845" b="89494"/>
          <a:stretch>
            <a:fillRect/>
          </a:stretch>
        </p:blipFill>
        <p:spPr>
          <a:xfrm>
            <a:off x="0" y="4328160"/>
            <a:ext cx="12192000" cy="2529840"/>
          </a:xfrm>
          <a:prstGeom prst="rect">
            <a:avLst/>
          </a:prstGeom>
        </p:spPr>
      </p:pic>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n w="0"/>
                <a:solidFill>
                  <a:schemeClr val="bg1"/>
                </a:solidFill>
                <a:effectLst>
                  <a:outerShdw blurRad="38100" dist="25400" dir="5400000" algn="ctr" rotWithShape="0">
                    <a:srgbClr val="6E747A">
                      <a:alpha val="43000"/>
                    </a:srgbClr>
                  </a:outerShdw>
                </a:effectLst>
                <a:latin typeface="幼圆" panose="02010509060101010101" pitchFamily="49" charset="-122"/>
                <a:ea typeface="幼圆" panose="02010509060101010101" pitchFamily="49" charset="-122"/>
              </a:rPr>
              <a:t>数智创新 变革未来</a:t>
            </a:r>
            <a:endParaRPr lang="en-US" altLang="zh-CN" sz="2400">
              <a:ln w="0"/>
              <a:solidFill>
                <a:schemeClr val="bg1"/>
              </a:solidFill>
              <a:effectLst>
                <a:outerShdw blurRad="38100" dist="25400" dir="5400000" algn="ctr" rotWithShape="0">
                  <a:srgbClr val="6E747A">
                    <a:alpha val="43000"/>
                  </a:srgbClr>
                </a:outerShdw>
              </a:effectLst>
              <a:latin typeface="幼圆" panose="02010509060101010101" pitchFamily="49" charset="-122"/>
              <a:ea typeface="幼圆" panose="02010509060101010101" pitchFamily="49" charset="-122"/>
            </a:endParaRPr>
          </a:p>
        </p:txBody>
      </p:sp>
      <p:sp>
        <p:nvSpPr>
          <p:cNvPr id="5" name="TextBox 14"/>
          <p:cNvSpPr txBox="1"/>
          <p:nvPr/>
        </p:nvSpPr>
        <p:spPr>
          <a:xfrm>
            <a:off x="423211" y="2173359"/>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rgbClr val="FF0000"/>
                </a:solidFill>
                <a:effectLst>
                  <a:outerShdw blurRad="38100" dist="38100" dir="2700000" algn="tl">
                    <a:srgbClr val="000000">
                      <a:alpha val="43137"/>
                    </a:srgbClr>
                  </a:outerShdw>
                </a:effectLst>
                <a:latin typeface="微软雅黑" pitchFamily="34" charset="-122"/>
                <a:ea typeface="微软雅黑" pitchFamily="34" charset="-122"/>
              </a:rPr>
              <a:t>矿业国际合作与政策研究</a:t>
            </a:r>
          </a:p>
        </p:txBody>
      </p:sp>
      <p:pic>
        <p:nvPicPr>
          <p:cNvPr id="3" name="Picture 2">
            <a:extLst>
              <a:ext uri="{FF2B5EF4-FFF2-40B4-BE49-F238E27FC236}">
                <a16:creationId xmlns:a16="http://schemas.microsoft.com/office/drawing/2014/main" id="{137DBAC1-8C86-881E-E5FD-6169B89A8C8A}"/>
              </a:ext>
            </a:extLst>
          </p:cNvPr>
          <p:cNvPicPr>
            <a:picLocks noChangeAspect="1"/>
          </p:cNvPicPr>
          <p:nvPr/>
        </p:nvPicPr>
        <p:blipFill>
          <a:blip r:embed="rId3"/>
          <a:stretch>
            <a:fillRect/>
          </a:stretch>
        </p:blipFill>
        <p:spPr>
          <a:xfrm>
            <a:off x="8001133" y="3278698"/>
            <a:ext cx="3767655" cy="780356"/>
          </a:xfrm>
          <a:prstGeom prst="rect">
            <a:avLst/>
          </a:prstGeom>
        </p:spPr>
      </p:pic>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6" name="任意形状 16">
            <a:extLst>
              <a:ext uri="{FF2B5EF4-FFF2-40B4-BE49-F238E27FC236}">
                <a16:creationId xmlns:a16="http://schemas.microsoft.com/office/drawing/2014/main" id="{FAFA4BED-13A1-E202-E384-9FEBF140026E}"/>
              </a:ext>
            </a:extLst>
          </p:cNvPr>
          <p:cNvSpPr/>
          <p:nvPr/>
        </p:nvSpPr>
        <p:spPr>
          <a:xfrm>
            <a:off x="0" y="2"/>
            <a:ext cx="12192000" cy="6846870"/>
          </a:xfrm>
          <a:custGeom>
            <a:gdLst>
              <a:gd name="connsiteX0" fmla="*/ 8703179 w 12192000"/>
              <a:gd name="connsiteY0" fmla="*/ 0 h 6564649"/>
              <a:gd name="connsiteX1" fmla="*/ 11338001 w 12192000"/>
              <a:gd name="connsiteY1" fmla="*/ 0 h 6564649"/>
              <a:gd name="connsiteX2" fmla="*/ 11453735 w 12192000"/>
              <a:gd name="connsiteY2" fmla="*/ 180527 h 6564649"/>
              <a:gd name="connsiteX3" fmla="*/ 12163467 w 12192000"/>
              <a:gd name="connsiteY3" fmla="*/ 1863355 h 6564649"/>
              <a:gd name="connsiteX4" fmla="*/ 12192000 w 12192000"/>
              <a:gd name="connsiteY4" fmla="*/ 1986983 h 6564649"/>
              <a:gd name="connsiteX5" fmla="*/ 12192000 w 12192000"/>
              <a:gd name="connsiteY5" fmla="*/ 4871017 h 6564649"/>
              <a:gd name="connsiteX6" fmla="*/ 12163467 w 12192000"/>
              <a:gd name="connsiteY6" fmla="*/ 4994645 h 6564649"/>
              <a:gd name="connsiteX7" fmla="*/ 11604581 w 12192000"/>
              <a:gd name="connsiteY7" fmla="*/ 6415126 h 6564649"/>
              <a:gd name="connsiteX8" fmla="*/ 11518607 w 12192000"/>
              <a:gd name="connsiteY8" fmla="*/ 6564649 h 6564649"/>
              <a:gd name="connsiteX9" fmla="*/ 9048566 w 12192000"/>
              <a:gd name="connsiteY9" fmla="*/ 6564649 h 6564649"/>
              <a:gd name="connsiteX10" fmla="*/ 9142291 w 12192000"/>
              <a:gd name="connsiteY10" fmla="*/ 6475291 h 6564649"/>
              <a:gd name="connsiteX11" fmla="*/ 10404106 w 12192000"/>
              <a:gd name="connsiteY11" fmla="*/ 3429000 h 6564649"/>
              <a:gd name="connsiteX12" fmla="*/ 8836356 w 12192000"/>
              <a:gd name="connsiteY12" fmla="*/ 104656 h 6564649"/>
              <a:gd name="connsiteX13" fmla="*/ 853999 w 12192000"/>
              <a:gd name="connsiteY13" fmla="*/ 0 h 6564649"/>
              <a:gd name="connsiteX14" fmla="*/ 3488821 w 12192000"/>
              <a:gd name="connsiteY14" fmla="*/ 0 h 6564649"/>
              <a:gd name="connsiteX15" fmla="*/ 3355645 w 12192000"/>
              <a:gd name="connsiteY15" fmla="*/ 104656 h 6564649"/>
              <a:gd name="connsiteX16" fmla="*/ 1787894 w 12192000"/>
              <a:gd name="connsiteY16" fmla="*/ 3429000 h 6564649"/>
              <a:gd name="connsiteX17" fmla="*/ 3049709 w 12192000"/>
              <a:gd name="connsiteY17" fmla="*/ 6475291 h 6564649"/>
              <a:gd name="connsiteX18" fmla="*/ 3143434 w 12192000"/>
              <a:gd name="connsiteY18" fmla="*/ 6564649 h 6564649"/>
              <a:gd name="connsiteX19" fmla="*/ 673393 w 12192000"/>
              <a:gd name="connsiteY19" fmla="*/ 6564649 h 6564649"/>
              <a:gd name="connsiteX20" fmla="*/ 587419 w 12192000"/>
              <a:gd name="connsiteY20" fmla="*/ 6415126 h 6564649"/>
              <a:gd name="connsiteX21" fmla="*/ 28533 w 12192000"/>
              <a:gd name="connsiteY21" fmla="*/ 4994645 h 6564649"/>
              <a:gd name="connsiteX22" fmla="*/ 0 w 12192000"/>
              <a:gd name="connsiteY22" fmla="*/ 4871017 h 6564649"/>
              <a:gd name="connsiteX23" fmla="*/ 0 w 12192000"/>
              <a:gd name="connsiteY23" fmla="*/ 1986983 h 6564649"/>
              <a:gd name="connsiteX24" fmla="*/ 28533 w 12192000"/>
              <a:gd name="connsiteY24" fmla="*/ 1863355 h 6564649"/>
              <a:gd name="connsiteX25" fmla="*/ 738265 w 12192000"/>
              <a:gd name="connsiteY25" fmla="*/ 180527 h 656464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2192000" h="6564649">
                <a:moveTo>
                  <a:pt x="8703179" y="0"/>
                </a:moveTo>
                <a:lnTo>
                  <a:pt x="11338001" y="0"/>
                </a:lnTo>
                <a:lnTo>
                  <a:pt x="11453735" y="180527"/>
                </a:lnTo>
                <a:cubicBezTo>
                  <a:pt x="11767663" y="697184"/>
                  <a:pt x="12008964" y="1262850"/>
                  <a:pt x="12163467" y="1863355"/>
                </a:cubicBezTo>
                <a:lnTo>
                  <a:pt x="12192000" y="1986983"/>
                </a:lnTo>
                <a:lnTo>
                  <a:pt x="12192000" y="4871017"/>
                </a:lnTo>
                <a:lnTo>
                  <a:pt x="12163467" y="4994645"/>
                </a:lnTo>
                <a:cubicBezTo>
                  <a:pt x="12034714" y="5495067"/>
                  <a:pt x="11845685" y="5971294"/>
                  <a:pt x="11604581" y="6415126"/>
                </a:cubicBezTo>
                <a:lnTo>
                  <a:pt x="11518607" y="6564649"/>
                </a:lnTo>
                <a:lnTo>
                  <a:pt x="9048566" y="6564649"/>
                </a:lnTo>
                <a:lnTo>
                  <a:pt x="9142291" y="6475291"/>
                </a:lnTo>
                <a:cubicBezTo>
                  <a:pt x="9921905" y="5695677"/>
                  <a:pt x="10404106" y="4618651"/>
                  <a:pt x="10404106" y="3429000"/>
                </a:cubicBezTo>
                <a:cubicBezTo>
                  <a:pt x="10404106" y="2090643"/>
                  <a:pt x="9793820" y="894826"/>
                  <a:pt x="8836356" y="104656"/>
                </a:cubicBezTo>
                <a:close/>
                <a:moveTo>
                  <a:pt x="853999" y="0"/>
                </a:moveTo>
                <a:lnTo>
                  <a:pt x="3488821" y="0"/>
                </a:lnTo>
                <a:lnTo>
                  <a:pt x="3355645" y="104656"/>
                </a:lnTo>
                <a:cubicBezTo>
                  <a:pt x="2398180" y="894826"/>
                  <a:pt x="1787894" y="2090643"/>
                  <a:pt x="1787894" y="3429000"/>
                </a:cubicBezTo>
                <a:cubicBezTo>
                  <a:pt x="1787894" y="4618651"/>
                  <a:pt x="2270096" y="5695677"/>
                  <a:pt x="3049709" y="6475291"/>
                </a:cubicBezTo>
                <a:lnTo>
                  <a:pt x="3143434" y="6564649"/>
                </a:lnTo>
                <a:lnTo>
                  <a:pt x="673393" y="6564649"/>
                </a:lnTo>
                <a:lnTo>
                  <a:pt x="587419" y="6415126"/>
                </a:lnTo>
                <a:cubicBezTo>
                  <a:pt x="346315" y="5971294"/>
                  <a:pt x="157286" y="5495067"/>
                  <a:pt x="28533" y="4994645"/>
                </a:cubicBezTo>
                <a:lnTo>
                  <a:pt x="0" y="4871017"/>
                </a:lnTo>
                <a:lnTo>
                  <a:pt x="0" y="1986983"/>
                </a:lnTo>
                <a:lnTo>
                  <a:pt x="28533" y="1863355"/>
                </a:lnTo>
                <a:cubicBezTo>
                  <a:pt x="183037" y="1262850"/>
                  <a:pt x="424337" y="697184"/>
                  <a:pt x="738265" y="180527"/>
                </a:cubicBezTo>
                <a:close/>
              </a:path>
            </a:pathLst>
          </a:custGeom>
          <a:solidFill>
            <a:srgbClr val="FF0000">
              <a:alpha val="9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defTabSz="914377"/>
            <a:endParaRPr lang="zh-CN" altLang="en-US">
              <a:solidFill>
                <a:srgbClr val="000000"/>
              </a:solidFill>
              <a:latin typeface="微软雅黑" pitchFamily="34" charset="-122"/>
              <a:ea typeface="微软雅黑" pitchFamily="34" charset="-122"/>
              <a:sym typeface="思源黑体" panose="020b0500000000000000" pitchFamily="34" charset="-122"/>
            </a:endParaRPr>
          </a:p>
        </p:txBody>
      </p:sp>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cs typeface="+mn-cs"/>
              </a:rPr>
              <a:t> 矿业国际合作现状与趋势
 全球矿业政策环境分析
 矿产资源贸易与投资规则
 矿业国际合作模式与案例
 矿业政策对国际合作的影响
 矿业环境保护与可持续发展
 矿业技术创新与国际合作
 未来展望与建议</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FF0000"/>
            </a:soli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chemeClr val="accent1">
                <a:lumMod val="75000"/>
              </a:schemeClr>
            </a:soli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矿业国际合作现状与趋势</a:t>
            </a:r>
          </a:p>
        </p:txBody>
      </p:sp>
      <p:sp>
        <p:nvSpPr>
          <p:cNvPr id="3" name="Subtitle 2"/>
          <p:cNvSpPr>
            <a:spLocks noGrp="1"/>
          </p:cNvSpPr>
          <p:nvPr>
            <p:ph type="subTitle" idx="1"/>
          </p:nvPr>
        </p:nvSpPr>
        <p:spPr/>
        <p:txBody>
          <a:bodyPr/>
          <a:lstStyle/>
          <a:p>
            <a:r>
              <a:t>矿业国际合作与政策研究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矿业国际合作现状与趋势</a:t>
            </a:r>
          </a:p>
        </p:txBody>
      </p:sp>
      <p:sp>
        <p:nvSpPr>
          <p:cNvPr id="3" name="Text Placeholder 2"/>
          <p:cNvSpPr>
            <a:spLocks noGrp="1"/>
          </p:cNvSpPr>
          <p:nvPr>
            <p:ph type="body" idx="1"/>
          </p:nvPr>
        </p:nvSpPr>
        <p:spPr/>
        <p:txBody>
          <a:bodyPr/>
          <a:lstStyle/>
          <a:p>
            <a:r>
              <a:t>全球矿业投资环境</a:t>
            </a:r>
          </a:p>
        </p:txBody>
      </p:sp>
      <p:sp>
        <p:nvSpPr>
          <p:cNvPr id="4" name="Content Placeholder 3"/>
          <p:cNvSpPr>
            <a:spLocks noGrp="1"/>
          </p:cNvSpPr>
          <p:nvPr>
            <p:ph sz="half" idx="2"/>
          </p:nvPr>
        </p:nvSpPr>
        <p:spPr/>
        <p:txBody>
          <a:bodyPr/>
          <a:lstStyle/>
          <a:p>
            <a:r>
              <a:t>1.矿业全球化程度加深，资源国政策环境对矿业国际合作影响增大。</a:t>
            </a:r>
          </a:p>
          <a:p>
            <a:r>
              <a:t>2.全球矿业投资环境整体稳定，但局部地区政治风险、政策变动等因素对矿业国际合作产生一定影响。</a:t>
            </a:r>
          </a:p>
          <a:p>
            <a:r>
              <a:t>3.投资者需加强风险评估，关注资源国政策动向，寻求稳定的投资环境。</a:t>
            </a:r>
          </a:p>
          <a:p/>
        </p:txBody>
      </p:sp>
      <p:sp>
        <p:nvSpPr>
          <p:cNvPr id="5" name="Text Placeholder 4"/>
          <p:cNvSpPr>
            <a:spLocks noGrp="1"/>
          </p:cNvSpPr>
          <p:nvPr>
            <p:ph type="body" idx="3"/>
          </p:nvPr>
        </p:nvSpPr>
        <p:spPr/>
        <p:txBody>
          <a:bodyPr/>
          <a:lstStyle/>
          <a:p>
            <a:r>
              <a:t>矿业国际合作模式</a:t>
            </a:r>
          </a:p>
        </p:txBody>
      </p:sp>
      <p:sp>
        <p:nvSpPr>
          <p:cNvPr id="6" name="Content Placeholder 5"/>
          <p:cNvSpPr>
            <a:spLocks noGrp="1"/>
          </p:cNvSpPr>
          <p:nvPr>
            <p:ph sz="half" idx="4"/>
          </p:nvPr>
        </p:nvSpPr>
        <p:spPr/>
        <p:txBody>
          <a:bodyPr/>
          <a:lstStyle/>
          <a:p>
            <a:r>
              <a:t>1.全球化背景下，矿业国际合作模式趋向多元化，包括股权合作、技术合作、产业链合作等。</a:t>
            </a:r>
          </a:p>
          <a:p>
            <a:r>
              <a:t>2.企业根据自身优势和市场需求，选择合适的合作模式，提升矿业国际合作效益。</a:t>
            </a:r>
          </a:p>
          <a:p>
            <a:r>
              <a:t>3.加强国际合作模式创新，推动矿业全球化进程。</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矿业国际合作现状与趋势</a:t>
            </a:r>
          </a:p>
        </p:txBody>
      </p:sp>
      <p:sp>
        <p:nvSpPr>
          <p:cNvPr id="3" name="Content Placeholder 2"/>
          <p:cNvSpPr>
            <a:spLocks noGrp="1"/>
          </p:cNvSpPr>
          <p:nvPr>
            <p:ph sz="half" idx="2"/>
          </p:nvPr>
        </p:nvSpPr>
        <p:spPr/>
        <p:txBody>
          <a:bodyPr/>
          <a:lstStyle/>
          <a:p>
            <a:r>
              <a:t>1.矿业技术发展迅速，为矿业国际合作提供新的机遇与挑战。</a:t>
            </a:r>
          </a:p>
          <a:p>
            <a:r>
              <a:t>2.加强矿业技术研发与合作，提升矿产资源利用效率，降低环境影响。</a:t>
            </a:r>
          </a:p>
          <a:p>
            <a:r>
              <a:t>3.培育矿业技术创新人才，推动矿业技术进步，为矿业国际合作提供有力支持。</a:t>
            </a:r>
          </a:p>
          <a:p/>
        </p:txBody>
      </p:sp>
      <p:sp>
        <p:nvSpPr>
          <p:cNvPr id="4" name="Text Placeholder 3"/>
          <p:cNvSpPr>
            <a:spLocks noGrp="1"/>
          </p:cNvSpPr>
          <p:nvPr>
            <p:ph type="body" idx="3"/>
          </p:nvPr>
        </p:nvSpPr>
        <p:spPr/>
        <p:txBody>
          <a:bodyPr/>
          <a:lstStyle/>
          <a:p>
            <a:r>
              <a:t>绿色矿山与可持续发展</a:t>
            </a:r>
          </a:p>
        </p:txBody>
      </p:sp>
      <p:sp>
        <p:nvSpPr>
          <p:cNvPr id="5" name="Content Placeholder 4"/>
          <p:cNvSpPr>
            <a:spLocks noGrp="1"/>
          </p:cNvSpPr>
          <p:nvPr>
            <p:ph sz="half" idx="4"/>
          </p:nvPr>
        </p:nvSpPr>
        <p:spPr/>
        <p:txBody>
          <a:bodyPr/>
          <a:lstStyle/>
          <a:p>
            <a:r>
              <a:t>1.全球绿色矿山建设提速，可持续发展成为矿业国际合作的重要方向。</a:t>
            </a:r>
          </a:p>
          <a:p>
            <a:r>
              <a:t>2.企业需加强环保意识，遵循国际环保标准，提升矿业可持续发展水平。</a:t>
            </a:r>
          </a:p>
          <a:p>
            <a:r>
              <a:t>3.强化绿色矿山技术创新与合作，推动矿业绿色发展。</a:t>
            </a:r>
          </a:p>
          <a:p/>
        </p:txBody>
      </p:sp>
      <p:sp>
        <p:nvSpPr>
          <p:cNvPr id="6" name="Text Placeholder 5"/>
          <p:cNvSpPr>
            <a:spLocks noGrp="1"/>
          </p:cNvSpPr>
          <p:nvPr>
            <p:ph type="body" idx="1"/>
          </p:nvPr>
        </p:nvSpPr>
        <p:spPr/>
        <p:txBody>
          <a:bodyPr/>
          <a:lstStyle/>
          <a:p>
            <a:r>
              <a:t>矿业技术发展与合作</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矿业国际合作现状与趋势</a:t>
            </a:r>
          </a:p>
        </p:txBody>
      </p:sp>
      <p:sp>
        <p:nvSpPr>
          <p:cNvPr id="3" name="Text Placeholder 2"/>
          <p:cNvSpPr>
            <a:spLocks noGrp="1"/>
          </p:cNvSpPr>
          <p:nvPr>
            <p:ph type="body" idx="1"/>
          </p:nvPr>
        </p:nvSpPr>
        <p:spPr/>
        <p:txBody>
          <a:bodyPr/>
          <a:lstStyle/>
          <a:p>
            <a:r>
              <a:t>矿产资源贸易与合作</a:t>
            </a:r>
          </a:p>
        </p:txBody>
      </p:sp>
      <p:sp>
        <p:nvSpPr>
          <p:cNvPr id="4" name="Content Placeholder 3"/>
          <p:cNvSpPr>
            <a:spLocks noGrp="1"/>
          </p:cNvSpPr>
          <p:nvPr>
            <p:ph sz="half" idx="2"/>
          </p:nvPr>
        </p:nvSpPr>
        <p:spPr/>
        <p:txBody>
          <a:bodyPr/>
          <a:lstStyle/>
          <a:p>
            <a:r>
              <a:t>1.全球矿产资源贸易活跃，为矿业国际合作提供广阔空间。</a:t>
            </a:r>
          </a:p>
          <a:p>
            <a:r>
              <a:t>2.加强矿产资源贸易政策研究，关注国际贸易规则变动，规避贸易风险。</a:t>
            </a:r>
          </a:p>
          <a:p>
            <a:r>
              <a:t>3.企业应积极参与国际矿产资源贸易，拓展合作领域，提升国际竞争力。</a:t>
            </a:r>
          </a:p>
          <a:p/>
        </p:txBody>
      </p:sp>
      <p:sp>
        <p:nvSpPr>
          <p:cNvPr id="5" name="Text Placeholder 4"/>
          <p:cNvSpPr>
            <a:spLocks noGrp="1"/>
          </p:cNvSpPr>
          <p:nvPr>
            <p:ph type="body" idx="3"/>
          </p:nvPr>
        </p:nvSpPr>
        <p:spPr/>
        <p:txBody>
          <a:bodyPr/>
          <a:lstStyle/>
          <a:p>
            <a:r>
              <a:t>矿业政策与法规环境</a:t>
            </a:r>
          </a:p>
        </p:txBody>
      </p:sp>
      <p:sp>
        <p:nvSpPr>
          <p:cNvPr id="6" name="Content Placeholder 5"/>
          <p:cNvSpPr>
            <a:spLocks noGrp="1"/>
          </p:cNvSpPr>
          <p:nvPr>
            <p:ph sz="half" idx="4"/>
          </p:nvPr>
        </p:nvSpPr>
        <p:spPr/>
        <p:txBody>
          <a:bodyPr/>
          <a:lstStyle/>
          <a:p>
            <a:r>
              <a:t>1.各国矿业政策与法规环境差异较大，对矿业国际合作产生一定影响。</a:t>
            </a:r>
          </a:p>
          <a:p>
            <a:r>
              <a:t>2.企业需加强政策研究，了解国际矿业法规，确保合规经营。</a:t>
            </a:r>
          </a:p>
          <a:p>
            <a:r>
              <a:t>3.加强与政府、行业协会的沟通协作，推动矿业政策与法规环境的改善。</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全球矿业政策环境分析</a:t>
            </a:r>
          </a:p>
        </p:txBody>
      </p:sp>
      <p:sp>
        <p:nvSpPr>
          <p:cNvPr id="3" name="Subtitle 2"/>
          <p:cNvSpPr>
            <a:spLocks noGrp="1"/>
          </p:cNvSpPr>
          <p:nvPr>
            <p:ph type="subTitle" idx="1"/>
          </p:nvPr>
        </p:nvSpPr>
        <p:spPr/>
        <p:txBody>
          <a:bodyPr/>
          <a:lstStyle/>
          <a:p>
            <a:r>
              <a:t>矿业国际合作与政策研究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全球矿业政策环境分析</a:t>
            </a:r>
          </a:p>
        </p:txBody>
      </p:sp>
      <p:sp>
        <p:nvSpPr>
          <p:cNvPr id="3" name="Text Placeholder 2"/>
          <p:cNvSpPr>
            <a:spLocks noGrp="1"/>
          </p:cNvSpPr>
          <p:nvPr>
            <p:ph type="body" idx="1"/>
          </p:nvPr>
        </p:nvSpPr>
        <p:spPr/>
        <p:txBody>
          <a:bodyPr/>
          <a:lstStyle/>
          <a:p>
            <a:r>
              <a:t>全球矿业政策环境概述</a:t>
            </a:r>
          </a:p>
        </p:txBody>
      </p:sp>
      <p:sp>
        <p:nvSpPr>
          <p:cNvPr id="4" name="Content Placeholder 3"/>
          <p:cNvSpPr>
            <a:spLocks noGrp="1"/>
          </p:cNvSpPr>
          <p:nvPr>
            <p:ph sz="half" idx="2"/>
          </p:nvPr>
        </p:nvSpPr>
        <p:spPr/>
        <p:txBody>
          <a:bodyPr/>
          <a:lstStyle/>
          <a:p>
            <a:r>
              <a:t>1.全球矿业政策环境受到多种因素影响，包括政治稳定性、政府监管力度、矿产资源禀赋等。</a:t>
            </a:r>
          </a:p>
          <a:p>
            <a:r>
              <a:t>2.近年来，全球矿业政策环境呈现出趋紧的趋势，加强对矿业的监管和限制。</a:t>
            </a:r>
          </a:p>
          <a:p>
            <a:r>
              <a:t>3.未来，全球矿业政策环境可能会更加注重环境保护和可持续发展。</a:t>
            </a:r>
          </a:p>
          <a:p/>
        </p:txBody>
      </p:sp>
      <p:sp>
        <p:nvSpPr>
          <p:cNvPr id="5" name="Text Placeholder 4"/>
          <p:cNvSpPr>
            <a:spLocks noGrp="1"/>
          </p:cNvSpPr>
          <p:nvPr>
            <p:ph type="body" idx="3"/>
          </p:nvPr>
        </p:nvSpPr>
        <p:spPr/>
        <p:txBody>
          <a:bodyPr/>
          <a:lstStyle/>
          <a:p>
            <a:r>
              <a:t>矿产资源国家所有权政策</a:t>
            </a:r>
          </a:p>
        </p:txBody>
      </p:sp>
      <p:sp>
        <p:nvSpPr>
          <p:cNvPr id="6" name="Content Placeholder 5"/>
          <p:cNvSpPr>
            <a:spLocks noGrp="1"/>
          </p:cNvSpPr>
          <p:nvPr>
            <p:ph sz="half" idx="4"/>
          </p:nvPr>
        </p:nvSpPr>
        <p:spPr/>
        <p:txBody>
          <a:bodyPr/>
          <a:lstStyle/>
          <a:p>
            <a:r>
              <a:t>1.许多国家实行矿产资源国家所有权制度，国家对矿产资源拥有最终的控制权。</a:t>
            </a:r>
          </a:p>
          <a:p>
            <a:r>
              <a:t>2.这种政策有利于国家保护矿产资源，但也可能对矿业投资产生一定的限制。</a:t>
            </a:r>
          </a:p>
          <a:p>
            <a:r>
              <a:t>3.在全球矿业政策环境趋紧的背景下，矿产资源国家所有权政策可能会进一步加强。</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全球矿业政策环境分析</a:t>
            </a:r>
          </a:p>
        </p:txBody>
      </p:sp>
      <p:sp>
        <p:nvSpPr>
          <p:cNvPr id="3" name="Content Placeholder 2"/>
          <p:cNvSpPr>
            <a:spLocks noGrp="1"/>
          </p:cNvSpPr>
          <p:nvPr>
            <p:ph sz="half" idx="2"/>
          </p:nvPr>
        </p:nvSpPr>
        <p:spPr/>
        <p:txBody>
          <a:bodyPr/>
          <a:lstStyle/>
          <a:p>
            <a:r>
              <a:t>1.矿业税收是各国政府财政收入的重要来源之一，税收政策对矿业发展具有重要影响。</a:t>
            </a:r>
          </a:p>
          <a:p>
            <a:r>
              <a:t>2.全球矿业税收政策存在较大的差异，不同国家的税收政策可能会对矿业投资产生不同的影响。</a:t>
            </a:r>
          </a:p>
          <a:p>
            <a:r>
              <a:t>3.在未来，随着全球矿业政策的趋紧，矿业税收政策也可能会进一步加强。</a:t>
            </a:r>
          </a:p>
          <a:p/>
        </p:txBody>
      </p:sp>
      <p:sp>
        <p:nvSpPr>
          <p:cNvPr id="4" name="Text Placeholder 3"/>
          <p:cNvSpPr>
            <a:spLocks noGrp="1"/>
          </p:cNvSpPr>
          <p:nvPr>
            <p:ph type="body" idx="3"/>
          </p:nvPr>
        </p:nvSpPr>
        <p:spPr/>
        <p:txBody>
          <a:bodyPr/>
          <a:lstStyle/>
          <a:p>
            <a:r>
              <a:t>环境保护政策</a:t>
            </a:r>
          </a:p>
        </p:txBody>
      </p:sp>
      <p:sp>
        <p:nvSpPr>
          <p:cNvPr id="5" name="Content Placeholder 4"/>
          <p:cNvSpPr>
            <a:spLocks noGrp="1"/>
          </p:cNvSpPr>
          <p:nvPr>
            <p:ph sz="half" idx="4"/>
          </p:nvPr>
        </p:nvSpPr>
        <p:spPr/>
        <p:txBody>
          <a:bodyPr/>
          <a:lstStyle/>
          <a:p>
            <a:r>
              <a:t>1.随着全球环境保护意识的提高，各国政府加强对矿业环境保护的监管。</a:t>
            </a:r>
          </a:p>
          <a:p>
            <a:r>
              <a:t>2.矿业企业需要遵守相关的环保政策，采取有效的措施减少对环境的影响。</a:t>
            </a:r>
          </a:p>
          <a:p>
            <a:r>
              <a:t>3.未来，全球矿业环保政策可能会更加严格，矿业企业需要加强环保工作，提高矿业的可持续发展水平。</a:t>
            </a:r>
          </a:p>
          <a:p/>
        </p:txBody>
      </p:sp>
      <p:sp>
        <p:nvSpPr>
          <p:cNvPr id="6" name="Text Placeholder 5"/>
          <p:cNvSpPr>
            <a:spLocks noGrp="1"/>
          </p:cNvSpPr>
          <p:nvPr>
            <p:ph type="body" idx="1"/>
          </p:nvPr>
        </p:nvSpPr>
        <p:spPr/>
        <p:txBody>
          <a:bodyPr/>
          <a:lstStyle/>
          <a:p>
            <a:r>
              <a:t>矿业税收政策</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全球矿业政策环境分析</a:t>
            </a:r>
          </a:p>
        </p:txBody>
      </p:sp>
      <p:sp>
        <p:nvSpPr>
          <p:cNvPr id="3" name="Text Placeholder 2"/>
          <p:cNvSpPr>
            <a:spLocks noGrp="1"/>
          </p:cNvSpPr>
          <p:nvPr>
            <p:ph type="body" idx="1"/>
          </p:nvPr>
        </p:nvSpPr>
        <p:spPr/>
        <p:txBody>
          <a:bodyPr/>
          <a:lstStyle/>
          <a:p>
            <a:r>
              <a:t>投资政策</a:t>
            </a:r>
          </a:p>
        </p:txBody>
      </p:sp>
      <p:sp>
        <p:nvSpPr>
          <p:cNvPr id="4" name="Content Placeholder 3"/>
          <p:cNvSpPr>
            <a:spLocks noGrp="1"/>
          </p:cNvSpPr>
          <p:nvPr>
            <p:ph sz="half" idx="2"/>
          </p:nvPr>
        </p:nvSpPr>
        <p:spPr/>
        <p:txBody>
          <a:bodyPr/>
          <a:lstStyle/>
          <a:p>
            <a:r>
              <a:t>1.矿业投资政策对矿业企业的发展和全球矿业的格局具有重要影响。</a:t>
            </a:r>
          </a:p>
          <a:p>
            <a:r>
              <a:t>2.不同国家的投资政策存在较大的差异，矿业企业需要了解并遵守相关政策，规避投资风险。</a:t>
            </a:r>
          </a:p>
          <a:p>
            <a:r>
              <a:t>3.在未来，随着全球矿业政策的趋紧，矿业投资政策也可能会更加严格，需要矿业企业加强投资风险评估和管理。</a:t>
            </a:r>
          </a:p>
          <a:p/>
        </p:txBody>
      </p:sp>
      <p:sp>
        <p:nvSpPr>
          <p:cNvPr id="5" name="Text Placeholder 4"/>
          <p:cNvSpPr>
            <a:spLocks noGrp="1"/>
          </p:cNvSpPr>
          <p:nvPr>
            <p:ph type="body" idx="3"/>
          </p:nvPr>
        </p:nvSpPr>
        <p:spPr/>
        <p:txBody>
          <a:bodyPr/>
          <a:lstStyle/>
          <a:p>
            <a:r>
              <a:t>技术政策</a:t>
            </a:r>
          </a:p>
        </p:txBody>
      </p:sp>
      <p:sp>
        <p:nvSpPr>
          <p:cNvPr id="6" name="Content Placeholder 5"/>
          <p:cNvSpPr>
            <a:spLocks noGrp="1"/>
          </p:cNvSpPr>
          <p:nvPr>
            <p:ph sz="half" idx="4"/>
          </p:nvPr>
        </p:nvSpPr>
        <p:spPr/>
        <p:txBody>
          <a:bodyPr/>
          <a:lstStyle/>
          <a:p>
            <a:r>
              <a:t>1.技术政策对矿业企业的技术创新和发展具有重要影响，也是提高矿业可持续发展水平的关键因素之一。</a:t>
            </a:r>
          </a:p>
          <a:p>
            <a:r>
              <a:t>2.各国政府加强对矿业技术的监管和支持，推动矿业技术创新和发展。</a:t>
            </a:r>
          </a:p>
          <a:p>
            <a:r>
              <a:t>3.未来，全球矿业技术政策可能会更加注重环保和可持续发展，鼓励矿业企业加强技术研发和创新，提高矿业发展水平。</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矿产资源贸易与投资规则</a:t>
            </a:r>
          </a:p>
        </p:txBody>
      </p:sp>
      <p:sp>
        <p:nvSpPr>
          <p:cNvPr id="3" name="Subtitle 2"/>
          <p:cNvSpPr>
            <a:spLocks noGrp="1"/>
          </p:cNvSpPr>
          <p:nvPr>
            <p:ph type="subTitle" idx="1"/>
          </p:nvPr>
        </p:nvSpPr>
        <p:spPr/>
        <p:txBody>
          <a:bodyPr/>
          <a:lstStyle/>
          <a:p>
            <a:r>
              <a:t>矿业国际合作与政策研究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矿产资源贸易与投资规则</a:t>
            </a:r>
          </a:p>
        </p:txBody>
      </p:sp>
      <p:sp>
        <p:nvSpPr>
          <p:cNvPr id="3" name="Text Placeholder 2"/>
          <p:cNvSpPr>
            <a:spLocks noGrp="1"/>
          </p:cNvSpPr>
          <p:nvPr>
            <p:ph type="body" idx="1"/>
          </p:nvPr>
        </p:nvSpPr>
        <p:spPr/>
        <p:txBody>
          <a:bodyPr/>
          <a:lstStyle/>
          <a:p>
            <a:r>
              <a:t>矿产资源贸易与投资规则的概述</a:t>
            </a:r>
          </a:p>
        </p:txBody>
      </p:sp>
      <p:sp>
        <p:nvSpPr>
          <p:cNvPr id="4" name="Content Placeholder 3"/>
          <p:cNvSpPr>
            <a:spLocks noGrp="1"/>
          </p:cNvSpPr>
          <p:nvPr>
            <p:ph sz="half" idx="2"/>
          </p:nvPr>
        </p:nvSpPr>
        <p:spPr/>
        <p:txBody>
          <a:bodyPr/>
          <a:lstStyle/>
          <a:p>
            <a:r>
              <a:t>1.矿产资源是全球经济的重要支柱，贸易与投资规则对于保障公平、透明和稳定的市场至关重要。</a:t>
            </a:r>
          </a:p>
          <a:p>
            <a:r>
              <a:t>2.矿产资源贸易与投资规则需要考虑到资源的稀缺性、环境保护、社会责任等多方面因素。</a:t>
            </a:r>
          </a:p>
          <a:p>
            <a:r>
              <a:t>3.随着全球化的发展，各国需要加强合作，共同制定和完善矿产资源贸易与投资规则。</a:t>
            </a:r>
          </a:p>
          <a:p/>
        </p:txBody>
      </p:sp>
      <p:sp>
        <p:nvSpPr>
          <p:cNvPr id="5" name="Text Placeholder 4"/>
          <p:cNvSpPr>
            <a:spLocks noGrp="1"/>
          </p:cNvSpPr>
          <p:nvPr>
            <p:ph type="body" idx="3"/>
          </p:nvPr>
        </p:nvSpPr>
        <p:spPr/>
        <p:txBody>
          <a:bodyPr/>
          <a:lstStyle/>
          <a:p>
            <a:r>
              <a:t>矿产资源贸易的主要规则</a:t>
            </a:r>
          </a:p>
        </p:txBody>
      </p:sp>
      <p:sp>
        <p:nvSpPr>
          <p:cNvPr id="6" name="Content Placeholder 5"/>
          <p:cNvSpPr>
            <a:spLocks noGrp="1"/>
          </p:cNvSpPr>
          <p:nvPr>
            <p:ph sz="half" idx="4"/>
          </p:nvPr>
        </p:nvSpPr>
        <p:spPr/>
        <p:txBody>
          <a:bodyPr/>
          <a:lstStyle/>
          <a:p>
            <a:r>
              <a:t>1.矿产资源贸易应遵循国际贸易规则，如世界贸易组织的相关规定。</a:t>
            </a:r>
          </a:p>
          <a:p>
            <a:r>
              <a:t>2.各国应减少贸易壁垒，促进矿产资源的自由流通，同时加强环境保护和劳工权益保障。</a:t>
            </a:r>
          </a:p>
          <a:p>
            <a:r>
              <a:t>3.新兴技术如区块链和大数据可用于提高矿产资源贸易的透明度和效率。</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矿产资源贸易与投资规则</a:t>
            </a:r>
          </a:p>
        </p:txBody>
      </p:sp>
      <p:sp>
        <p:nvSpPr>
          <p:cNvPr id="3" name="Text Placeholder 2"/>
          <p:cNvSpPr>
            <a:spLocks noGrp="1"/>
          </p:cNvSpPr>
          <p:nvPr>
            <p:ph type="body" idx="1"/>
          </p:nvPr>
        </p:nvSpPr>
        <p:spPr/>
        <p:txBody>
          <a:bodyPr/>
          <a:lstStyle/>
          <a:p>
            <a:r>
              <a:t>矿产资源投资的规则与政策</a:t>
            </a:r>
          </a:p>
        </p:txBody>
      </p:sp>
      <p:sp>
        <p:nvSpPr>
          <p:cNvPr id="4" name="Content Placeholder 3"/>
          <p:cNvSpPr>
            <a:spLocks noGrp="1"/>
          </p:cNvSpPr>
          <p:nvPr>
            <p:ph sz="half" idx="2"/>
          </p:nvPr>
        </p:nvSpPr>
        <p:spPr/>
        <p:txBody>
          <a:bodyPr/>
          <a:lstStyle/>
          <a:p>
            <a:r>
              <a:t>1.各国应制定稳定和透明的矿产资源投资政策，为投资者提供公平的竞争环境。</a:t>
            </a:r>
          </a:p>
          <a:p>
            <a:r>
              <a:t>2.投资规则需要考虑到环境保护、社区发展和国家利益等多方面因素。</a:t>
            </a:r>
          </a:p>
          <a:p>
            <a:r>
              <a:t>3.国际合作在推动矿产资源投资规则和政策的制定方面具有重要作用。</a:t>
            </a:r>
          </a:p>
          <a:p/>
        </p:txBody>
      </p:sp>
      <p:sp>
        <p:nvSpPr>
          <p:cNvPr id="5" name="Text Placeholder 4"/>
          <p:cNvSpPr>
            <a:spLocks noGrp="1"/>
          </p:cNvSpPr>
          <p:nvPr>
            <p:ph type="body" idx="3"/>
          </p:nvPr>
        </p:nvSpPr>
        <p:spPr/>
        <p:txBody>
          <a:bodyPr/>
          <a:lstStyle/>
          <a:p>
            <a:r>
              <a:t>矿产资源贸易与投资的法律框架</a:t>
            </a:r>
          </a:p>
        </p:txBody>
      </p:sp>
      <p:sp>
        <p:nvSpPr>
          <p:cNvPr id="6" name="Content Placeholder 5"/>
          <p:cNvSpPr>
            <a:spLocks noGrp="1"/>
          </p:cNvSpPr>
          <p:nvPr>
            <p:ph sz="half" idx="4"/>
          </p:nvPr>
        </p:nvSpPr>
        <p:spPr/>
        <p:txBody>
          <a:bodyPr/>
          <a:lstStyle/>
          <a:p>
            <a:r>
              <a:t>1.完善的法律框架是保障矿产资源贸易与投资规则实施的基础。</a:t>
            </a:r>
          </a:p>
          <a:p>
            <a:r>
              <a:t>2.各国应加强法律制度建设，打击矿产资源领域的腐败和不法行为。</a:t>
            </a:r>
          </a:p>
          <a:p>
            <a:r>
              <a:t>3.国际组织应加强合作，推动全球矿产资源贸易与投资法律框架的完善。</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矿产资源贸易与投资规则</a:t>
            </a:r>
          </a:p>
        </p:txBody>
      </p:sp>
      <p:sp>
        <p:nvSpPr>
          <p:cNvPr id="3" name="Text Placeholder 2"/>
          <p:cNvSpPr>
            <a:spLocks noGrp="1"/>
          </p:cNvSpPr>
          <p:nvPr>
            <p:ph type="body" idx="1"/>
          </p:nvPr>
        </p:nvSpPr>
        <p:spPr/>
        <p:txBody>
          <a:bodyPr/>
          <a:lstStyle/>
          <a:p>
            <a:r>
              <a:t>矿产资源贸易与投资的可持续发展</a:t>
            </a:r>
          </a:p>
        </p:txBody>
      </p:sp>
      <p:sp>
        <p:nvSpPr>
          <p:cNvPr id="4" name="Content Placeholder 3"/>
          <p:cNvSpPr>
            <a:spLocks noGrp="1"/>
          </p:cNvSpPr>
          <p:nvPr>
            <p:ph sz="half" idx="2"/>
          </p:nvPr>
        </p:nvSpPr>
        <p:spPr/>
        <p:txBody>
          <a:bodyPr/>
          <a:lstStyle/>
          <a:p>
            <a:r>
              <a:t>1.可持续发展已成为全球矿产资源贸易与投资的重要趋势。</a:t>
            </a:r>
          </a:p>
          <a:p>
            <a:r>
              <a:t>2.各国应推动绿色矿山建设，加强矿产资源开发过程中的环境保护。</a:t>
            </a:r>
          </a:p>
          <a:p>
            <a:r>
              <a:t>3.投资者应关注社会责任，加强与当地社区的合作与发展。</a:t>
            </a:r>
          </a:p>
          <a:p/>
        </p:txBody>
      </p:sp>
      <p:sp>
        <p:nvSpPr>
          <p:cNvPr id="5" name="Text Placeholder 4"/>
          <p:cNvSpPr>
            <a:spLocks noGrp="1"/>
          </p:cNvSpPr>
          <p:nvPr>
            <p:ph type="body" idx="3"/>
          </p:nvPr>
        </p:nvSpPr>
        <p:spPr/>
        <p:txBody>
          <a:bodyPr/>
          <a:lstStyle/>
          <a:p>
            <a:r>
              <a:t>未来展望与政策建议</a:t>
            </a:r>
          </a:p>
        </p:txBody>
      </p:sp>
      <p:sp>
        <p:nvSpPr>
          <p:cNvPr id="6" name="Content Placeholder 5"/>
          <p:cNvSpPr>
            <a:spLocks noGrp="1"/>
          </p:cNvSpPr>
          <p:nvPr>
            <p:ph sz="half" idx="4"/>
          </p:nvPr>
        </p:nvSpPr>
        <p:spPr/>
        <p:txBody>
          <a:bodyPr/>
          <a:lstStyle/>
          <a:p>
            <a:r>
              <a:t>1.随着全球经济和技术的快速发展，矿产资源贸易与投资规则将面临新的挑战和机遇。</a:t>
            </a:r>
          </a:p>
          <a:p>
            <a:r>
              <a:t>2.各国应加强政策协调，推动全球矿产资源市场的稳定和发展。</a:t>
            </a:r>
          </a:p>
          <a:p>
            <a:r>
              <a:t>3.未来应关注新兴技术如人工智能和量子计算在矿产资源贸易与投资领域的应用前景。</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矿业国际合作模式与案例</a:t>
            </a:r>
          </a:p>
        </p:txBody>
      </p:sp>
      <p:sp>
        <p:nvSpPr>
          <p:cNvPr id="3" name="Subtitle 2"/>
          <p:cNvSpPr>
            <a:spLocks noGrp="1"/>
          </p:cNvSpPr>
          <p:nvPr>
            <p:ph type="subTitle" idx="1"/>
          </p:nvPr>
        </p:nvSpPr>
        <p:spPr/>
        <p:txBody>
          <a:bodyPr/>
          <a:lstStyle/>
          <a:p>
            <a:r>
              <a:t>矿业国际合作与政策研究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https://d.book118.com/497134045103006031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Red Orange">
      <a:dk1>
        <a:sysClr val="windowText" lastClr="000000"/>
      </a:dk1>
      <a:lt1>
        <a:sysClr val="window" lastClr="FFFFFF"/>
      </a:lt1>
      <a:dk2>
        <a:srgbClr val="505046"/>
      </a:dk2>
      <a:lt2>
        <a:srgbClr val="EEECE1"/>
      </a:lt2>
      <a:accent1>
        <a:srgbClr val="E84C22"/>
      </a:accent1>
      <a:accent2>
        <a:srgbClr val="FFBD47"/>
      </a:accent2>
      <a:accent3>
        <a:srgbClr val="B64926"/>
      </a:accent3>
      <a:accent4>
        <a:srgbClr val="FF8427"/>
      </a:accent4>
      <a:accent5>
        <a:srgbClr val="CC9900"/>
      </a:accent5>
      <a:accent6>
        <a:srgbClr val="B22600"/>
      </a:accent6>
      <a:hlink>
        <a:srgbClr val="CC9900"/>
      </a:hlink>
      <a:folHlink>
        <a:srgbClr val="666699"/>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16</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16</vt:i4>
      </vt:variant>
    </vt:vector>
  </HeadingPairs>
  <TitlesOfParts>
    <vt:vector baseType="lpstr" size="28">
      <vt:lpstr>Arial</vt:lpstr>
      <vt:lpstr>Calibri</vt:lpstr>
      <vt:lpstr>黑体</vt:lpstr>
      <vt:lpstr>微软雅黑</vt:lpstr>
      <vt:lpstr>Wingdings</vt:lpstr>
      <vt:lpstr>Franklin Gothic Book</vt:lpstr>
      <vt:lpstr>宋体</vt:lpstr>
      <vt:lpstr>思源黑体</vt:lpstr>
      <vt:lpstr>幼圆</vt:lpstr>
      <vt:lpstr>Agency FB</vt:lpstr>
      <vt:lpstr>Adobe 宋体 Std L</vt:lpstr>
      <vt:lpstr>Office Theme</vt:lpstr>
      <vt:lpstr>PowerPoint Presentation</vt:lpstr>
      <vt:lpstr>PowerPoint Presentation</vt:lpstr>
      <vt:lpstr> 矿业国际合作现状与趋势</vt:lpstr>
      <vt:lpstr> 矿业国际合作现状与趋势</vt:lpstr>
      <vt:lpstr> 矿业国际合作现状与趋势</vt:lpstr>
      <vt:lpstr> 矿业国际合作现状与趋势</vt:lpstr>
      <vt:lpstr> 全球矿业政策环境分析</vt:lpstr>
      <vt:lpstr> 全球矿业政策环境分析</vt:lpstr>
      <vt:lpstr> 全球矿业政策环境分析</vt:lpstr>
      <vt:lpstr> 全球矿业政策环境分析</vt:lpstr>
      <vt:lpstr> 矿产资源贸易与投资规则</vt:lpstr>
      <vt:lpstr> 矿产资源贸易与投资规则</vt:lpstr>
      <vt:lpstr> 矿产资源贸易与投资规则</vt:lpstr>
      <vt:lpstr> 矿产资源贸易与投资规则</vt:lpstr>
      <vt:lpstr> 矿业国际合作模式与案例</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2024-09-03T20:01:23.484</cp:lastPrinted>
  <dcterms:created xsi:type="dcterms:W3CDTF">2024-09-03T12:01:23Z</dcterms:created>
  <dcterms:modified xsi:type="dcterms:W3CDTF">2024-09-03T12:01:25Z</dcterms:modified>
</cp:coreProperties>
</file>