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6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20CF3-302F-43FE-8ADA-8F8F7D3E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AEBAE-D04A-4D3F-ADC9-58019D2BB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E3BFA-E3F2-497E-BA2A-B985B0824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96625-AE1B-4A44-A6E4-882CBB73E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2CE28-4D4D-4E45-88F2-51DA37F0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7C55C-BBEB-4412-AA62-25139BB7B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E71E5-9320-477F-9B2A-9CF69C8A5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4001A-0478-483E-9154-BC374279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3BFE6-69DC-4F38-BB52-9E32F165D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DB524-14E5-406A-8168-2A7947B41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8153F-28EA-4F34-8E0D-59CAFA1C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正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469265" rtl="0" eaLnBrk="1" latinLnBrk="0" hangingPunct="1">
        <a:spcBef>
          <a:spcPct val="0"/>
        </a:spcBef>
        <a:buNone/>
        <a:defRPr sz="22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5895" indent="-175895" algn="l" defTabSz="469265" rtl="0" eaLnBrk="1" latinLnBrk="0" hangingPunct="1">
        <a:spcBef>
          <a:spcPct val="20000"/>
        </a:spcBef>
        <a:buFont typeface="Arial" pitchFamily="34" charset="0"/>
        <a:buChar char="•"/>
        <a:defRPr sz="1640" kern="1200">
          <a:solidFill>
            <a:schemeClr val="tx1"/>
          </a:solidFill>
          <a:latin typeface="+mn-lt"/>
          <a:ea typeface="+mn-ea"/>
          <a:cs typeface="+mn-cs"/>
        </a:defRPr>
      </a:lvl1pPr>
      <a:lvl2pPr marL="381000" indent="-146685" algn="l" defTabSz="469265" rtl="0" eaLnBrk="1" latinLnBrk="0" hangingPunct="1">
        <a:spcBef>
          <a:spcPct val="20000"/>
        </a:spcBef>
        <a:buFont typeface="Arial" pitchFamily="34" charset="0"/>
        <a:buChar char="–"/>
        <a:defRPr sz="1435" kern="1200">
          <a:solidFill>
            <a:schemeClr val="tx1"/>
          </a:solidFill>
          <a:latin typeface="+mn-lt"/>
          <a:ea typeface="+mn-ea"/>
          <a:cs typeface="+mn-cs"/>
        </a:defRPr>
      </a:lvl2pPr>
      <a:lvl3pPr marL="586740" indent="-117475" algn="l" defTabSz="469265" rtl="0" eaLnBrk="1" latinLnBrk="0" hangingPunct="1">
        <a:spcBef>
          <a:spcPct val="20000"/>
        </a:spcBef>
        <a:buFont typeface="Arial" pitchFamily="34" charset="0"/>
        <a:buChar char="•"/>
        <a:defRPr sz="1230" kern="1200">
          <a:solidFill>
            <a:schemeClr val="tx1"/>
          </a:solidFill>
          <a:latin typeface="+mn-lt"/>
          <a:ea typeface="+mn-ea"/>
          <a:cs typeface="+mn-cs"/>
        </a:defRPr>
      </a:lvl3pPr>
      <a:lvl4pPr marL="821055" indent="-117475" algn="l" defTabSz="469265" rtl="0" eaLnBrk="1" latinLnBrk="0" hangingPunct="1">
        <a:spcBef>
          <a:spcPct val="20000"/>
        </a:spcBef>
        <a:buFont typeface="Arial" pitchFamily="34" charset="0"/>
        <a:buChar char="–"/>
        <a:defRPr sz="1025" kern="1200">
          <a:solidFill>
            <a:schemeClr val="tx1"/>
          </a:solidFill>
          <a:latin typeface="+mn-lt"/>
          <a:ea typeface="+mn-ea"/>
          <a:cs typeface="+mn-cs"/>
        </a:defRPr>
      </a:lvl4pPr>
      <a:lvl5pPr marL="1055370" indent="-117475" algn="l" defTabSz="469265" rtl="0" eaLnBrk="1" latinLnBrk="0" hangingPunct="1">
        <a:spcBef>
          <a:spcPct val="20000"/>
        </a:spcBef>
        <a:buFont typeface="Arial" pitchFamily="34" charset="0"/>
        <a:buChar char="»"/>
        <a:defRPr sz="1025" kern="1200">
          <a:solidFill>
            <a:schemeClr val="tx1"/>
          </a:solidFill>
          <a:latin typeface="+mn-lt"/>
          <a:ea typeface="+mn-ea"/>
          <a:cs typeface="+mn-cs"/>
        </a:defRPr>
      </a:lvl5pPr>
      <a:lvl6pPr marL="1290320" indent="-117475" algn="l" defTabSz="469265" rtl="0" eaLnBrk="1" latinLnBrk="0" hangingPunct="1">
        <a:spcBef>
          <a:spcPct val="20000"/>
        </a:spcBef>
        <a:buFont typeface="Arial" pitchFamily="34" charset="0"/>
        <a:buChar char="•"/>
        <a:defRPr sz="1025" kern="1200">
          <a:solidFill>
            <a:schemeClr val="tx1"/>
          </a:solidFill>
          <a:latin typeface="+mn-lt"/>
          <a:ea typeface="+mn-ea"/>
          <a:cs typeface="+mn-cs"/>
        </a:defRPr>
      </a:lvl6pPr>
      <a:lvl7pPr marL="1524635" indent="-117475" algn="l" defTabSz="469265" rtl="0" eaLnBrk="1" latinLnBrk="0" hangingPunct="1">
        <a:spcBef>
          <a:spcPct val="20000"/>
        </a:spcBef>
        <a:buFont typeface="Arial" pitchFamily="34" charset="0"/>
        <a:buChar char="•"/>
        <a:defRPr sz="1025" kern="1200">
          <a:solidFill>
            <a:schemeClr val="tx1"/>
          </a:solidFill>
          <a:latin typeface="+mn-lt"/>
          <a:ea typeface="+mn-ea"/>
          <a:cs typeface="+mn-cs"/>
        </a:defRPr>
      </a:lvl7pPr>
      <a:lvl8pPr marL="1759585" indent="-117475" algn="l" defTabSz="469265" rtl="0" eaLnBrk="1" latinLnBrk="0" hangingPunct="1">
        <a:spcBef>
          <a:spcPct val="20000"/>
        </a:spcBef>
        <a:buFont typeface="Arial" pitchFamily="34" charset="0"/>
        <a:buChar char="•"/>
        <a:defRPr sz="1025" kern="1200">
          <a:solidFill>
            <a:schemeClr val="tx1"/>
          </a:solidFill>
          <a:latin typeface="+mn-lt"/>
          <a:ea typeface="+mn-ea"/>
          <a:cs typeface="+mn-cs"/>
        </a:defRPr>
      </a:lvl8pPr>
      <a:lvl9pPr marL="1993900" indent="-117475" algn="l" defTabSz="469265" rtl="0" eaLnBrk="1" latinLnBrk="0" hangingPunct="1">
        <a:spcBef>
          <a:spcPct val="20000"/>
        </a:spcBef>
        <a:buFont typeface="Arial" pitchFamily="34" charset="0"/>
        <a:buChar char="•"/>
        <a:defRPr sz="10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1pPr>
      <a:lvl2pPr marL="234315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2pPr>
      <a:lvl3pPr marL="469265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3pPr>
      <a:lvl4pPr marL="703580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4pPr>
      <a:lvl5pPr marL="938530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5pPr>
      <a:lvl6pPr marL="1172845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6pPr>
      <a:lvl7pPr marL="1407795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7pPr>
      <a:lvl8pPr marL="1642110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8pPr>
      <a:lvl9pPr marL="1876425" algn="l" defTabSz="469265" rtl="0" eaLnBrk="1" latinLnBrk="0" hangingPunct="1">
        <a:defRPr sz="92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tags" Target="../tags/tag1.xml" /><Relationship Id="rId4" Type="http://schemas.openxmlformats.org/officeDocument/2006/relationships/slide" Target="slide1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2.xml" /><Relationship Id="rId4" Type="http://schemas.openxmlformats.org/officeDocument/2006/relationships/slide" Target="slide1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Relationship Id="rId3" Type="http://schemas.openxmlformats.org/officeDocument/2006/relationships/slide" Target="slide1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.xml" /><Relationship Id="rId3" Type="http://schemas.openxmlformats.org/officeDocument/2006/relationships/slide" Target="slide1.xml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Relationship Id="rId3" Type="http://schemas.openxmlformats.org/officeDocument/2006/relationships/slide" Target="slide1.xml" TargetMode="Internal" /><Relationship Id="rId4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4142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C_3#39aafd733.fixed?vbadefaultcenterpage=1&amp;parentnodeid=7e0f87cd2&amp;vbahtmlprocessed=1" title=""/>
          <p:cNvSpPr/>
          <p:nvPr/>
        </p:nvSpPr>
        <p:spPr>
          <a:xfrm>
            <a:off x="1581530" y="2125980"/>
            <a:ext cx="8585305" cy="873343"/>
          </a:xfrm>
          <a:prstGeom prst="rect">
            <a:avLst/>
          </a:prstGeom>
          <a:noFill/>
        </p:spPr>
        <p:txBody>
          <a:bodyPr wrap="none" lIns="0" tIns="0" rIns="0" bIns="0" rtlCol="0" anchor="ctr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zh-CN" altLang="en-US" sz="44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主题一  生命安全与健康教育</a:t>
            </a:r>
            <a:endParaRPr lang="en-US" altLang="zh-CN" sz="4400" b="1">
              <a:solidFill>
                <a:srgbClr val="00ADA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sp>
        <p:nvSpPr>
          <p:cNvPr id="5" name="C_3_BD#39aafd733.fixed?vbadefaultcenterpage=1&amp;parentnodeid=7e0f87cd2&amp;vbahtmlprocessed=1" title=""/>
          <p:cNvSpPr/>
          <p:nvPr/>
        </p:nvSpPr>
        <p:spPr>
          <a:xfrm>
            <a:off x="1581529" y="3270388"/>
            <a:ext cx="8585305" cy="539537"/>
          </a:xfrm>
          <a:prstGeom prst="rect">
            <a:avLst/>
          </a:prstGeom>
          <a:noFill/>
        </p:spPr>
        <p:txBody>
          <a:bodyPr wrap="none" lIns="0" tIns="0" rIns="0" bIns="0" rtlCol="0" anchor="ctr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ts val="5440"/>
              </a:lnSpc>
            </a:pPr>
            <a:r>
              <a:rPr lang="zh-CN" altLang="en-US" sz="3200" b="1">
                <a:solidFill>
                  <a:srgbClr val="00ADA3"/>
                </a:solidFill>
                <a:latin typeface="楷体" panose="02010609060101010101" pitchFamily="34" charset="-122"/>
                <a:ea typeface="楷体" panose="02010609060101010101" pitchFamily="34" charset="-122"/>
                <a:cs typeface="楷体" panose="02010609060101010101" pitchFamily="34" charset="-120"/>
              </a:rPr>
              <a:t>第4课时  珍爱生命  学会绽放</a:t>
            </a:r>
            <a:endParaRPr lang="en-US" altLang="zh-CN" sz="3200" b="1">
              <a:solidFill>
                <a:srgbClr val="00ADA3"/>
              </a:solidFill>
              <a:latin typeface="楷体" panose="02010609060101010101" pitchFamily="34" charset="-122"/>
              <a:ea typeface="楷体" panose="02010609060101010101" pitchFamily="34" charset="-122"/>
              <a:cs typeface="楷体" panose="02010609060101010101" pitchFamily="34" charset="-12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2" name="Picture 102" title="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886" y="3066844"/>
            <a:ext cx="430024" cy="1150111"/>
          </a:xfrm>
          <a:prstGeom prst="rect">
            <a:avLst/>
          </a:prstGeom>
          <a:noFill/>
        </p:spPr>
      </p:pic>
      <p:sp>
        <p:nvSpPr>
          <p:cNvPr id="3" name="Freeform 103" title=""/>
          <p:cNvSpPr/>
          <p:nvPr/>
        </p:nvSpPr>
        <p:spPr>
          <a:xfrm>
            <a:off x="1616586" y="3079544"/>
            <a:ext cx="404623" cy="1124711"/>
          </a:xfrm>
          <a:custGeom>
            <a:rect l="0" t="0" r="0" b="0"/>
            <a:pathLst>
              <a:path w="224791" h="624840">
                <a:moveTo>
                  <a:pt x="187325" y="0"/>
                </a:moveTo>
                <a:cubicBezTo>
                  <a:pt x="207932" y="0"/>
                  <a:pt x="224791" y="16860"/>
                  <a:pt x="224791" y="37466"/>
                </a:cubicBezTo>
                <a:lnTo>
                  <a:pt x="224791" y="587375"/>
                </a:lnTo>
                <a:cubicBezTo>
                  <a:pt x="224791" y="607981"/>
                  <a:pt x="207932" y="624840"/>
                  <a:pt x="187325" y="624840"/>
                </a:cubicBezTo>
                <a:lnTo>
                  <a:pt x="37466" y="624840"/>
                </a:lnTo>
                <a:cubicBezTo>
                  <a:pt x="16860" y="624840"/>
                  <a:pt x="0" y="607981"/>
                  <a:pt x="0" y="587375"/>
                </a:cubicBezTo>
                <a:lnTo>
                  <a:pt x="0" y="37466"/>
                </a:lnTo>
                <a:cubicBezTo>
                  <a:pt x="0" y="16860"/>
                  <a:pt x="16860" y="0"/>
                  <a:pt x="37466" y="0"/>
                </a:cubicBezTo>
                <a:lnTo>
                  <a:pt x="187325" y="0"/>
                </a:lnTo>
                <a:close/>
              </a:path>
            </a:pathLst>
          </a:custGeom>
          <a:noFill/>
          <a:ln w="12959" cap="flat" cmpd="sng">
            <a:solidFill>
              <a:srgbClr val="00ACAF">
                <a:alpha val="100000"/>
              </a:srgbClr>
            </a:solidFill>
            <a:miter lim="508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 marL="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106" title=""/>
          <p:cNvSpPr/>
          <p:nvPr/>
        </p:nvSpPr>
        <p:spPr>
          <a:xfrm>
            <a:off x="1355464" y="3656762"/>
            <a:ext cx="256607" cy="0"/>
          </a:xfrm>
          <a:custGeom>
            <a:rect l="0" t="0" r="0" b="0"/>
            <a:pathLst>
              <a:path w="142560">
                <a:moveTo>
                  <a:pt x="142560" y="0"/>
                </a:moveTo>
                <a:lnTo>
                  <a:pt x="0" y="0"/>
                </a:lnTo>
              </a:path>
            </a:pathLst>
          </a:custGeom>
          <a:noFill/>
          <a:ln w="19440" cap="flat" cmpd="sng">
            <a:solidFill>
              <a:srgbClr val="00ACAF">
                <a:alpha val="100000"/>
              </a:srgbClr>
            </a:solidFill>
            <a:miter lim="508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 marL="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Rectangle 107" title=""/>
          <p:cNvSpPr/>
          <p:nvPr/>
        </p:nvSpPr>
        <p:spPr>
          <a:xfrm>
            <a:off x="654055" y="2945164"/>
            <a:ext cx="715980" cy="14331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zh-CN" altLang="en-US" sz="2330" b="0" i="0" spc="188" baseline="0">
                <a:latin typeface="FZDHTK--GBK1-0"/>
              </a:rPr>
              <a:t>珍学爱会生绽命放</a:t>
            </a:r>
            <a:endParaRPr lang="en-US" sz="2330" b="0" i="0" spc="0" baseline="0">
              <a:latin typeface="FZDHTK--GBK1-0"/>
            </a:endParaRPr>
          </a:p>
        </p:txBody>
      </p:sp>
      <p:sp>
        <p:nvSpPr>
          <p:cNvPr id="6" name="Rectangle 109" title=""/>
          <p:cNvSpPr/>
          <p:nvPr/>
        </p:nvSpPr>
        <p:spPr>
          <a:xfrm>
            <a:off x="1723202" y="3094565"/>
            <a:ext cx="354036" cy="1076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zh-CN" altLang="en-US" sz="1750" b="0" i="0" spc="141" baseline="0">
                <a:latin typeface="FZHTK--GBK1-0"/>
              </a:rPr>
              <a:t>珍爱生命</a:t>
            </a:r>
            <a:endParaRPr lang="en-US" sz="1750" b="0" i="0" spc="0" baseline="0">
              <a:latin typeface="FZHTK--GBK1-0"/>
            </a:endParaRPr>
          </a:p>
        </p:txBody>
      </p:sp>
      <p:sp>
        <p:nvSpPr>
          <p:cNvPr id="7" name="Rectangle 111" title=""/>
          <p:cNvSpPr/>
          <p:nvPr/>
        </p:nvSpPr>
        <p:spPr>
          <a:xfrm>
            <a:off x="2305829" y="2703673"/>
            <a:ext cx="337566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是什</a:t>
            </a:r>
            <a:r>
              <a:rPr lang="en-US" sz="1750" b="0" i="0" spc="151" baseline="0">
                <a:latin typeface="FZSSK--GBK1-0"/>
              </a:rPr>
              <a:t>么</a:t>
            </a:r>
            <a:r>
              <a:rPr lang="en-US" sz="1750" b="0" i="0" spc="-110" baseline="0">
                <a:latin typeface="FZSSK--GBK1-0"/>
              </a:rPr>
              <a:t>—</a:t>
            </a:r>
            <a:r>
              <a:rPr lang="en-US" sz="1750" b="0" i="0" spc="141" baseline="0">
                <a:latin typeface="FZSSK--GBK1-0"/>
              </a:rPr>
              <a:t>—正确认识生命的接</a:t>
            </a:r>
            <a:r>
              <a:rPr lang="en-US" sz="1750" b="0" i="0" spc="0" baseline="0">
                <a:latin typeface="FZSSK--GBK1-0"/>
              </a:rPr>
              <a:t>续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8" name="Rectangle 113" title=""/>
          <p:cNvSpPr/>
          <p:nvPr/>
        </p:nvSpPr>
        <p:spPr>
          <a:xfrm>
            <a:off x="2305829" y="4150621"/>
            <a:ext cx="70231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怎么</a:t>
            </a:r>
            <a:r>
              <a:rPr lang="en-US" sz="1750" b="0" i="0" spc="0" baseline="0">
                <a:latin typeface="FZSSK--GBK1-0"/>
              </a:rPr>
              <a:t>做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9" name="Rectangle 114" title=""/>
          <p:cNvSpPr/>
          <p:nvPr/>
        </p:nvSpPr>
        <p:spPr>
          <a:xfrm>
            <a:off x="3255728" y="3814404"/>
            <a:ext cx="190246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怎样做到敬畏生</a:t>
            </a:r>
            <a:r>
              <a:rPr lang="en-US" sz="1750" b="0" i="0" spc="0" baseline="0">
                <a:latin typeface="FZSSK--GBK1-0"/>
              </a:rPr>
              <a:t>命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0" name="Rectangle 133" title=""/>
          <p:cNvSpPr/>
          <p:nvPr/>
        </p:nvSpPr>
        <p:spPr>
          <a:xfrm>
            <a:off x="5676147" y="3091606"/>
            <a:ext cx="5922010" cy="66421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生命来之不</a:t>
            </a:r>
            <a:r>
              <a:rPr lang="en-US" sz="1750" b="0" i="0" spc="145" baseline="0">
                <a:latin typeface="FZSSK--GBK1-0"/>
              </a:rPr>
              <a:t>易</a:t>
            </a:r>
            <a:r>
              <a:rPr lang="en-US" sz="1750" b="0" i="0" spc="-806" baseline="0">
                <a:latin typeface="FZSSK--GBK1-0"/>
              </a:rPr>
              <a:t>，</a:t>
            </a:r>
            <a:r>
              <a:rPr lang="en-US" sz="1750" b="0" i="0" spc="141" baseline="0">
                <a:latin typeface="FZSSK--GBK1-0"/>
              </a:rPr>
              <a:t>是独特</a:t>
            </a:r>
            <a:r>
              <a:rPr lang="en-US" sz="1750" b="0" i="0" spc="139" baseline="0">
                <a:latin typeface="FZSSK--GBK1-0"/>
              </a:rPr>
              <a:t>的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不可逆</a:t>
            </a:r>
            <a:r>
              <a:rPr lang="en-US" sz="1750" b="0" i="0" spc="139" baseline="0">
                <a:latin typeface="FZSSK--GBK1-0"/>
              </a:rPr>
              <a:t>的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短暂</a:t>
            </a:r>
            <a:r>
              <a:rPr lang="en-US" sz="1750" b="0" i="0" spc="139" baseline="0">
                <a:latin typeface="FZSSK--GBK1-0"/>
              </a:rPr>
              <a:t>的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宝贵</a:t>
            </a:r>
            <a:r>
              <a:rPr lang="en-US" sz="1750" b="0" i="0" spc="0" baseline="0">
                <a:latin typeface="FZSSK--GBK1-0"/>
              </a:rPr>
              <a:t>的</a:t>
            </a:r>
            <a:endParaRPr lang="en-US" sz="1750" b="0" i="0" spc="0" baseline="0">
              <a:latin typeface="FZSSK--GBK1-0"/>
            </a:endParaRPr>
          </a:p>
          <a:p>
            <a:pPr marL="0">
              <a:lnSpc>
                <a:spcPts val="3080"/>
              </a:lnSpc>
            </a:pPr>
            <a:r>
              <a:rPr lang="en-US" sz="1750" b="0" i="0" spc="0" baseline="0">
                <a:latin typeface="FZSSK--GBK1-0"/>
              </a:rPr>
              <a:t>生命是脆弱的</a:t>
            </a:r>
            <a:r>
              <a:rPr lang="en-US" sz="1750" b="0" i="0" spc="-858" baseline="0">
                <a:latin typeface="FZSSK--GBK1-0"/>
              </a:rPr>
              <a:t>、</a:t>
            </a:r>
            <a:r>
              <a:rPr lang="en-US" sz="1750" b="0" i="0" spc="0" baseline="0">
                <a:latin typeface="FZSSK--GBK1-0"/>
              </a:rPr>
              <a:t>艰难的</a:t>
            </a:r>
            <a:r>
              <a:rPr lang="en-US" sz="1750" b="0" i="0" spc="-863" baseline="0">
                <a:latin typeface="FZSSK--GBK1-0"/>
              </a:rPr>
              <a:t>，</a:t>
            </a:r>
            <a:r>
              <a:rPr lang="en-US" sz="1750" b="0" i="0" spc="0" baseline="0">
                <a:latin typeface="FZSSK--GBK1-0"/>
              </a:rPr>
              <a:t>也是坚强的</a:t>
            </a:r>
            <a:r>
              <a:rPr lang="en-US" sz="1750" b="0" i="0" spc="-858" baseline="0">
                <a:latin typeface="FZSSK--GBK1-0"/>
              </a:rPr>
              <a:t>、</a:t>
            </a:r>
            <a:r>
              <a:rPr lang="en-US" sz="1750" b="0" i="0" spc="0" baseline="0">
                <a:latin typeface="FZSSK--GBK1-0"/>
              </a:rPr>
              <a:t>有力量的</a:t>
            </a:r>
            <a:r>
              <a:rPr lang="en-US" sz="1750" b="0" i="0" spc="-858" baseline="0">
                <a:latin typeface="FZSSK--GBK1-0"/>
              </a:rPr>
              <a:t>、</a:t>
            </a:r>
            <a:r>
              <a:rPr lang="en-US" sz="1750" b="0" i="0" spc="0" baseline="0">
                <a:latin typeface="FZSSK--GBK1-0"/>
              </a:rPr>
              <a:t>崇高的</a:t>
            </a:r>
            <a:r>
              <a:rPr lang="en-US" sz="1750" b="0" i="0" spc="-858" baseline="0">
                <a:latin typeface="FZSSK--GBK1-0"/>
              </a:rPr>
              <a:t>、</a:t>
            </a:r>
            <a:r>
              <a:rPr lang="en-US" sz="1750" b="0" i="0" spc="0" baseline="0">
                <a:latin typeface="FZSSK--GBK1-0"/>
              </a:rPr>
              <a:t>神</a:t>
            </a:r>
            <a:r>
              <a:rPr lang="en-US" sz="1750" b="0" i="0" spc="160" baseline="0">
                <a:latin typeface="FZSSK--GBK1-0"/>
              </a:rPr>
              <a:t>圣</a:t>
            </a:r>
            <a:r>
              <a:rPr lang="en-US" sz="1750" b="0" i="0" spc="0" baseline="0">
                <a:latin typeface="FZSSK--GBK1-0"/>
              </a:rPr>
              <a:t>的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1" name="Rectangle 134" title=""/>
          <p:cNvSpPr/>
          <p:nvPr/>
        </p:nvSpPr>
        <p:spPr>
          <a:xfrm>
            <a:off x="2305829" y="3287062"/>
            <a:ext cx="313563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为什</a:t>
            </a:r>
            <a:r>
              <a:rPr lang="en-US" sz="1750" b="0" i="0" spc="151" baseline="0">
                <a:latin typeface="FZSSK--GBK1-0"/>
              </a:rPr>
              <a:t>么</a:t>
            </a:r>
            <a:r>
              <a:rPr lang="en-US" sz="1750" b="0" i="0" spc="-110" baseline="0">
                <a:latin typeface="FZSSK--GBK1-0"/>
              </a:rPr>
              <a:t>—</a:t>
            </a:r>
            <a:r>
              <a:rPr lang="en-US" sz="1750" b="0" i="0" spc="141" baseline="0">
                <a:latin typeface="FZSSK--GBK1-0"/>
              </a:rPr>
              <a:t>—为什么要珍爱生</a:t>
            </a:r>
            <a:r>
              <a:rPr lang="en-US" sz="1750" b="0" i="0" spc="0" baseline="0">
                <a:latin typeface="FZSSK--GBK1-0"/>
              </a:rPr>
              <a:t>命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2" name="Rectangle 140" title=""/>
          <p:cNvSpPr/>
          <p:nvPr/>
        </p:nvSpPr>
        <p:spPr>
          <a:xfrm>
            <a:off x="3286877" y="4455740"/>
            <a:ext cx="142240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怎样守护生</a:t>
            </a:r>
            <a:r>
              <a:rPr lang="en-US" sz="1750" b="0" i="0" spc="0" baseline="0">
                <a:latin typeface="FZSSK--GBK1-0"/>
              </a:rPr>
              <a:t>命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3" name="Rectangle 141" title=""/>
          <p:cNvSpPr/>
          <p:nvPr/>
        </p:nvSpPr>
        <p:spPr>
          <a:xfrm>
            <a:off x="4979397" y="4246567"/>
            <a:ext cx="942340" cy="691515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爱护身</a:t>
            </a:r>
            <a:r>
              <a:rPr lang="en-US" sz="1750" b="0" i="0" spc="0" baseline="0">
                <a:latin typeface="FZSSK--GBK1-0"/>
              </a:rPr>
              <a:t>体</a:t>
            </a:r>
            <a:endParaRPr lang="en-US" sz="1750" b="0" i="0" spc="0" baseline="0">
              <a:latin typeface="FZSSK--GBK1-0"/>
            </a:endParaRPr>
          </a:p>
          <a:p>
            <a:pPr marL="0">
              <a:lnSpc>
                <a:spcPts val="3295"/>
              </a:lnSpc>
            </a:pPr>
            <a:r>
              <a:rPr lang="en-US" sz="1750" b="0" i="0" spc="141" baseline="0">
                <a:latin typeface="FZSSK--GBK1-0"/>
              </a:rPr>
              <a:t>养护精</a:t>
            </a:r>
            <a:r>
              <a:rPr lang="en-US" sz="1750" b="0" i="0" spc="0" baseline="0">
                <a:latin typeface="FZSSK--GBK1-0"/>
              </a:rPr>
              <a:t>神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4" name="左大括号 13" title=""/>
          <p:cNvSpPr/>
          <p:nvPr/>
        </p:nvSpPr>
        <p:spPr>
          <a:xfrm>
            <a:off x="2033909" y="2856604"/>
            <a:ext cx="271920" cy="1434239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左大括号 14" title=""/>
          <p:cNvSpPr/>
          <p:nvPr/>
        </p:nvSpPr>
        <p:spPr>
          <a:xfrm>
            <a:off x="2994126" y="3970988"/>
            <a:ext cx="248585" cy="599612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左大括号 15" title=""/>
          <p:cNvSpPr/>
          <p:nvPr/>
        </p:nvSpPr>
        <p:spPr>
          <a:xfrm>
            <a:off x="5391527" y="3206669"/>
            <a:ext cx="256699" cy="385644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左大括号 16" title=""/>
          <p:cNvSpPr/>
          <p:nvPr/>
        </p:nvSpPr>
        <p:spPr>
          <a:xfrm>
            <a:off x="4709050" y="4379403"/>
            <a:ext cx="256699" cy="385644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5" title="">
            <a:hlinkClick r:id="rId4" action="ppaction://hlinksldjump?num=1"/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126990" y="1052195"/>
            <a:ext cx="2025015" cy="595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accent5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思维导图</a:t>
            </a:r>
            <a:endParaRPr lang="zh-CN" altLang="zh-CN" sz="3600" b="1">
              <a:solidFill>
                <a:schemeClr val="accent5">
                  <a:lumMod val="50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04" title="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449" y="2276628"/>
            <a:ext cx="430021" cy="1150111"/>
          </a:xfrm>
          <a:prstGeom prst="rect">
            <a:avLst/>
          </a:prstGeom>
          <a:noFill/>
        </p:spPr>
      </p:pic>
      <p:sp>
        <p:nvSpPr>
          <p:cNvPr id="3" name="Freeform 105" title=""/>
          <p:cNvSpPr/>
          <p:nvPr/>
        </p:nvSpPr>
        <p:spPr>
          <a:xfrm>
            <a:off x="1548149" y="2289329"/>
            <a:ext cx="404621" cy="1124711"/>
          </a:xfrm>
          <a:custGeom>
            <a:rect l="0" t="0" r="0" b="0"/>
            <a:pathLst>
              <a:path w="224790" h="624840">
                <a:moveTo>
                  <a:pt x="187325" y="0"/>
                </a:moveTo>
                <a:cubicBezTo>
                  <a:pt x="207931" y="0"/>
                  <a:pt x="224790" y="16859"/>
                  <a:pt x="224790" y="37465"/>
                </a:cubicBezTo>
                <a:lnTo>
                  <a:pt x="224790" y="587375"/>
                </a:lnTo>
                <a:cubicBezTo>
                  <a:pt x="224790" y="607981"/>
                  <a:pt x="207931" y="624840"/>
                  <a:pt x="187325" y="624840"/>
                </a:cubicBezTo>
                <a:lnTo>
                  <a:pt x="37465" y="624840"/>
                </a:lnTo>
                <a:cubicBezTo>
                  <a:pt x="16859" y="624840"/>
                  <a:pt x="0" y="607981"/>
                  <a:pt x="0" y="587375"/>
                </a:cubicBezTo>
                <a:lnTo>
                  <a:pt x="0" y="37465"/>
                </a:lnTo>
                <a:cubicBezTo>
                  <a:pt x="0" y="16859"/>
                  <a:pt x="16859" y="0"/>
                  <a:pt x="37465" y="0"/>
                </a:cubicBezTo>
                <a:lnTo>
                  <a:pt x="187325" y="0"/>
                </a:lnTo>
                <a:close/>
              </a:path>
            </a:pathLst>
          </a:custGeom>
          <a:noFill/>
          <a:ln w="12959" cap="flat" cmpd="sng">
            <a:solidFill>
              <a:srgbClr val="00ACAF">
                <a:alpha val="100000"/>
              </a:srgbClr>
            </a:solidFill>
            <a:miter lim="508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 marL="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106" title=""/>
          <p:cNvSpPr/>
          <p:nvPr/>
        </p:nvSpPr>
        <p:spPr>
          <a:xfrm>
            <a:off x="1286930" y="2855090"/>
            <a:ext cx="256607" cy="0"/>
          </a:xfrm>
          <a:custGeom>
            <a:rect l="0" t="0" r="0" b="0"/>
            <a:pathLst>
              <a:path w="142560">
                <a:moveTo>
                  <a:pt x="142560" y="0"/>
                </a:moveTo>
                <a:lnTo>
                  <a:pt x="0" y="0"/>
                </a:lnTo>
              </a:path>
            </a:pathLst>
          </a:custGeom>
          <a:noFill/>
          <a:ln w="19440" cap="flat" cmpd="sng">
            <a:solidFill>
              <a:srgbClr val="00ACAF">
                <a:alpha val="100000"/>
              </a:srgbClr>
            </a:solidFill>
            <a:miter lim="508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 marL="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Rectangle 107" title=""/>
          <p:cNvSpPr/>
          <p:nvPr/>
        </p:nvSpPr>
        <p:spPr>
          <a:xfrm>
            <a:off x="585521" y="2143492"/>
            <a:ext cx="715980" cy="14331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zh-CN" altLang="en-US" sz="2330" b="0" i="0" spc="188" baseline="0">
                <a:latin typeface="FZDHTK--GBK1-0"/>
              </a:rPr>
              <a:t>珍学爱会生绽命放</a:t>
            </a:r>
            <a:endParaRPr lang="en-US" sz="2330" b="0" i="0" spc="0" baseline="0">
              <a:latin typeface="FZDHTK--GBK1-0"/>
            </a:endParaRPr>
          </a:p>
        </p:txBody>
      </p:sp>
      <p:sp>
        <p:nvSpPr>
          <p:cNvPr id="6" name="Rectangle 147" title=""/>
          <p:cNvSpPr/>
          <p:nvPr/>
        </p:nvSpPr>
        <p:spPr>
          <a:xfrm>
            <a:off x="1653510" y="2310382"/>
            <a:ext cx="350850" cy="1076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zh-CN" altLang="en-US" sz="1750" b="0" i="0" spc="141" baseline="0">
                <a:latin typeface="FZHTK--GBK1-0"/>
              </a:rPr>
              <a:t>绽放生命</a:t>
            </a:r>
            <a:endParaRPr lang="en-US" sz="1750" b="0" i="0" spc="0" baseline="0">
              <a:latin typeface="FZHTK--GBK1-0"/>
            </a:endParaRPr>
          </a:p>
        </p:txBody>
      </p:sp>
      <p:sp>
        <p:nvSpPr>
          <p:cNvPr id="7" name="Rectangle 161" title=""/>
          <p:cNvSpPr/>
          <p:nvPr/>
        </p:nvSpPr>
        <p:spPr>
          <a:xfrm>
            <a:off x="3150391" y="1710346"/>
            <a:ext cx="2862580" cy="663575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怎样的一生是值得</a:t>
            </a:r>
            <a:r>
              <a:rPr lang="en-US" sz="1750" b="0" i="0" spc="0" baseline="0">
                <a:latin typeface="FZSSK--GBK1-0"/>
              </a:rPr>
              <a:t>的</a:t>
            </a:r>
            <a:endParaRPr lang="en-US" sz="1750" b="0" i="0" spc="0" baseline="0">
              <a:latin typeface="FZSSK--GBK1-0"/>
            </a:endParaRPr>
          </a:p>
          <a:p>
            <a:pPr marL="0">
              <a:lnSpc>
                <a:spcPts val="3075"/>
              </a:lnSpc>
            </a:pPr>
            <a:r>
              <a:rPr lang="en-US" sz="1750" b="0" i="0" spc="141" baseline="0">
                <a:latin typeface="FZSSK--GBK1-0"/>
              </a:rPr>
              <a:t>如何理解生命的贫乏与充</a:t>
            </a:r>
            <a:r>
              <a:rPr lang="en-US" sz="1750" b="0" i="0" spc="0" baseline="0">
                <a:latin typeface="FZSSK--GBK1-0"/>
              </a:rPr>
              <a:t>盈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8" name="Rectangle 162" title=""/>
          <p:cNvSpPr/>
          <p:nvPr/>
        </p:nvSpPr>
        <p:spPr>
          <a:xfrm>
            <a:off x="2246267" y="1905801"/>
            <a:ext cx="70231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是什</a:t>
            </a:r>
            <a:r>
              <a:rPr lang="en-US" sz="1750" b="0" i="0" spc="0" baseline="0">
                <a:latin typeface="FZSSK--GBK1-0"/>
              </a:rPr>
              <a:t>么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9" name="Rectangle 168" title=""/>
          <p:cNvSpPr/>
          <p:nvPr/>
        </p:nvSpPr>
        <p:spPr>
          <a:xfrm>
            <a:off x="2246267" y="2700865"/>
            <a:ext cx="70231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为什</a:t>
            </a:r>
            <a:r>
              <a:rPr lang="en-US" sz="1750" b="0" i="0" spc="0" baseline="0">
                <a:latin typeface="FZSSK--GBK1-0"/>
              </a:rPr>
              <a:t>么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0" name="Rectangle 169" title=""/>
          <p:cNvSpPr/>
          <p:nvPr/>
        </p:nvSpPr>
        <p:spPr>
          <a:xfrm>
            <a:off x="2246267" y="3822930"/>
            <a:ext cx="70231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怎么</a:t>
            </a:r>
            <a:r>
              <a:rPr lang="en-US" sz="1750" b="0" i="0" spc="0" baseline="0">
                <a:latin typeface="FZSSK--GBK1-0"/>
              </a:rPr>
              <a:t>做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1" name="Rectangle 170" title=""/>
          <p:cNvSpPr/>
          <p:nvPr/>
        </p:nvSpPr>
        <p:spPr>
          <a:xfrm>
            <a:off x="3186036" y="3308747"/>
            <a:ext cx="2503170" cy="26924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如何拒绝冷</a:t>
            </a:r>
            <a:r>
              <a:rPr lang="en-US" sz="1750" b="0" i="0" spc="145" baseline="0">
                <a:latin typeface="FZSSK--GBK1-0"/>
              </a:rPr>
              <a:t>漠</a:t>
            </a:r>
            <a:r>
              <a:rPr lang="en-US" sz="1750" b="0" i="0" spc="-806" baseline="0">
                <a:latin typeface="FZSSK--GBK1-0"/>
              </a:rPr>
              <a:t>，</a:t>
            </a:r>
            <a:r>
              <a:rPr lang="en-US" sz="1750" b="0" i="0" spc="141" baseline="0">
                <a:latin typeface="FZSSK--GBK1-0"/>
              </a:rPr>
              <a:t>关切生</a:t>
            </a:r>
            <a:r>
              <a:rPr lang="en-US" sz="1750" b="0" i="0" spc="0" baseline="0">
                <a:latin typeface="FZSSK--GBK1-0"/>
              </a:rPr>
              <a:t>命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2" name="Rectangle 177" title=""/>
          <p:cNvSpPr/>
          <p:nvPr/>
        </p:nvSpPr>
        <p:spPr>
          <a:xfrm>
            <a:off x="3186036" y="4090001"/>
            <a:ext cx="1422400" cy="580390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如何让生命</a:t>
            </a:r>
            <a:r>
              <a:rPr lang="en-US" sz="1750" b="0" i="0" spc="0" baseline="0">
                <a:latin typeface="FZSSK--GBK1-0"/>
              </a:rPr>
              <a:t>从</a:t>
            </a:r>
            <a:endParaRPr lang="en-US" sz="1750" b="0" i="0" spc="0" baseline="0">
              <a:latin typeface="FZSSK--GBK1-0"/>
            </a:endParaRPr>
          </a:p>
          <a:p>
            <a:pPr marL="0">
              <a:lnSpc>
                <a:spcPts val="2430"/>
              </a:lnSpc>
            </a:pPr>
            <a:r>
              <a:rPr lang="en-US" sz="1750" b="0" i="0" spc="141" baseline="0">
                <a:latin typeface="FZSSK--GBK1-0"/>
              </a:rPr>
              <a:t>平凡走向伟</a:t>
            </a:r>
            <a:r>
              <a:rPr lang="en-US" sz="1750" b="0" i="0" spc="0" baseline="0">
                <a:latin typeface="FZSSK--GBK1-0"/>
              </a:rPr>
              <a:t>大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3" name="Rectangle 178" title=""/>
          <p:cNvSpPr/>
          <p:nvPr/>
        </p:nvSpPr>
        <p:spPr>
          <a:xfrm>
            <a:off x="4851908" y="3692642"/>
            <a:ext cx="6859905" cy="1369695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用自身的品</a:t>
            </a:r>
            <a:r>
              <a:rPr lang="en-US" sz="1750" b="0" i="0" spc="139" baseline="0">
                <a:latin typeface="FZSSK--GBK1-0"/>
              </a:rPr>
              <a:t>德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才智和劳动创造社会价</a:t>
            </a:r>
            <a:r>
              <a:rPr lang="en-US" sz="1750" b="0" i="0" spc="0" baseline="0">
                <a:latin typeface="FZSSK--GBK1-0"/>
              </a:rPr>
              <a:t>值</a:t>
            </a:r>
            <a:endParaRPr lang="en-US" sz="1750" b="0" i="0" spc="0" baseline="0">
              <a:latin typeface="FZSSK--GBK1-0"/>
            </a:endParaRPr>
          </a:p>
          <a:p>
            <a:pPr marL="0">
              <a:lnSpc>
                <a:spcPts val="3075"/>
              </a:lnSpc>
            </a:pPr>
            <a:r>
              <a:rPr lang="en-US" sz="1750" b="0" i="0" spc="141" baseline="0">
                <a:latin typeface="FZSSK--GBK1-0"/>
              </a:rPr>
              <a:t>用认</a:t>
            </a:r>
            <a:r>
              <a:rPr lang="en-US" sz="1750" b="0" i="0" spc="139" baseline="0">
                <a:latin typeface="FZSSK--GBK1-0"/>
              </a:rPr>
              <a:t>真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勤</a:t>
            </a:r>
            <a:r>
              <a:rPr lang="en-US" sz="1750" b="0" i="0" spc="139" baseline="0">
                <a:latin typeface="FZSSK--GBK1-0"/>
              </a:rPr>
              <a:t>劳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善</a:t>
            </a:r>
            <a:r>
              <a:rPr lang="en-US" sz="1750" b="0" i="0" spc="139" baseline="0">
                <a:latin typeface="FZSSK--GBK1-0"/>
              </a:rPr>
              <a:t>良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坚</a:t>
            </a:r>
            <a:r>
              <a:rPr lang="en-US" sz="1750" b="0" i="0" spc="139" baseline="0">
                <a:latin typeface="FZSSK--GBK1-0"/>
              </a:rPr>
              <a:t>持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责</a:t>
            </a:r>
            <a:r>
              <a:rPr lang="en-US" sz="1750" b="0" i="0" spc="139" baseline="0">
                <a:latin typeface="FZSSK--GBK1-0"/>
              </a:rPr>
              <a:t>任</a:t>
            </a:r>
            <a:r>
              <a:rPr lang="en-US" sz="1750" b="0" i="0" spc="-801" baseline="0">
                <a:latin typeface="FZSSK--GBK1-0"/>
              </a:rPr>
              <a:t>、</a:t>
            </a:r>
            <a:r>
              <a:rPr lang="en-US" sz="1750" b="0" i="0" spc="141" baseline="0">
                <a:latin typeface="FZSSK--GBK1-0"/>
              </a:rPr>
              <a:t>勇敢书写生命价</a:t>
            </a:r>
            <a:r>
              <a:rPr lang="en-US" sz="1750" b="0" i="0" spc="0" baseline="0">
                <a:latin typeface="FZSSK--GBK1-0"/>
              </a:rPr>
              <a:t>值</a:t>
            </a:r>
            <a:endParaRPr lang="en-US" sz="1750" b="0" i="0" spc="0" baseline="0">
              <a:latin typeface="FZSSK--GBK1-0"/>
            </a:endParaRPr>
          </a:p>
          <a:p>
            <a:pPr marL="0">
              <a:lnSpc>
                <a:spcPts val="3080"/>
              </a:lnSpc>
            </a:pPr>
            <a:r>
              <a:rPr lang="en-US" sz="1750" b="0" i="0" spc="150" baseline="0">
                <a:latin typeface="FZSSK--GBK1-0"/>
              </a:rPr>
              <a:t>将个体生命和他人</a:t>
            </a:r>
            <a:r>
              <a:rPr lang="en-US" sz="1750" b="0" i="0" spc="148" baseline="0">
                <a:latin typeface="FZSSK--GBK1-0"/>
              </a:rPr>
              <a:t>的</a:t>
            </a:r>
            <a:r>
              <a:rPr lang="en-US" sz="1750" b="0" i="0" spc="-792" baseline="0">
                <a:latin typeface="FZSSK--GBK1-0"/>
              </a:rPr>
              <a:t>、</a:t>
            </a:r>
            <a:r>
              <a:rPr lang="en-US" sz="1750" b="0" i="0" spc="150" baseline="0">
                <a:latin typeface="FZSSK--GBK1-0"/>
              </a:rPr>
              <a:t>集体</a:t>
            </a:r>
            <a:r>
              <a:rPr lang="en-US" sz="1750" b="0" i="0" spc="148" baseline="0">
                <a:latin typeface="FZSSK--GBK1-0"/>
              </a:rPr>
              <a:t>的</a:t>
            </a:r>
            <a:r>
              <a:rPr lang="en-US" sz="1750" b="0" i="0" spc="-792" baseline="0">
                <a:latin typeface="FZSSK--GBK1-0"/>
              </a:rPr>
              <a:t>、</a:t>
            </a:r>
            <a:r>
              <a:rPr lang="en-US" sz="1750" b="0" i="0" spc="150" baseline="0">
                <a:latin typeface="FZSSK--GBK1-0"/>
              </a:rPr>
              <a:t>民族</a:t>
            </a:r>
            <a:r>
              <a:rPr lang="en-US" sz="1750" b="0" i="0" spc="148" baseline="0">
                <a:latin typeface="FZSSK--GBK1-0"/>
              </a:rPr>
              <a:t>的</a:t>
            </a:r>
            <a:r>
              <a:rPr lang="en-US" sz="1750" b="0" i="0" spc="-792" baseline="0">
                <a:latin typeface="FZSSK--GBK1-0"/>
              </a:rPr>
              <a:t>、</a:t>
            </a:r>
            <a:r>
              <a:rPr lang="en-US" sz="1750" b="0" i="0" spc="150" baseline="0">
                <a:latin typeface="FZSSK--GBK1-0"/>
              </a:rPr>
              <a:t>国家的甚至人类的命运联</a:t>
            </a:r>
            <a:r>
              <a:rPr lang="en-US" sz="1750" b="0" i="0" spc="0" baseline="0">
                <a:latin typeface="FZSSK--GBK1-0"/>
              </a:rPr>
              <a:t>系</a:t>
            </a:r>
            <a:endParaRPr lang="en-US" sz="1750" b="0" i="0" spc="0" baseline="0">
              <a:latin typeface="FZSSK--GBK1-0"/>
            </a:endParaRPr>
          </a:p>
          <a:p>
            <a:pPr marL="0">
              <a:lnSpc>
                <a:spcPts val="2430"/>
              </a:lnSpc>
            </a:pPr>
            <a:r>
              <a:rPr lang="en-US" sz="1750" b="0" i="0" spc="141" baseline="0">
                <a:latin typeface="FZSSK--GBK1-0"/>
              </a:rPr>
              <a:t>在一</a:t>
            </a:r>
            <a:r>
              <a:rPr lang="en-US" sz="1750" b="0" i="0" spc="0" baseline="0">
                <a:latin typeface="FZSSK--GBK1-0"/>
              </a:rPr>
              <a:t>起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4" name="Rectangle 184" title=""/>
          <p:cNvSpPr/>
          <p:nvPr/>
        </p:nvSpPr>
        <p:spPr>
          <a:xfrm>
            <a:off x="3150391" y="2505410"/>
            <a:ext cx="2743200" cy="663575"/>
          </a:xfrm>
          <a:prstGeom prst="rect">
            <a:avLst/>
          </a:prstGeom>
        </p:spPr>
        <p:txBody>
          <a:bodyPr wrap="none" lIns="0" tIns="0" rIns="0" bIns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750" b="0" i="0" spc="141" baseline="0">
                <a:latin typeface="FZSSK--GBK1-0"/>
              </a:rPr>
              <a:t>拒绝冷</a:t>
            </a:r>
            <a:r>
              <a:rPr lang="en-US" sz="1750" b="0" i="0" spc="145" baseline="0">
                <a:latin typeface="FZSSK--GBK1-0"/>
              </a:rPr>
              <a:t>漠</a:t>
            </a:r>
            <a:r>
              <a:rPr lang="en-US" sz="1750" b="0" i="0" spc="-806" baseline="0">
                <a:latin typeface="FZSSK--GBK1-0"/>
              </a:rPr>
              <a:t>，</a:t>
            </a:r>
            <a:r>
              <a:rPr lang="en-US" sz="1750" b="0" i="0" spc="141" baseline="0">
                <a:latin typeface="FZSSK--GBK1-0"/>
              </a:rPr>
              <a:t>关切生命的原</a:t>
            </a:r>
            <a:r>
              <a:rPr lang="en-US" sz="1750" b="0" i="0" spc="0" baseline="0">
                <a:latin typeface="FZSSK--GBK1-0"/>
              </a:rPr>
              <a:t>因</a:t>
            </a:r>
            <a:endParaRPr lang="en-US" sz="1750" b="0" i="0" spc="0" baseline="0">
              <a:latin typeface="FZSSK--GBK1-0"/>
            </a:endParaRPr>
          </a:p>
          <a:p>
            <a:pPr marL="0">
              <a:lnSpc>
                <a:spcPts val="3075"/>
              </a:lnSpc>
            </a:pPr>
            <a:r>
              <a:rPr lang="en-US" sz="1750" b="0" i="0" spc="141" baseline="0">
                <a:latin typeface="FZSSK--GBK1-0"/>
              </a:rPr>
              <a:t>为什么要探索生命的意</a:t>
            </a:r>
            <a:r>
              <a:rPr lang="en-US" sz="1750" b="0" i="0" spc="0" baseline="0">
                <a:latin typeface="FZSSK--GBK1-0"/>
              </a:rPr>
              <a:t>义</a:t>
            </a:r>
            <a:endParaRPr lang="en-US" sz="1750" b="0" i="0" spc="0" baseline="0">
              <a:latin typeface="FZSSK--GBK1-0"/>
            </a:endParaRPr>
          </a:p>
        </p:txBody>
      </p:sp>
      <p:sp>
        <p:nvSpPr>
          <p:cNvPr id="15" name="左大括号 14" title=""/>
          <p:cNvSpPr/>
          <p:nvPr/>
        </p:nvSpPr>
        <p:spPr>
          <a:xfrm>
            <a:off x="1951517" y="2056498"/>
            <a:ext cx="292816" cy="1920192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左大括号 15" title=""/>
          <p:cNvSpPr/>
          <p:nvPr/>
        </p:nvSpPr>
        <p:spPr>
          <a:xfrm>
            <a:off x="2924434" y="1810858"/>
            <a:ext cx="223086" cy="386700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左大括号 16" title=""/>
          <p:cNvSpPr/>
          <p:nvPr/>
        </p:nvSpPr>
        <p:spPr>
          <a:xfrm>
            <a:off x="2910418" y="2605925"/>
            <a:ext cx="255119" cy="400803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左大括号 17" title=""/>
          <p:cNvSpPr/>
          <p:nvPr/>
        </p:nvSpPr>
        <p:spPr>
          <a:xfrm>
            <a:off x="2948351" y="3399527"/>
            <a:ext cx="224667" cy="1174180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左大括号 18" title=""/>
          <p:cNvSpPr/>
          <p:nvPr/>
        </p:nvSpPr>
        <p:spPr>
          <a:xfrm>
            <a:off x="4608209" y="3803694"/>
            <a:ext cx="224667" cy="1058590"/>
          </a:xfrm>
          <a:prstGeom prst="lef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10671" name="yt_image_1067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60000" y="1220520"/>
            <a:ext cx="3196800" cy="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73" name="yt_shape_10673" title=""/>
          <p:cNvSpPr txBox="1"/>
          <p:nvPr/>
        </p:nvSpPr>
        <p:spPr>
          <a:xfrm>
            <a:off x="360079" y="1807394"/>
            <a:ext cx="11852915" cy="474199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/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为什么要珍爱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敬畏生命（生命的特点有哪些）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91135" indent="714375" algn="l" eaLnBrk="1" latinLnBrk="0" hangingPunct="0"/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(1)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生命来之不易，生命是大自然的奇迹。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/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(2)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生命是独特的，每个人的生命都不可替代。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/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(3)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生命是不可逆的，生命的时光一去不复返。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/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(4)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生命是短暂的，在时间的长河中，个人的生命很短暂。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/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(5)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6_4b447"/>
              </a:rPr>
              <a:t>生命是脆弱的、艰难的，也是坚强的、有力量的、崇高的、</a:t>
            </a:r>
            <a:b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神圣的。</a:t>
            </a:r>
            <a:endParaRPr lang="en-US" altLang="zh-CN" sz="2800" b="1" i="0" u="none" spc="15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/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(6)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6_52f15"/>
              </a:rPr>
              <a:t>生命是宝贵的，生命价值高于一切，生命比金钱、权势等更</a:t>
            </a:r>
            <a:b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重要。</a:t>
            </a:r>
            <a:endParaRPr lang="zh-CN" altLang="zh-CN" sz="2800" b="1" i="0" u="none" spc="15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4375" algn="l" eaLnBrk="1" latinLnBrk="0" hangingPunct="0"/>
            <a:r>
              <a:rPr lang="zh-CN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易错提示：</a:t>
            </a:r>
            <a:endParaRPr lang="zh-CN" altLang="zh-CN" sz="2800" b="1" i="0" u="none">
              <a:solidFill>
                <a:srgbClr val="00B05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714375" algn="l" eaLnBrk="1" latinLnBrk="0" hangingPunct="0"/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生命都是宝贵的，也是平等的，不能说谁的生命比谁的生命更宝贵。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6" name="文本框 5" title="">
            <a:hlinkClick r:id="rId4" action="ppaction://hlinksldjump?num=1"/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126990" y="601980"/>
            <a:ext cx="2025015" cy="595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accent5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知识梳理</a:t>
            </a:r>
            <a:endParaRPr lang="zh-CN" altLang="zh-CN" sz="3600" b="1">
              <a:solidFill>
                <a:schemeClr val="accent5">
                  <a:lumMod val="50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682" name="yt_shape_10682" title=""/>
          <p:cNvSpPr txBox="1"/>
          <p:nvPr/>
        </p:nvSpPr>
        <p:spPr>
          <a:xfrm>
            <a:off x="360079" y="720000"/>
            <a:ext cx="11852915" cy="442332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正确认识生命的接续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）一代又一代的个体生命实现了人类生命的接续。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）生命的接续，使得每个人的生命不仅仅是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我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6_2aaad"/>
              </a:rPr>
              <a:t>的生命，还是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我们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的生命。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8_ec840"/>
              </a:rPr>
              <a:t>）在生命的接续中，人类生命不断发展，人类的精神文明也不断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ce4ce"/>
              </a:rPr>
              <a:t>积累和丰富。我们每个人都不仅仅是在身体上接续祖先的生命，也在精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神上不断继承和创造人类的文明成果。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686" name="yt_shape_10686" title=""/>
          <p:cNvSpPr txBox="1"/>
          <p:nvPr/>
        </p:nvSpPr>
        <p:spPr>
          <a:xfrm>
            <a:off x="360079" y="720000"/>
            <a:ext cx="11852915" cy="444249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怎样做到敬畏生命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如何做到珍爱生命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如何坚持生命至上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）树立生命至上的观念，坚持生命价值高于一切。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）既看到自己生命的重要性，也承认别人的生命同样重要。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8_669b9"/>
              </a:rPr>
              <a:t>）从对自己生命的珍惜走向对他人生命的关怀，不漠视他人的生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321f9"/>
              </a:rPr>
              <a:t>命，谨慎对待生命关系、处理生命问题，尊重、关注、关怀和善待身边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的每一个人。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4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）发自内心地敬畏生命，与周围的生命休戚与共。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691" name="yt_shape_10691" title=""/>
          <p:cNvSpPr txBox="1"/>
          <p:nvPr/>
        </p:nvSpPr>
        <p:spPr>
          <a:xfrm>
            <a:off x="360079" y="720000"/>
            <a:ext cx="11852915" cy="442332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怎样守护生命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(1)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8_85abf"/>
              </a:rPr>
              <a:t>爱护身体。①关心身体的状况，养成健康的生活方式。②学会爱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1c8cc"/>
              </a:rPr>
              <a:t>惜自己的身体。③增强安全意识、自我保护意识，提高安全防范能力，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掌握一些基本的自救自护方法。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(2)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8_cf03e"/>
              </a:rPr>
              <a:t>养护精神。①我们要守住自己的心灵，追求真、善、美，不过度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3bb28"/>
              </a:rPr>
              <a:t>追求物质条件。②守护精神家园，需要学习和传承优秀的民族文化，在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个人精神世界的充盈中弘扬民族精神。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697" name="yt_shape_10697" title=""/>
          <p:cNvSpPr txBox="1"/>
          <p:nvPr/>
        </p:nvSpPr>
        <p:spPr>
          <a:xfrm>
            <a:off x="360079" y="1350913"/>
            <a:ext cx="11852915" cy="377699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C</a:t>
            </a:r>
            <a:r>
              <a:rPr lang="zh-CN" altLang="zh-CN" sz="1000" b="0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1.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8_52745"/>
              </a:rPr>
              <a:t>全国儿童青少年近视情况调查结果显示，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2019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年和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2020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年我国儿童青少年总体近视率都超过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50%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6_0db32"/>
              </a:rPr>
              <a:t>。为加强近视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防控，保护眼睛，我们应该①</a:t>
            </a:r>
            <a:r>
              <a:rPr lang="zh-CN" altLang="zh-CN" sz="2800" b="1" i="0" u="none" spc="-65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加强户外活动和体育锻炼，做到劳逸结合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1" i="0" u="none" spc="-65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0_f62d9"/>
              </a:rPr>
              <a:t>减少学习和阅读时间，</a:t>
            </a:r>
            <a:r>
              <a:rPr lang="zh-CN" altLang="zh-CN" sz="2800" b="1" i="0" u="none" spc="-65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拒绝使用电子产品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zh-CN" sz="2800" b="1" i="0" u="none" spc="-2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掌握科学用眼护眼知识，养成健康习惯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④</a:t>
            </a:r>
            <a:r>
              <a:rPr lang="zh-CN" altLang="zh-CN" sz="2800" b="1" i="0" u="none" spc="-2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5_fd5a3"/>
              </a:rPr>
              <a:t>科学规范使</a:t>
            </a:r>
            <a:r>
              <a:rPr lang="zh-CN" altLang="zh-CN" sz="2800" b="1" i="0" u="none" spc="-2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用手机、电脑等电子产品</a:t>
            </a:r>
            <a:endParaRPr lang="zh-CN" altLang="zh-CN" sz="2800" b="1" i="0" u="none" spc="-2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699" name="yt_table_10699" title=""/>
          <p:cNvGraphicFramePr>
            <a:graphicFrameLocks noGrp="1"/>
          </p:cNvGraphicFramePr>
          <p:nvPr/>
        </p:nvGraphicFramePr>
        <p:xfrm>
          <a:off x="1074666" y="5128497"/>
          <a:ext cx="6053455" cy="1280160"/>
        </p:xfrm>
        <a:graphic>
          <a:graphicData uri="http://schemas.openxmlformats.org/drawingml/2006/table">
            <a:tbl>
              <a:tblPr/>
              <a:tblGrid>
                <a:gridCol w="3036570"/>
                <a:gridCol w="301688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①②③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①②④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①③④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②③④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2022986" y="1304107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5" title="">
            <a:hlinkClick r:id="rId3" action="ppaction://hlinksldjump?num=1"/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60045" y="571500"/>
            <a:ext cx="1978660" cy="595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3200" b="1">
                <a:solidFill>
                  <a:schemeClr val="accent5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考点专练</a:t>
            </a:r>
            <a:endParaRPr lang="zh-CN" altLang="zh-CN" sz="3200" b="1">
              <a:solidFill>
                <a:schemeClr val="accent5">
                  <a:lumMod val="50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01" name="yt_shape_10701" title=""/>
          <p:cNvSpPr txBox="1"/>
          <p:nvPr/>
        </p:nvSpPr>
        <p:spPr>
          <a:xfrm>
            <a:off x="360079" y="720000"/>
            <a:ext cx="11852915" cy="442332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C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8_57f1a"/>
              </a:rPr>
              <a:t>生命安全是一个永恒的话题。毒品、艾滋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0_2d20d"/>
              </a:rPr>
              <a:t>病、溺水、交通意外等都可能对青少年的生命安全构成潜在的威胁。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为此，青少年要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62940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①充分认识毒品、艾滋病、溺水等危害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62940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②加大执法力度，减少安全事故的发生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62940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③切实提升自身的安全防护意识和技能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62940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④知险不涉险，遇险能理智科学地处理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706" name="yt_table_10706" title=""/>
          <p:cNvGraphicFramePr>
            <a:graphicFrameLocks noGrp="1"/>
          </p:cNvGraphicFramePr>
          <p:nvPr/>
        </p:nvGraphicFramePr>
        <p:xfrm>
          <a:off x="1074666" y="4993312"/>
          <a:ext cx="6053455" cy="1280160"/>
        </p:xfrm>
        <a:graphic>
          <a:graphicData uri="http://schemas.openxmlformats.org/drawingml/2006/table">
            <a:tbl>
              <a:tblPr/>
              <a:tblGrid>
                <a:gridCol w="3036570"/>
                <a:gridCol w="301688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①②③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①②④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①③④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②③④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2022986" y="673194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08" name="yt_shape_10708" title=""/>
          <p:cNvSpPr txBox="1"/>
          <p:nvPr/>
        </p:nvSpPr>
        <p:spPr>
          <a:xfrm>
            <a:off x="360079" y="720000"/>
            <a:ext cx="11852915" cy="25035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A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3.2019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年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月，四川森林大火夺走了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31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_00e56"/>
              </a:rPr>
              <a:t>位救火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0_b312b"/>
              </a:rPr>
              <a:t>英雄的生命，痛定思痛，关爱消防员的行动在悄然兴起。一位男孩传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递给消防员叔叔的纸条：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8_4cf4a"/>
              </a:rPr>
              <a:t>我不希望你们满身荣誉，只愿你们平安归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来。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他表达的心愿是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709" name="yt_table_10709" title=""/>
          <p:cNvGraphicFramePr>
            <a:graphicFrameLocks noGrp="1"/>
          </p:cNvGraphicFramePr>
          <p:nvPr/>
        </p:nvGraphicFramePr>
        <p:xfrm>
          <a:off x="1074666" y="3274294"/>
          <a:ext cx="6251575" cy="2560320"/>
        </p:xfrm>
        <a:graphic>
          <a:graphicData uri="http://schemas.openxmlformats.org/drawingml/2006/table">
            <a:tbl>
              <a:tblPr/>
              <a:tblGrid>
                <a:gridCol w="625157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在履行职责时勿忘关爱自己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荣誉毫无意义，平安最重要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个人生命比任何东西都重要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消防员不要牺牲自己保护他人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2022986" y="673194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12" name="yt_shape_10712" title=""/>
          <p:cNvSpPr txBox="1"/>
          <p:nvPr/>
        </p:nvSpPr>
        <p:spPr>
          <a:xfrm>
            <a:off x="360000" y="422820"/>
            <a:ext cx="3950056" cy="52828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600" b="0" i="0" u="none" spc="24527">
                <a:solidFill>
                  <a:srgbClr val="1EE3CF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 </a:t>
            </a:r>
            <a:endParaRPr lang="en-US" altLang="zh-CN" sz="2600" b="0" i="0" u="none" spc="24527">
              <a:solidFill>
                <a:srgbClr val="1EE3CF"/>
              </a:solidFill>
              <a:effectLst/>
              <a:latin typeface="Times New Roman" panose="02020603050405020304"/>
              <a:ea typeface="宋体" panose="02010600030101010101" pitchFamily="2" charset="-122"/>
            </a:endParaRPr>
          </a:p>
        </p:txBody>
      </p:sp>
      <p:pic>
        <p:nvPicPr>
          <p:cNvPr id="10711" name="yt_image_1071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15238" y="441473"/>
            <a:ext cx="3196800" cy="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14" name="yt_shape_10714" title=""/>
          <p:cNvSpPr txBox="1"/>
          <p:nvPr/>
        </p:nvSpPr>
        <p:spPr>
          <a:xfrm>
            <a:off x="360079" y="1011845"/>
            <a:ext cx="11852915" cy="571598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怎样的一生是值得的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(1)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对自己：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能够活出自己的人生，自食其力，实现自我价值。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(2)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对他人：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4_1dcc6"/>
              </a:rPr>
              <a:t>当别人需要帮助时，付出自己的爱心，无论大小，自愿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承担责任。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(3)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对社会：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2_7bd1d"/>
              </a:rPr>
              <a:t>能够将个人理想与国家发展、民族振兴和人类命运</a:t>
            </a:r>
            <a:b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结合起来。</a:t>
            </a:r>
            <a:endParaRPr lang="zh-CN" altLang="zh-CN" sz="2800" b="1" i="0" u="none" spc="15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易错提示：</a:t>
            </a:r>
            <a:endParaRPr lang="zh-CN" altLang="zh-CN" sz="2800" b="1" i="0" u="none">
              <a:solidFill>
                <a:srgbClr val="00B05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_⨹_30_2cd9a"/>
              </a:rPr>
              <a:t>生命的意义不在于长短，而在于对社会的贡献。每个人的生活不尽相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同，对社会作贡献的方式也不尽相同。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20" name="yt_shape_10720" title=""/>
          <p:cNvSpPr txBox="1"/>
          <p:nvPr/>
        </p:nvSpPr>
        <p:spPr>
          <a:xfrm>
            <a:off x="360000" y="720000"/>
            <a:ext cx="9028754" cy="1857175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为什么要探索生命的意义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）探索生命的意义，是人类生命的原动力之一。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）生命是独特的，生命的意义是具体的。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23" name="yt_shape_10723" title=""/>
          <p:cNvSpPr txBox="1"/>
          <p:nvPr/>
        </p:nvSpPr>
        <p:spPr>
          <a:xfrm>
            <a:off x="360079" y="720000"/>
            <a:ext cx="11852915" cy="506965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如何理解生命的贫乏与充盈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(1)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生命的贫乏：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2_7ebc2"/>
              </a:rPr>
              <a:t>①封闭自己，不愿也不善于感受生活中的美好，不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5eefe"/>
              </a:rPr>
              <a:t>敢也无力去面对生活的困境与难题。②缺乏生活目标，无所事事，在时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光流逝中生命日益空虚。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(2)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生命的充盈：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1_0bfea"/>
              </a:rPr>
              <a:t>①热爱学习，乐于实践，在探索中扩展生活的阅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00fd6"/>
              </a:rPr>
              <a:t>历，让生命充满色彩与活力。②敞开自己的胸怀，不断尝试与他人、与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00860"/>
              </a:rPr>
              <a:t>社会、与自然建立联系，不断丰富生命中的道德体验，不断增强对生命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的感受力、理解力。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26" name="yt_shape_10726" title=""/>
          <p:cNvSpPr txBox="1"/>
          <p:nvPr/>
        </p:nvSpPr>
        <p:spPr>
          <a:xfrm>
            <a:off x="360000" y="720000"/>
            <a:ext cx="6493765" cy="545342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拒绝冷漠，关切生命的原因及做法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aphicFrame>
        <p:nvGraphicFramePr>
          <p:cNvPr id="10727" name="yt_table_10727" title=""/>
          <p:cNvGraphicFramePr>
            <a:graphicFrameLocks noGrp="1"/>
          </p:cNvGraphicFramePr>
          <p:nvPr/>
        </p:nvGraphicFramePr>
        <p:xfrm>
          <a:off x="360000" y="1468494"/>
          <a:ext cx="11471910" cy="46634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458470"/>
                <a:gridCol w="11013440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_⨹_1_3743e"/>
                        </a:rPr>
                        <a:t>原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因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  <a:solidFill>
                      <a:srgbClr val="E0FF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sym typeface="_⨹_30_f4ea3"/>
                        </a:rPr>
                        <a:t>①没有人愿意遭遇冷漠，生命拒绝冷漠，人与人在相互依存和彼此关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sym typeface="_⨹_30_e7ba2"/>
                        </a:rPr>
                        <a:t>切中能感受温暖，传递温暖。②用心对待自己和他人，不仅能将自己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sym typeface="_⨹_30_2df83"/>
                        </a:rPr>
                        <a:t>的生命照亮，而且可以温暖他人、照亮他人，甚至温暖世界、照亮世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界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_⨹_1_fdd11"/>
                        </a:rPr>
                        <a:t>做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法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  <a:solidFill>
                      <a:srgbClr val="E0FF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sym typeface="_⨹_30_404b1"/>
                        </a:rPr>
                        <a:t>①关注自身的发展，关切他人的生命，设身处地地思考并善待他人。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sym typeface="_⨹_30_780be"/>
                        </a:rPr>
                        <a:t>②用真诚、热情、给予去感动、温暖他人，消融冷漠，共同营造一个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互信、友善、和谐的社会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29" name="yt_shape_10729" title=""/>
          <p:cNvSpPr txBox="1"/>
          <p:nvPr/>
        </p:nvSpPr>
        <p:spPr>
          <a:xfrm>
            <a:off x="360079" y="720000"/>
            <a:ext cx="11852915" cy="442332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5.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如何让生命从平凡走向伟大（如何理解生命的平凡与伟大）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(1)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8_0ae99"/>
              </a:rPr>
              <a:t>伟大在于创造和贡献，要运用自身的品德、才智和劳动，创造出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比自己有限的生命更长久的、不平凡的社会价值。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(2)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8_247fc"/>
              </a:rPr>
              <a:t>要为家庭的美好和社会的发展贡献自己的力量，用认真、勤劳、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善良、坚持、责任、勇敢书写自己的生命价值。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191135"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(3)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8_f891d"/>
              </a:rPr>
              <a:t>要将个体生命和他人的、集体的、民族的、国家的甚至人类的命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运联系在一起，让生命从平凡中闪耀出伟大。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34" name="yt_shape_10734" title=""/>
          <p:cNvSpPr txBox="1"/>
          <p:nvPr/>
        </p:nvSpPr>
        <p:spPr>
          <a:xfrm>
            <a:off x="360000" y="720000"/>
            <a:ext cx="4294317" cy="465705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250" b="0" i="0" u="none" spc="27349">
                <a:solidFill>
                  <a:srgbClr val="1EE3CF"/>
                </a:solidFill>
                <a:effectLst/>
                <a:latin typeface="NEU-BZ" pitchFamily="34"/>
                <a:ea typeface="方正书宋_GBK" pitchFamily="28"/>
              </a:rPr>
              <a:t> </a:t>
            </a:r>
            <a:endParaRPr lang="en-US" altLang="zh-CN" sz="2250" b="0" i="0" u="none" spc="27349">
              <a:solidFill>
                <a:srgbClr val="1EE3CF"/>
              </a:solidFill>
              <a:effectLst/>
              <a:latin typeface="NEU-BZ" pitchFamily="34"/>
              <a:ea typeface="方正书宋_GBK" pitchFamily="28"/>
            </a:endParaRPr>
          </a:p>
        </p:txBody>
      </p:sp>
      <p:sp>
        <p:nvSpPr>
          <p:cNvPr id="10736" name="yt_shape_10736" title=""/>
          <p:cNvSpPr txBox="1"/>
          <p:nvPr/>
        </p:nvSpPr>
        <p:spPr>
          <a:xfrm>
            <a:off x="360079" y="1259473"/>
            <a:ext cx="11852915" cy="25924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/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阅读材料，回答问题。（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8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分）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4375" algn="l" eaLnBrk="1" latinLnBrk="0" hangingPunct="0"/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2023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</a:rPr>
              <a:t>年是毛泽东等老一辈革命家为雷锋同志题词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60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</a:rPr>
              <a:t>周年。</a:t>
            </a:r>
            <a:endParaRPr lang="zh-CN" altLang="zh-CN" sz="2800" b="1" i="0" u="none">
              <a:solidFill>
                <a:srgbClr val="000000"/>
              </a:solidFill>
              <a:effectLst/>
              <a:latin typeface="楷体" panose="02010609060101010101" pitchFamily="34" charset="-122"/>
              <a:ea typeface="楷体" panose="02010609060101010101" pitchFamily="34" charset="-122"/>
            </a:endParaRPr>
          </a:p>
          <a:p>
            <a:pPr indent="714375" algn="l" eaLnBrk="1" latinLnBrk="0" hangingPunct="0"/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材料一：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</a:rPr>
              <a:t>习近平总书记指出：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方正楷体_GBK" pitchFamily="28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  <a:sym typeface="_⨹_16_4758f"/>
              </a:rPr>
              <a:t>我们既要学习雷锋的精神，也要学习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  <a:sym typeface="_⨹_32_fb258"/>
              </a:rPr>
              <a:t>雷锋的做法，把崇高理想信念和道德品质追求转化为具体行动，体现在平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</a:rPr>
              <a:t>凡的工作生活中，作出自己应有的贡献，把雷锋精神代代传承下去。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方正楷体_GBK" pitchFamily="28"/>
              </a:rPr>
              <a:t>”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/>
              <a:ea typeface="方正楷体_GBK" pitchFamily="28"/>
            </a:endParaRPr>
          </a:p>
          <a:p>
            <a:pPr indent="714375" algn="l" eaLnBrk="1" latinLnBrk="0" hangingPunct="0"/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材料二：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34" charset="-122"/>
                <a:ea typeface="楷体" panose="02010609060101010101" pitchFamily="34" charset="-122"/>
              </a:rPr>
              <a:t>平凡创造伟大，奉献成就精彩。</a:t>
            </a:r>
            <a:endParaRPr lang="zh-CN" altLang="zh-CN" sz="2800" b="1" i="0" u="none">
              <a:solidFill>
                <a:srgbClr val="000000"/>
              </a:solidFill>
              <a:effectLst/>
              <a:latin typeface="楷体" panose="02010609060101010101" pitchFamily="34" charset="-122"/>
              <a:ea typeface="楷体" panose="02010609060101010101" pitchFamily="34" charset="-122"/>
            </a:endParaRPr>
          </a:p>
        </p:txBody>
      </p:sp>
      <p:graphicFrame>
        <p:nvGraphicFramePr>
          <p:cNvPr id="2" name="yt_table_10740" title=""/>
          <p:cNvGraphicFramePr>
            <a:graphicFrameLocks noGrp="1"/>
          </p:cNvGraphicFramePr>
          <p:nvPr/>
        </p:nvGraphicFramePr>
        <p:xfrm>
          <a:off x="360000" y="3817530"/>
          <a:ext cx="11471910" cy="26517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471910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0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雷锋的故事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algn="l" eaLnBrk="1" fontAlgn="ctr" latinLnBrk="0" hangingPunct="0">
                        <a:lnSpc>
                          <a:spcPct val="10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●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30_d5d52"/>
                        </a:rPr>
                        <a:t>在鞍钢，雷锋从学徒做起，一步步成长为模范工人；他成为一名汽车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兵后，通过精心保养和排查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“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病因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”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16_8736b"/>
                        </a:rPr>
                        <a:t>，将一辆磨损严重、耗油量大的卡车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变成了全连的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“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节油标兵车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”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。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楷体" panose="02010609060101010101" pitchFamily="34" charset="-122"/>
                        <a:ea typeface="楷体" panose="02010609060101010101" pitchFamily="34" charset="-122"/>
                      </a:endParaRPr>
                    </a:p>
                    <a:p>
                      <a:pPr algn="l" eaLnBrk="1" fontAlgn="ctr" latinLnBrk="0" hangingPunct="0">
                        <a:lnSpc>
                          <a:spcPct val="10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●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30_e52bf"/>
                        </a:rPr>
                        <a:t>雷锋常常利用节假日和休息时间到部队驻地附近为群众做好事；他多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次把自己省吃俭用积存起来的钱用来帮助群众和家庭困难的战友。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楷体" panose="02010609060101010101" pitchFamily="34" charset="-122"/>
                        <a:ea typeface="楷体" panose="02010609060101010101" pitchFamily="34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sp>
        <p:nvSpPr>
          <p:cNvPr id="26" name="文本框 5" title="">
            <a:hlinkClick r:id="rId3" action="ppaction://hlinksldjump?num=1"/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60045" y="571500"/>
            <a:ext cx="1978660" cy="595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3200" b="1">
                <a:solidFill>
                  <a:schemeClr val="accent5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考点专练</a:t>
            </a:r>
            <a:endParaRPr lang="zh-CN" altLang="zh-CN" sz="3200" b="1">
              <a:solidFill>
                <a:schemeClr val="accent5">
                  <a:lumMod val="50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742" name="yt_table_10742" title=""/>
          <p:cNvGraphicFramePr>
            <a:graphicFrameLocks noGrp="1"/>
          </p:cNvGraphicFramePr>
          <p:nvPr/>
        </p:nvGraphicFramePr>
        <p:xfrm>
          <a:off x="360000" y="720000"/>
          <a:ext cx="11471910" cy="52120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471910"/>
              </a:tblGrid>
              <a:tr h="5212080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2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志愿者的故事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algn="l" eaLnBrk="1" fontAlgn="ctr" latinLnBrk="0" hangingPunct="0">
                        <a:lnSpc>
                          <a:spcPct val="12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●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邹德凤是一名普通的护士。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30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17_5ef50"/>
                        </a:rPr>
                        <a:t>多年来，她坚持帮助和资助社区孤寡老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31_d8ad2"/>
                        </a:rPr>
                        <a:t>人，她还牵头成立学雷锋小组，带领更多的人开展志愿服务。以她名字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命名的公益发展中心，已发展到注册志愿者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3000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多人，累计服务对象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  <a:sym typeface="_⨹_3_a9cde"/>
                        </a:rPr>
                        <a:t>200</a:t>
                      </a:r>
                      <a:b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余万人次。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2021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年，她被授予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“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全国优秀共产党员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”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称号。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楷体" panose="02010609060101010101" pitchFamily="34" charset="-122"/>
                        <a:ea typeface="楷体" panose="02010609060101010101" pitchFamily="34" charset="-122"/>
                      </a:endParaRPr>
                    </a:p>
                    <a:p>
                      <a:pPr algn="l" eaLnBrk="1" fontAlgn="ctr" latinLnBrk="0" hangingPunct="0">
                        <a:lnSpc>
                          <a:spcPct val="12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●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“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大学生志愿服务西部计划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”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自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2003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年实施以来，至今累计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46.5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3_c49df"/>
                        </a:rPr>
                        <a:t>万余名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高校毕业生和在读研究生响应国家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“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16_9d7b8"/>
                        </a:rPr>
                        <a:t>到西部去、到基层去、到祖国和人民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最需要的地方去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方正楷体_GBK" pitchFamily="28"/>
                        </a:rPr>
                        <a:t>”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的号召，前往西部基层进行为期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至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8_0f056"/>
                        </a:rPr>
                        <a:t>年的志愿服务。服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  <a:sym typeface="_⨹_31_67bf7"/>
                        </a:rPr>
                        <a:t>务期满后，一大批志愿者选择继续留在当地就业，服务国家经济社会发</a:t>
                      </a:r>
                      <a:b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</a:b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楷体" panose="02010609060101010101" pitchFamily="34" charset="-122"/>
                          <a:ea typeface="楷体" panose="02010609060101010101" pitchFamily="34" charset="-122"/>
                        </a:rPr>
                        <a:t>展大局。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楷体" panose="02010609060101010101" pitchFamily="34" charset="-122"/>
                        <a:ea typeface="楷体" panose="02010609060101010101" pitchFamily="34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44" name="yt_shape_10744" title=""/>
          <p:cNvSpPr txBox="1"/>
          <p:nvPr/>
        </p:nvSpPr>
        <p:spPr>
          <a:xfrm>
            <a:off x="360079" y="720000"/>
            <a:ext cx="11471999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）结合雷锋和志愿者的故事，谈谈你对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平凡创造伟大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4_edfd7"/>
              </a:rPr>
              <a:t>的理解。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8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分）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45" name="yt_shape_10745" title=""/>
          <p:cNvSpPr txBox="1"/>
          <p:nvPr/>
        </p:nvSpPr>
        <p:spPr>
          <a:xfrm>
            <a:off x="360079" y="1981632"/>
            <a:ext cx="11852915" cy="379616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_⨹_29_b144d"/>
              </a:rPr>
              <a:t>平凡的生命也有自己的价值。雷锋和志愿者都是普通人，在各自平</a:t>
            </a:r>
            <a:b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凡的岗位上努力付出，获得了他人和社会的肯定。</a:t>
            </a:r>
            <a:r>
              <a:rPr lang="en-US" altLang="zh-CN" sz="2800" b="1" i="0" u="none">
                <a:solidFill>
                  <a:srgbClr val="FF0000"/>
                </a:solidFill>
                <a:effectLst/>
                <a:latin typeface="Times New Roman" panose="02020603050405020304"/>
                <a:ea typeface="方正黑体_GBK" pitchFamily="28"/>
              </a:rPr>
              <a:t>(2</a:t>
            </a: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b="1" i="0" u="none">
                <a:solidFill>
                  <a:srgbClr val="FF0000"/>
                </a:solidFill>
                <a:effectLst/>
                <a:latin typeface="Times New Roman" panose="02020603050405020304"/>
                <a:ea typeface="方正黑体_GBK" pitchFamily="28"/>
              </a:rPr>
              <a:t>)</a:t>
            </a:r>
            <a:r>
              <a:rPr lang="zh-CN" altLang="zh-CN" sz="2800" b="1" i="0" u="none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_⨹_6_a94fb"/>
              </a:rPr>
              <a:t>伟大在于创造</a:t>
            </a:r>
            <a:b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_⨹_32_b0ae5"/>
              </a:rPr>
              <a:t>和贡献。雷锋和志愿者为他人、为社会付出爱心和劳动，创造了不平凡的</a:t>
            </a:r>
            <a:b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社会价值，留下了宝贵的物质财富和精神财富。</a:t>
            </a:r>
            <a:r>
              <a:rPr lang="en-US" altLang="zh-CN" sz="2800" b="1" i="0" u="none">
                <a:solidFill>
                  <a:srgbClr val="FF0000"/>
                </a:solidFill>
                <a:effectLst/>
                <a:latin typeface="Times New Roman" panose="02020603050405020304"/>
                <a:ea typeface="方正黑体_GBK" pitchFamily="28"/>
              </a:rPr>
              <a:t>(3</a:t>
            </a: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b="1" i="0" u="none">
                <a:solidFill>
                  <a:srgbClr val="FF0000"/>
                </a:solidFill>
                <a:effectLst/>
                <a:latin typeface="Times New Roman" panose="02020603050405020304"/>
                <a:ea typeface="方正黑体_GBK" pitchFamily="28"/>
              </a:rPr>
              <a:t>)</a:t>
            </a:r>
            <a:r>
              <a:rPr lang="zh-CN" altLang="zh-CN" sz="2800" b="1" i="0" u="none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_⨹_7_8e937"/>
              </a:rPr>
              <a:t>生命虽然平凡，</a:t>
            </a:r>
            <a:b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_⨹_32_25593"/>
              </a:rPr>
              <a:t>但也能创造伟大。雷锋和志愿者把自己的工作融入到他人、社会、国家甚</a:t>
            </a:r>
            <a:b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至人类的命运中，从平凡中闪耀出伟大。</a:t>
            </a:r>
            <a:r>
              <a:rPr lang="en-US" altLang="zh-CN" sz="2800" b="1" i="0" u="none">
                <a:solidFill>
                  <a:srgbClr val="FF0000"/>
                </a:solidFill>
                <a:effectLst/>
                <a:latin typeface="Times New Roman" panose="02020603050405020304"/>
                <a:ea typeface="方正黑体_GBK" pitchFamily="28"/>
              </a:rPr>
              <a:t>(3</a:t>
            </a:r>
            <a:r>
              <a:rPr lang="zh-CN" altLang="zh-CN" sz="2800" b="1" i="0" u="none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b="1" i="0" u="none">
                <a:solidFill>
                  <a:srgbClr val="FF0000"/>
                </a:solidFill>
                <a:effectLst/>
                <a:latin typeface="Times New Roman" panose="02020603050405020304"/>
                <a:ea typeface="方正黑体_GBK" pitchFamily="28"/>
              </a:rPr>
              <a:t>)</a:t>
            </a:r>
            <a:endParaRPr lang="en-US" altLang="zh-CN" sz="2800" b="1" i="0" u="none">
              <a:solidFill>
                <a:srgbClr val="FF0000"/>
              </a:solidFill>
              <a:effectLst/>
              <a:latin typeface="Times New Roman" panose="02020603050405020304"/>
              <a:ea typeface="方正黑体_GBK" pitchFamily="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45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50" name="yt_shape_10750" title=""/>
          <p:cNvSpPr txBox="1"/>
          <p:nvPr/>
        </p:nvSpPr>
        <p:spPr>
          <a:xfrm>
            <a:off x="360080" y="1548216"/>
            <a:ext cx="11852915" cy="18380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A</a:t>
            </a:r>
            <a:r>
              <a:rPr lang="zh-CN" altLang="zh-CN" sz="1000" b="0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1.</a:t>
            </a:r>
            <a:r>
              <a:rPr lang="zh-CN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2023</a:t>
            </a:r>
            <a:r>
              <a:rPr lang="zh-CN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安徽）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在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探问生命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1_29ab9"/>
              </a:rPr>
              <a:t>主题班会上，同学们通过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我的自画像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4_f0694"/>
              </a:rPr>
              <a:t>活动展示不一样的自己，看到自己的独一无二。通过活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动，同学们感到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751" name="yt_table_10751" title=""/>
          <p:cNvGraphicFramePr>
            <a:graphicFrameLocks noGrp="1"/>
          </p:cNvGraphicFramePr>
          <p:nvPr/>
        </p:nvGraphicFramePr>
        <p:xfrm>
          <a:off x="1074666" y="3437008"/>
          <a:ext cx="8356600" cy="1280160"/>
        </p:xfrm>
        <a:graphic>
          <a:graphicData uri="http://schemas.openxmlformats.org/drawingml/2006/table">
            <a:tbl>
              <a:tblPr/>
              <a:tblGrid>
                <a:gridCol w="4465320"/>
                <a:gridCol w="3891280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生命是独特的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生命是短暂的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生命是不可逆的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生命是来之不易的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2022987" y="1501410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26" name="文本框 5" title="">
            <a:hlinkClick r:id="rId3" action="ppaction://hlinksldjump?num=1"/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889500" y="676275"/>
            <a:ext cx="1978660" cy="595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3200" b="1">
                <a:solidFill>
                  <a:schemeClr val="accent5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强化训练</a:t>
            </a:r>
            <a:endParaRPr lang="zh-CN" altLang="zh-CN" sz="3200" b="1">
              <a:solidFill>
                <a:schemeClr val="accent5">
                  <a:lumMod val="50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442700" y="12687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53" name="yt_shape_10753" title=""/>
          <p:cNvSpPr txBox="1"/>
          <p:nvPr/>
        </p:nvSpPr>
        <p:spPr>
          <a:xfrm>
            <a:off x="360079" y="457110"/>
            <a:ext cx="11492831" cy="506965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A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2.2023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年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8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0_640e4"/>
              </a:rPr>
              <a:t>日，四川凉山州金阳县因强降雨突发山洪，造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成沿江高速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JN1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5_490c1"/>
              </a:rPr>
              <a:t>标段项目部钢筋加工场部分人员死亡、失联。获悉相关情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cacba"/>
              </a:rPr>
              <a:t>况后，习近平总书记作出重要指示，要求全力搜寻失联人员，妥善做好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0f7ab"/>
              </a:rPr>
              <a:t>家属安抚等善后工作；加强安全监管，确保人民群众生命财产安全。习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近平总书记的重要指示表明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62940" algn="l" eaLnBrk="1" latinLnBrk="0" hangingPunct="0">
              <a:lnSpc>
                <a:spcPct val="150000"/>
              </a:lnSpc>
              <a:tabLst>
                <a:tab pos="6483350"/>
              </a:tabLst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①生命是宝贵的，必须重视人的生命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62940" algn="l" eaLnBrk="1" latinLnBrk="0" hangingPunct="0">
              <a:lnSpc>
                <a:spcPct val="150000"/>
              </a:lnSpc>
              <a:tabLst>
                <a:tab pos="6483350"/>
              </a:tabLst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②党和国家坚持生命至上、人民至上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62940" algn="l" eaLnBrk="1" latinLnBrk="0" hangingPunct="0">
              <a:lnSpc>
                <a:spcPct val="150000"/>
              </a:lnSpc>
              <a:tabLst>
                <a:tab pos="6483350"/>
              </a:tabLst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③关注自己身体健康，是自私的表现</a:t>
            </a:r>
            <a:r>
              <a:rPr lang="en-US" altLang="zh-CN" sz="1000" b="0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	</a:t>
            </a:r>
            <a:endParaRPr lang="en-US" altLang="zh-CN" sz="1000" b="0" i="0" u="none">
              <a:solidFill>
                <a:srgbClr val="000000"/>
              </a:solidFill>
              <a:effectLst/>
              <a:latin typeface="Times New Roman" panose="02020603050405020304"/>
              <a:ea typeface="宋体" panose="02010600030101010101" pitchFamily="2" charset="-122"/>
            </a:endParaRPr>
          </a:p>
          <a:p>
            <a:pPr marL="662940" algn="l" eaLnBrk="1" latinLnBrk="0" hangingPunct="0">
              <a:lnSpc>
                <a:spcPct val="150000"/>
              </a:lnSpc>
              <a:tabLst>
                <a:tab pos="6483350"/>
              </a:tabLst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④人的生命是脆弱的，也是可逆的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757" name="yt_table_10757" title=""/>
          <p:cNvGraphicFramePr>
            <a:graphicFrameLocks noGrp="1"/>
          </p:cNvGraphicFramePr>
          <p:nvPr/>
        </p:nvGraphicFramePr>
        <p:xfrm>
          <a:off x="1074666" y="6089893"/>
          <a:ext cx="9766935" cy="640080"/>
        </p:xfrm>
        <a:graphic>
          <a:graphicData uri="http://schemas.openxmlformats.org/drawingml/2006/table">
            <a:tbl>
              <a:tblPr/>
              <a:tblGrid>
                <a:gridCol w="2680335"/>
                <a:gridCol w="2658745"/>
                <a:gridCol w="2679700"/>
                <a:gridCol w="174815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①②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②③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③④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2022986" y="410304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59" name="yt_shape_10759" title=""/>
          <p:cNvSpPr txBox="1"/>
          <p:nvPr/>
        </p:nvSpPr>
        <p:spPr>
          <a:xfrm>
            <a:off x="360079" y="720000"/>
            <a:ext cx="11852915" cy="506965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A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3.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生命可以永恒吗？傅山《家训》：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7_8bfc6"/>
              </a:rPr>
              <a:t>人无百年不死之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人，所留在天地间，可以增光岳之气，表五行之灵者，只此文章耳。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  <a:sym typeface="_⨹_1_88c60"/>
              </a:rPr>
              <a:t>”</a:t>
            </a:r>
            <a:b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而《道德经》三十三章：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不失其所者久，死而不亡者寿。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4_091fb"/>
              </a:rPr>
              <a:t>你认为以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下对上述典籍关于生命的解读最合理的有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①生命的接续更体现在人类精神上的继承和创造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②生命是脆弱的，生命的永恒是一个伪命题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③生命有时尽，要从容面对生命的不可预知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④生命的传承关系是生命永恒的最好见证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764" name="yt_table_10764" title=""/>
          <p:cNvGraphicFramePr>
            <a:graphicFrameLocks noGrp="1"/>
          </p:cNvGraphicFramePr>
          <p:nvPr/>
        </p:nvGraphicFramePr>
        <p:xfrm>
          <a:off x="1074666" y="5639642"/>
          <a:ext cx="9766935" cy="640080"/>
        </p:xfrm>
        <a:graphic>
          <a:graphicData uri="http://schemas.openxmlformats.org/drawingml/2006/table">
            <a:tbl>
              <a:tblPr/>
              <a:tblGrid>
                <a:gridCol w="2680335"/>
                <a:gridCol w="2658745"/>
                <a:gridCol w="2679700"/>
                <a:gridCol w="174815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②④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②③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③④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2022986" y="673194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66" name="yt_shape_10766" title=""/>
          <p:cNvSpPr txBox="1"/>
          <p:nvPr/>
        </p:nvSpPr>
        <p:spPr>
          <a:xfrm>
            <a:off x="360080" y="720000"/>
            <a:ext cx="11852915" cy="119167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D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4.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某校对同学们进行了关于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生命教育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8_0ee8e"/>
              </a:rPr>
              <a:t>的调查。右边是部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分数据。这些数据给我们的启示是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767" name="yt_image_10767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902880" y="1885860"/>
            <a:ext cx="3929040" cy="1255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2022987" y="673194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D</a:t>
            </a:r>
            <a:endParaRPr lang="zh-CN" altLang="en-US">
              <a:solidFill>
                <a:srgbClr val="FF0000"/>
              </a:solidFill>
            </a:endParaRPr>
          </a:p>
        </p:txBody>
      </p:sp>
      <p:graphicFrame>
        <p:nvGraphicFramePr>
          <p:cNvPr id="3" name="yt_table_10769" title=""/>
          <p:cNvGraphicFramePr>
            <a:graphicFrameLocks noGrp="1"/>
          </p:cNvGraphicFramePr>
          <p:nvPr/>
        </p:nvGraphicFramePr>
        <p:xfrm>
          <a:off x="1074666" y="1885860"/>
          <a:ext cx="7462520" cy="2560320"/>
        </p:xfrm>
        <a:graphic>
          <a:graphicData uri="http://schemas.openxmlformats.org/drawingml/2006/table">
            <a:tbl>
              <a:tblPr/>
              <a:tblGrid>
                <a:gridCol w="7462520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危及生命的都是些偶发情况，无须太在意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要学会向他人求助，发掘生命的力量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生命属于自己，跟他人没有太大关系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不漠视自己的生命，也不漠视他人的生命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71" name="yt_shape_10771" title=""/>
          <p:cNvSpPr txBox="1"/>
          <p:nvPr/>
        </p:nvSpPr>
        <p:spPr>
          <a:xfrm>
            <a:off x="360079" y="720000"/>
            <a:ext cx="11852915" cy="119167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D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5.</a:t>
            </a:r>
            <a:r>
              <a:rPr lang="zh-CN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2023</a:t>
            </a:r>
            <a:r>
              <a:rPr lang="zh-CN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绍兴）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8_83913"/>
              </a:rPr>
              <a:t>右边漫画中小王的结局不言而喻，从他身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上我们青少年应汲取的深刻教训是要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772" name="yt_image_10772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907121" y="1406886"/>
            <a:ext cx="4924800" cy="285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2022986" y="673194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D</a:t>
            </a:r>
            <a:endParaRPr lang="zh-CN" altLang="en-US">
              <a:solidFill>
                <a:srgbClr val="FF0000"/>
              </a:solidFill>
            </a:endParaRPr>
          </a:p>
        </p:txBody>
      </p:sp>
      <p:graphicFrame>
        <p:nvGraphicFramePr>
          <p:cNvPr id="3" name="yt_table_10774" title=""/>
          <p:cNvGraphicFramePr>
            <a:graphicFrameLocks noGrp="1"/>
          </p:cNvGraphicFramePr>
          <p:nvPr/>
        </p:nvGraphicFramePr>
        <p:xfrm>
          <a:off x="1074666" y="1874430"/>
          <a:ext cx="4248150" cy="2560320"/>
        </p:xfrm>
        <a:graphic>
          <a:graphicData uri="http://schemas.openxmlformats.org/drawingml/2006/table">
            <a:tbl>
              <a:tblPr/>
              <a:tblGrid>
                <a:gridCol w="4248150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防微杜渐，拒绝交友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学法守法，严格执法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明辨是非，乐于助人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远离毒品，敬畏生命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76" name="yt_shape_10776" title=""/>
          <p:cNvSpPr txBox="1"/>
          <p:nvPr/>
        </p:nvSpPr>
        <p:spPr>
          <a:xfrm>
            <a:off x="360079" y="720000"/>
            <a:ext cx="11852915" cy="24843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4355"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/>
                <a:ea typeface="方正黑体_GBK" pitchFamily="28"/>
              </a:rPr>
              <a:t>A</a:t>
            </a:r>
            <a:r>
              <a:rPr lang="zh-CN" altLang="zh-CN" sz="1000" b="0" i="0" u="none">
                <a:solidFill>
                  <a:srgbClr val="293462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6.</a:t>
            </a:r>
            <a:r>
              <a:rPr lang="zh-CN" altLang="zh-CN" sz="2800" b="1" i="0" u="none">
                <a:solidFill>
                  <a:srgbClr val="00B05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（原创）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2023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年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10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月，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脆皮大学生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8_e58b9"/>
              </a:rPr>
              <a:t>在各大社交平台成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为备受热议的新词。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脆皮大学生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5_77f5b"/>
              </a:rPr>
              <a:t>指的是当代大学生虽然年纪轻轻，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但身体小毛病却不少，出现了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脆皮现象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/>
                <a:ea typeface="宋体" panose="02010600030101010101" pitchFamily="2" charset="-122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2_68830"/>
              </a:rPr>
              <a:t>。专家建议，在学生群体中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加强健康教育，鼓励学生坚持锻炼非常重要。这警示我们要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777" name="yt_table_10777" title=""/>
          <p:cNvGraphicFramePr>
            <a:graphicFrameLocks noGrp="1"/>
          </p:cNvGraphicFramePr>
          <p:nvPr/>
        </p:nvGraphicFramePr>
        <p:xfrm>
          <a:off x="1074666" y="3255122"/>
          <a:ext cx="7323455" cy="2560320"/>
        </p:xfrm>
        <a:graphic>
          <a:graphicData uri="http://schemas.openxmlformats.org/drawingml/2006/table">
            <a:tbl>
              <a:tblPr/>
              <a:tblGrid>
                <a:gridCol w="732345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守护生命安全，养成健康生活方式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增强劳动意识，提高生活实践技能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精心呵护身体，避免一切体育运动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注重养护精神，厚植爱国主义情感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2022986" y="673194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方正黑体_GBK" pitchFamily="28"/>
                <a:cs typeface="+mn-cs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https://d.book118.com/497134142046006054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DIAGRAM_VIRTUALLY_FRAME" val="{&quot;height&quot;:372.8873228346457,&quot;left&quot;:423.2531496062992,&quot;top&quot;:83.55637795275591,&quot;width&quot;:278.5}"/>
</p:tagLst>
</file>

<file path=ppt/tags/tag2.xml><?xml version="1.0" encoding="utf-8"?>
<p:tagLst xmlns:p="http://schemas.openxmlformats.org/presentationml/2006/main">
  <p:tag name="KSO_WM_DIAGRAM_VIRTUALLY_FRAME" val="{&quot;height&quot;:372.8873228346457,&quot;left&quot;:423.2531496062992,&quot;top&quot;:83.55637795275591,&quot;width&quot;:278.5}"/>
</p:tagLst>
</file>

<file path=ppt/tags/tag3.xml><?xml version="1.0" encoding="utf-8"?>
<p:tagLst xmlns:p="http://schemas.openxmlformats.org/presentationml/2006/main">
  <p:tag name="KSO_WM_DIAGRAM_VIRTUALLY_FRAME" val="{&quot;height&quot;:372.8873228346457,&quot;left&quot;:423.2531496062992,&quot;top&quot;:83.55637795275591,&quot;width&quot;:278.5}"/>
</p:tagLst>
</file>

<file path=ppt/tags/tag4.xml><?xml version="1.0" encoding="utf-8"?>
<p:tagLst xmlns:p="http://schemas.openxmlformats.org/presentationml/2006/main">
  <p:tag name="KSO_WM_DIAGRAM_VIRTUALLY_FRAME" val="{&quot;height&quot;:372.8873228346457,&quot;left&quot;:423.2531496062992,&quot;top&quot;:83.55637795275591,&quot;width&quot;:278.5}"/>
</p:tagLst>
</file>

<file path=ppt/tags/tag5.xml><?xml version="1.0" encoding="utf-8"?>
<p:tagLst xmlns:p="http://schemas.openxmlformats.org/presentationml/2006/main">
  <p:tag name="KSO_WM_DIAGRAM_VIRTUALLY_FRAME" val="{&quot;height&quot;:372.8873228346457,&quot;left&quot;:423.2531496062992,&quot;top&quot;:83.55637795275591,&quot;width&quot;:278.5}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111">
      <vt:lpstr>Arial</vt:lpstr>
      <vt:lpstr>Calibri</vt:lpstr>
      <vt:lpstr>Calibri Light</vt:lpstr>
      <vt:lpstr>微软雅黑</vt:lpstr>
      <vt:lpstr>楷体</vt:lpstr>
      <vt:lpstr>FZDHTK--GBK1-0</vt:lpstr>
      <vt:lpstr>FZHTK--GBK1-0</vt:lpstr>
      <vt:lpstr>FZSSK--GBK1-0</vt:lpstr>
      <vt:lpstr>宋体</vt:lpstr>
      <vt:lpstr>黑体</vt:lpstr>
      <vt:lpstr>Times New Roman</vt:lpstr>
      <vt:lpstr>_⨹_26_4b447</vt:lpstr>
      <vt:lpstr>_⨹_26_52f15</vt:lpstr>
      <vt:lpstr>_⨹_6_2aaad</vt:lpstr>
      <vt:lpstr>_⨹_28_ec840</vt:lpstr>
      <vt:lpstr>_⨹_31_ce4ce</vt:lpstr>
      <vt:lpstr>_⨹_28_669b9</vt:lpstr>
      <vt:lpstr>_⨹_31_321f9</vt:lpstr>
      <vt:lpstr>_⨹_28_85abf</vt:lpstr>
      <vt:lpstr>_⨹_31_1c8cc</vt:lpstr>
      <vt:lpstr>_⨹_28_cf03e</vt:lpstr>
      <vt:lpstr>_⨹_31_3bb28</vt:lpstr>
      <vt:lpstr>方正黑体_GBK</vt:lpstr>
      <vt:lpstr>_⨹_18_52745</vt:lpstr>
      <vt:lpstr>_⨹_6_0db32</vt:lpstr>
      <vt:lpstr>_⨹_10_f62d9</vt:lpstr>
      <vt:lpstr>_⨹_5_fd5a3</vt:lpstr>
      <vt:lpstr>_⨹_18_57f1a</vt:lpstr>
      <vt:lpstr>_⨹_30_2d20d</vt:lpstr>
      <vt:lpstr>_⨹_3_00e56</vt:lpstr>
      <vt:lpstr>_⨹_30_b312b</vt:lpstr>
      <vt:lpstr>_⨹_18_4cf4a</vt:lpstr>
      <vt:lpstr>_⨹_24_1dcc6</vt:lpstr>
      <vt:lpstr>_⨹_22_7bd1d</vt:lpstr>
      <vt:lpstr>_⨹_30_2cd9a</vt:lpstr>
      <vt:lpstr>_⨹_22_7ebc2</vt:lpstr>
      <vt:lpstr>_⨹_31_5eefe</vt:lpstr>
      <vt:lpstr>_⨹_21_0bfea</vt:lpstr>
      <vt:lpstr>_⨹_31_00fd6</vt:lpstr>
      <vt:lpstr>_⨹_31_00860</vt:lpstr>
      <vt:lpstr>_⨹_30_404b1</vt:lpstr>
      <vt:lpstr>_⨹_30_780be</vt:lpstr>
      <vt:lpstr>_⨹_1_fdd11</vt:lpstr>
      <vt:lpstr>_⨹_30_f4ea3</vt:lpstr>
      <vt:lpstr>_⨹_30_e7ba2</vt:lpstr>
      <vt:lpstr>_⨹_30_2df83</vt:lpstr>
      <vt:lpstr>_⨹_1_3743e</vt:lpstr>
      <vt:lpstr>_⨹_28_0ae99</vt:lpstr>
      <vt:lpstr>_⨹_28_247fc</vt:lpstr>
      <vt:lpstr>_⨹_28_f891d</vt:lpstr>
      <vt:lpstr>NEU-BZ</vt:lpstr>
      <vt:lpstr>方正书宋_GBK</vt:lpstr>
      <vt:lpstr>方正楷体_GBK</vt:lpstr>
      <vt:lpstr>_⨹_16_4758f</vt:lpstr>
      <vt:lpstr>_⨹_32_fb258</vt:lpstr>
      <vt:lpstr>_⨹_30_d5d52</vt:lpstr>
      <vt:lpstr>_⨹_16_8736b</vt:lpstr>
      <vt:lpstr>_⨹_30_e52bf</vt:lpstr>
      <vt:lpstr>_⨹_17_5ef50</vt:lpstr>
      <vt:lpstr>_⨹_31_d8ad2</vt:lpstr>
      <vt:lpstr>_⨹_3_a9cde</vt:lpstr>
      <vt:lpstr>_⨹_3_c49df</vt:lpstr>
      <vt:lpstr>_⨹_16_9d7b8</vt:lpstr>
      <vt:lpstr>_⨹_8_0f056</vt:lpstr>
      <vt:lpstr>_⨹_31_67bf7</vt:lpstr>
      <vt:lpstr>_⨹_4_edfd7</vt:lpstr>
      <vt:lpstr>_⨹_29_b144d</vt:lpstr>
      <vt:lpstr>_⨹_6_a94fb</vt:lpstr>
      <vt:lpstr>_⨹_32_b0ae5</vt:lpstr>
      <vt:lpstr>_⨹_7_8e937</vt:lpstr>
      <vt:lpstr>_⨹_32_25593</vt:lpstr>
      <vt:lpstr>_⨹_11_29ab9</vt:lpstr>
      <vt:lpstr>_⨹_24_f0694</vt:lpstr>
      <vt:lpstr>_⨹_20_640e4</vt:lpstr>
      <vt:lpstr>_⨹_25_490c1</vt:lpstr>
      <vt:lpstr>_⨹_31_cacba</vt:lpstr>
      <vt:lpstr>_⨹_31_0f7ab</vt:lpstr>
      <vt:lpstr>_⨹_7_8bfc6</vt:lpstr>
      <vt:lpstr>_⨹_1_88c60</vt:lpstr>
      <vt:lpstr>_⨹_4_091fb</vt:lpstr>
      <vt:lpstr>_⨹_8_0ee8e</vt:lpstr>
      <vt:lpstr>_⨹_18_83913</vt:lpstr>
      <vt:lpstr>_⨹_8_e58b9</vt:lpstr>
      <vt:lpstr>_⨹_15_77f5b</vt:lpstr>
      <vt:lpstr>_⨹_12_68830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2024-09-28T13:56:55.143</cp:lastPrinted>
  <dcterms:created xsi:type="dcterms:W3CDTF">2024-09-28T05:56:55Z</dcterms:created>
  <dcterms:modified xsi:type="dcterms:W3CDTF">2024-09-28T05:56:56Z</dcterms:modified>
</cp:coreProperties>
</file>