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4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8AEC8-FDDC-4103-9F87-C6C122065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C30F3-4223-4058-890A-AE4D75768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C449B-2856-4CF0-B26D-8C07F58AF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62F418-76AE-4E59-B61E-D4A435745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C8D8C4-D3F7-43C6-B3B1-C7C96B8EE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9A1FF5-B10C-479A-8642-B0806F597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4B296D-2A91-4DA5-ADC4-F0D8A8DF4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16F9D3-98BE-4987-AC48-9423E49EB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99DA01-1B66-4728-8A9E-A19AAD685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9143D-4AFE-4BA0-812E-F0F0C0DC3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AB8AE-EDE1-4046-AC57-1AB818447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fade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image" Target="file:///D:\qq&#25991;&#20214;\712321467\Image\C2C\Image2\%7b75232B38-A165-1FB7-499C-2E1C792CACB5%7d.png" TargetMode="External" /><Relationship Id="rId21" Type="http://schemas.openxmlformats.org/officeDocument/2006/relationships/image" Target="../media/image1.png" /><Relationship Id="rId22" Type="http://schemas.openxmlformats.org/officeDocument/2006/relationships/image" Target="../media/image2.png" /><Relationship Id="rId23" Type="http://schemas.openxmlformats.org/officeDocument/2006/relationships/tags" Target="../tags/tag1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21" r:link="rId2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23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.xml" /><Relationship Id="rId3" Type="http://schemas.openxmlformats.org/officeDocument/2006/relationships/tags" Target="../tags/tag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.xml" /><Relationship Id="rId4" Type="http://schemas.openxmlformats.org/officeDocument/2006/relationships/tags" Target="../tags/tag5.xml" /><Relationship Id="rId5" Type="http://schemas.openxmlformats.org/officeDocument/2006/relationships/tags" Target="../tags/tag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.xml" /><Relationship Id="rId3" Type="http://schemas.openxmlformats.org/officeDocument/2006/relationships/tags" Target="../tags/tag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tags" Target="../tags/tag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9.xml" /><Relationship Id="rId3" Type="http://schemas.openxmlformats.org/officeDocument/2006/relationships/tags" Target="../tags/tag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image" Target="../media/image3.png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1.xml" /><Relationship Id="rId3" Type="http://schemas.openxmlformats.org/officeDocument/2006/relationships/tags" Target="../tags/tag3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3.xml" /><Relationship Id="rId3" Type="http://schemas.openxmlformats.org/officeDocument/2006/relationships/tags" Target="../tags/tag3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ags" Target="../tags/tag43.xml" /><Relationship Id="rId3" Type="http://schemas.openxmlformats.org/officeDocument/2006/relationships/tags" Target="../tags/tag4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3415620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>
            <p:custDataLst>
              <p:tags r:id="rId2"/>
            </p:custDataLst>
          </p:nvPr>
        </p:nvSpPr>
        <p:spPr>
          <a:xfrm>
            <a:off x="138174" y="231058"/>
            <a:ext cx="1857388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黑体" panose="02010609060101010101" charset="-122"/>
                <a:ea typeface="黑体" panose="02010609060101010101" charset="-122"/>
              </a:rPr>
              <a:t>导入</a:t>
            </a:r>
            <a:endParaRPr lang="zh-CN" altLang="en-US" sz="2800" b="1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136650" y="169545"/>
            <a:ext cx="1072959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读一读下面这些片段，猜猜片段中描写的人物是谁吗？</a:t>
            </a:r>
            <a:endParaRPr lang="zh-CN" altLang="en-US" sz="32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416560" y="944880"/>
            <a:ext cx="11690350" cy="12725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有这样一个人，个子不高不矮，身体不胖不瘦，皮肤不黑不白，眼睛不大不小，鼻子不高不低，嘴唇不薄不厚。你猜他是谁？</a:t>
            </a:r>
            <a:endParaRPr lang="zh-CN" altLang="en-US" sz="32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55320" y="2409825"/>
            <a:ext cx="539686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为什么大家猜不出他是谁？</a:t>
            </a:r>
            <a:endParaRPr lang="zh-CN" altLang="en-US" sz="3200" b="1">
              <a:solidFill>
                <a:srgbClr val="1A0CD2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5652135" y="2393315"/>
            <a:ext cx="622046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因为没有把这个人的特点写具体。</a:t>
            </a:r>
            <a:endParaRPr lang="zh-CN" altLang="en-US" sz="32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416560" y="3152775"/>
            <a:ext cx="11134725" cy="12725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这个人黑脸短毛，长嘴大耳，圆身肥肚，穿一领藏青色的梭布衣，提一柄九齿钉耙。</a:t>
            </a:r>
            <a:endParaRPr lang="zh-CN" altLang="en-US" sz="32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7025640" y="4033520"/>
            <a:ext cx="191135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猪八戒</a:t>
            </a:r>
            <a:endParaRPr lang="zh-CN" altLang="en-US" sz="3200" b="1">
              <a:solidFill>
                <a:srgbClr val="1A0CD2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13360" y="4702810"/>
            <a:ext cx="11134725" cy="6819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他火眼金睛，尖嘴猴腮，头戴金箍，手持金箍棒。</a:t>
            </a:r>
            <a:endParaRPr lang="zh-CN" altLang="en-US" sz="32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10029825" y="4801235"/>
            <a:ext cx="191135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孙悟空</a:t>
            </a:r>
            <a:endParaRPr lang="zh-CN" altLang="en-US" sz="3200" b="1">
              <a:solidFill>
                <a:srgbClr val="1A0CD2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655320" y="5391785"/>
            <a:ext cx="10617200" cy="6819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200" b="1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为什么大家一下子就猜出是猪八戒和孙悟空？</a:t>
            </a:r>
            <a:endParaRPr lang="zh-CN" altLang="en-US" sz="3200" b="1">
              <a:solidFill>
                <a:srgbClr val="1A0CD2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1136650" y="6080760"/>
            <a:ext cx="8082280" cy="6819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因为把他们的特点写具体了。</a:t>
            </a:r>
            <a:endParaRPr lang="zh-CN" altLang="en-US" sz="32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48"/>
          <p:cNvSpPr txBox="1"/>
          <p:nvPr>
            <p:custDataLst>
              <p:tags r:id="rId3"/>
            </p:custDataLst>
          </p:nvPr>
        </p:nvSpPr>
        <p:spPr>
          <a:xfrm>
            <a:off x="788670" y="3063240"/>
            <a:ext cx="10614660" cy="1545590"/>
          </a:xfrm>
          <a:prstGeom prst="rect">
            <a:avLst/>
          </a:prstGeom>
          <a:noFill/>
          <a:ln w="19050">
            <a:noFill/>
          </a:ln>
          <a:effectLst>
            <a:softEdge rad="31750"/>
          </a:effectLst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9600" b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形形色色的人</a:t>
            </a:r>
            <a:endParaRPr lang="zh-CN" altLang="en-US" sz="9600" b="1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6" name="TextBox 48"/>
          <p:cNvSpPr txBox="1"/>
          <p:nvPr>
            <p:custDataLst>
              <p:tags r:id="rId4"/>
            </p:custDataLst>
          </p:nvPr>
        </p:nvSpPr>
        <p:spPr>
          <a:xfrm>
            <a:off x="619760" y="574675"/>
            <a:ext cx="4043680" cy="1545590"/>
          </a:xfrm>
          <a:prstGeom prst="rect">
            <a:avLst/>
          </a:prstGeom>
          <a:noFill/>
          <a:ln w="19050">
            <a:noFill/>
          </a:ln>
          <a:effectLst>
            <a:softEdge rad="31750"/>
          </a:effectLst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9600" b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习作五</a:t>
            </a:r>
            <a:endParaRPr lang="zh-CN" altLang="en-US" sz="9600" b="1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124585" y="873125"/>
            <a:ext cx="9530715" cy="51117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0000"/>
              </a:lnSpc>
            </a:pPr>
            <a:r>
              <a:rPr lang="zh-CN" altLang="en-US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学习目标:</a:t>
            </a:r>
            <a:endParaRPr lang="zh-CN" altLang="en-US" sz="32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>
              <a:lnSpc>
                <a:spcPct val="170000"/>
              </a:lnSpc>
            </a:pPr>
            <a:r>
              <a:rPr lang="zh-CN" altLang="en-US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1. 认识描写人物文章的特点。</a:t>
            </a:r>
            <a:endParaRPr lang="zh-CN" altLang="en-US" sz="32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>
              <a:lnSpc>
                <a:spcPct val="170000"/>
              </a:lnSpc>
            </a:pPr>
            <a:r>
              <a:rPr lang="zh-CN" altLang="en-US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2. 学习描写人物特点的方法，如:外貌、语言、动作、神态、心理活动等。</a:t>
            </a:r>
            <a:endParaRPr lang="zh-CN" altLang="en-US" sz="32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>
              <a:lnSpc>
                <a:spcPct val="170000"/>
              </a:lnSpc>
            </a:pPr>
            <a:r>
              <a:rPr lang="zh-CN" altLang="en-US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3. 目标:选择身边的一个人，运用多种描写方法来表现人物特点。</a:t>
            </a:r>
            <a:endParaRPr lang="zh-CN" altLang="en-US" sz="32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7" name="Text Box 6"/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485140" y="210185"/>
            <a:ext cx="11414125" cy="37846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150000"/>
              </a:lnSpc>
            </a:pPr>
            <a:r>
              <a:rPr lang="zh-CN" altLang="en-US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我们每天都会接触到形形色色的人：小区里锻炼身体的爷爷奶奶，学校里的老师、同学，还有上学时遇到的公交车司机，维持秩序的交通警察</a:t>
            </a:r>
            <a:r>
              <a:rPr lang="en-US" altLang="zh-CN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……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选择一个人，写下来，运用本单元学过的描写人物的方法，具体地表现人物的特点，题目自拟。</a:t>
            </a:r>
            <a:endParaRPr lang="zh-CN" altLang="en-US" sz="32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pPr defTabSz="914400">
              <a:lnSpc>
                <a:spcPct val="150000"/>
              </a:lnSpc>
            </a:pPr>
            <a:r>
              <a:rPr lang="en-US" altLang="zh-CN" sz="3200" b="1">
                <a:latin typeface="黑体" panose="02010609060101010101" charset="-122"/>
                <a:ea typeface="黑体" panose="02010609060101010101" charset="-122"/>
                <a:sym typeface="+mn-ea"/>
              </a:rPr>
              <a:t>  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  <a:sym typeface="+mn-ea"/>
              </a:rPr>
              <a:t>写的时候，要选取典型</a:t>
            </a:r>
            <a:r>
              <a:rPr lang="zh-CN" altLang="en-US" sz="3200" b="1" smtClean="0">
                <a:latin typeface="黑体" panose="02010609060101010101" charset="-122"/>
                <a:ea typeface="黑体" panose="02010609060101010101" charset="-122"/>
                <a:sym typeface="+mn-ea"/>
              </a:rPr>
              <a:t>的事例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  <a:sym typeface="+mn-ea"/>
              </a:rPr>
              <a:t>。</a:t>
            </a:r>
            <a:endParaRPr lang="zh-CN" altLang="en-US" sz="32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2" name="Text Box 6"/>
          <p:cNvSpPr txBox="1">
            <a:spLocks noChangeArrowheads="1"/>
          </p:cNvSpPr>
          <p:nvPr/>
        </p:nvSpPr>
        <p:spPr bwMode="auto">
          <a:xfrm>
            <a:off x="1565275" y="4157345"/>
            <a:ext cx="6561455" cy="82994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150000"/>
              </a:lnSpc>
            </a:pPr>
            <a:r>
              <a:rPr sz="3200" b="1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怎样把一个人的特点写具体？</a:t>
            </a:r>
            <a:endParaRPr lang="zh-CN" altLang="en-US" sz="3200" b="1">
              <a:solidFill>
                <a:srgbClr val="1A0CD2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3" name="Text Box 6"/>
          <p:cNvSpPr txBox="1">
            <a:spLocks noChangeArrowheads="1"/>
          </p:cNvSpPr>
          <p:nvPr/>
        </p:nvSpPr>
        <p:spPr bwMode="auto">
          <a:xfrm>
            <a:off x="6624320" y="2570480"/>
            <a:ext cx="2726690" cy="63246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110000"/>
              </a:lnSpc>
            </a:pPr>
            <a:r>
              <a:rPr lang="zh-CN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人物的</a:t>
            </a:r>
            <a:r>
              <a:rPr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特点</a:t>
            </a:r>
            <a:endParaRPr lang="zh-CN" altLang="en-US" sz="32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4" name="Text Box 6"/>
          <p:cNvSpPr txBox="1">
            <a:spLocks noChangeArrowheads="1"/>
          </p:cNvSpPr>
          <p:nvPr/>
        </p:nvSpPr>
        <p:spPr bwMode="auto">
          <a:xfrm>
            <a:off x="765810" y="5281930"/>
            <a:ext cx="9846310" cy="82994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150000"/>
              </a:lnSpc>
            </a:pPr>
            <a:r>
              <a:rPr sz="3200" b="1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可以选取最典型的事例来表现这个人的特点。</a:t>
            </a:r>
            <a:endParaRPr lang="zh-CN" altLang="en-US" sz="3200" b="1">
              <a:solidFill>
                <a:srgbClr val="1A0CD2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5" name="Text Box 6"/>
          <p:cNvSpPr txBox="1">
            <a:spLocks noChangeArrowheads="1"/>
          </p:cNvSpPr>
          <p:nvPr/>
        </p:nvSpPr>
        <p:spPr bwMode="auto">
          <a:xfrm>
            <a:off x="4160520" y="3251200"/>
            <a:ext cx="2463800" cy="68199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120000"/>
              </a:lnSpc>
            </a:pPr>
            <a:r>
              <a:rPr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典型的事例</a:t>
            </a:r>
            <a:endParaRPr lang="zh-CN" altLang="en-US" sz="32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2"/>
            </p:custDataLst>
          </p:nvPr>
        </p:nvSpPr>
        <p:spPr>
          <a:xfrm>
            <a:off x="1275677" y="661060"/>
            <a:ext cx="1816100" cy="5835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>
                <a:solidFill>
                  <a:srgbClr val="2E0FCF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习作内容</a:t>
            </a:r>
            <a:endParaRPr lang="zh-CN" altLang="en-US" sz="3200" b="1" smtClean="0">
              <a:solidFill>
                <a:srgbClr val="2E0FCF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3"/>
            </p:custDataLst>
          </p:nvPr>
        </p:nvSpPr>
        <p:spPr>
          <a:xfrm>
            <a:off x="1466215" y="1551940"/>
            <a:ext cx="9538335" cy="681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6280" fontAlgn="auto">
              <a:lnSpc>
                <a:spcPct val="120000"/>
              </a:lnSpc>
            </a:pPr>
            <a:r>
              <a:rPr lang="zh-CN" altLang="en-US" sz="3200" b="1" smtClean="0">
                <a:latin typeface="黑体" panose="02010609060101010101" charset="-122"/>
                <a:ea typeface="黑体" panose="02010609060101010101" charset="-122"/>
              </a:rPr>
              <a:t>写一个有特点的人（</a:t>
            </a:r>
            <a:r>
              <a:rPr lang="zh-CN" altLang="en-US" sz="3200" b="1">
                <a:solidFill>
                  <a:srgbClr val="2E0FCF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形形色色的人</a:t>
            </a:r>
            <a:r>
              <a:rPr lang="zh-CN" altLang="en-US" sz="3200" b="1" smtClean="0">
                <a:latin typeface="黑体" panose="02010609060101010101" charset="-122"/>
                <a:ea typeface="黑体" panose="02010609060101010101" charset="-122"/>
              </a:rPr>
              <a:t>）。</a:t>
            </a:r>
            <a:endParaRPr lang="en-US" altLang="zh-CN" sz="3200" b="1" smtClean="0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" name="文本框 11"/>
          <p:cNvSpPr txBox="1"/>
          <p:nvPr>
            <p:custDataLst>
              <p:tags r:id="rId4"/>
            </p:custDataLst>
          </p:nvPr>
        </p:nvSpPr>
        <p:spPr>
          <a:xfrm>
            <a:off x="744855" y="3240405"/>
            <a:ext cx="10980420" cy="32410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6280" fontAlgn="auto">
              <a:lnSpc>
                <a:spcPct val="160000"/>
              </a:lnSpc>
            </a:pPr>
            <a:r>
              <a:rPr lang="en-US" altLang="zh-CN" sz="3200" b="1">
                <a:latin typeface="黑体" panose="02010609060101010101" charset="-122"/>
                <a:ea typeface="黑体" panose="02010609060101010101" charset="-122"/>
              </a:rPr>
              <a:t>1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</a:rPr>
              <a:t>、选择一个人，把</a:t>
            </a:r>
            <a:r>
              <a:rPr lang="zh-CN" altLang="en-US" sz="3200" b="1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</a:rPr>
              <a:t>人物的特点写具体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</a:rPr>
              <a:t>。</a:t>
            </a:r>
            <a:endParaRPr lang="zh-CN" altLang="en-US" sz="3200" b="1">
              <a:latin typeface="黑体" panose="02010609060101010101" charset="-122"/>
              <a:ea typeface="黑体" panose="02010609060101010101" charset="-122"/>
            </a:endParaRPr>
          </a:p>
          <a:p>
            <a:pPr indent="716280" fontAlgn="auto">
              <a:lnSpc>
                <a:spcPct val="160000"/>
              </a:lnSpc>
            </a:pPr>
            <a:r>
              <a:rPr lang="en-US" altLang="zh-CN" sz="3200" b="1">
                <a:latin typeface="黑体" panose="02010609060101010101" charset="-122"/>
                <a:ea typeface="黑体" panose="02010609060101010101" charset="-122"/>
              </a:rPr>
              <a:t>2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</a:rPr>
              <a:t>、选取</a:t>
            </a:r>
            <a:r>
              <a:rPr lang="zh-CN" altLang="en-US" sz="3200" b="1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</a:rPr>
              <a:t>最典型的事例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</a:rPr>
              <a:t>表现人物的特点。</a:t>
            </a:r>
            <a:endParaRPr lang="zh-CN" altLang="en-US" sz="3200" b="1">
              <a:latin typeface="黑体" panose="02010609060101010101" charset="-122"/>
              <a:ea typeface="黑体" panose="02010609060101010101" charset="-122"/>
            </a:endParaRPr>
          </a:p>
          <a:p>
            <a:pPr indent="716280" fontAlgn="auto">
              <a:lnSpc>
                <a:spcPct val="160000"/>
              </a:lnSpc>
            </a:pPr>
            <a:r>
              <a:rPr lang="en-US" altLang="zh-CN" sz="3200" b="1">
                <a:latin typeface="黑体" panose="02010609060101010101" charset="-122"/>
                <a:ea typeface="黑体" panose="02010609060101010101" charset="-122"/>
              </a:rPr>
              <a:t>3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</a:rPr>
              <a:t>、运用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外貌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</a:rPr>
              <a:t>、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语言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</a:rPr>
              <a:t>、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动作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</a:rPr>
              <a:t>、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神态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</a:rPr>
              <a:t>、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心理活动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</a:rPr>
              <a:t>描写，把人物的特点写具体。</a:t>
            </a:r>
            <a:endParaRPr lang="zh-CN" altLang="en-US" sz="3200" b="1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4" name="矩形 13"/>
          <p:cNvSpPr/>
          <p:nvPr>
            <p:custDataLst>
              <p:tags r:id="rId5"/>
            </p:custDataLst>
          </p:nvPr>
        </p:nvSpPr>
        <p:spPr>
          <a:xfrm>
            <a:off x="1275677" y="2656865"/>
            <a:ext cx="1816100" cy="5835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>
                <a:solidFill>
                  <a:srgbClr val="2E0FCF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习作要求</a:t>
            </a:r>
            <a:endParaRPr lang="zh-CN" altLang="en-US" sz="3200" b="1" smtClean="0">
              <a:solidFill>
                <a:srgbClr val="2E0FCF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 build="p"/>
      <p:bldP spid="12" grpId="0" uiExpand="1" build="p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>
          <a:xfrm>
            <a:off x="259715" y="150495"/>
            <a:ext cx="1838960" cy="5791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审清题意</a:t>
            </a:r>
            <a:endParaRPr lang="zh-CN" altLang="en-US" sz="32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5" name="文本框 0"/>
          <p:cNvSpPr txBox="1"/>
          <p:nvPr>
            <p:custDataLst>
              <p:tags r:id="rId3"/>
            </p:custDataLst>
          </p:nvPr>
        </p:nvSpPr>
        <p:spPr>
          <a:xfrm>
            <a:off x="1561465" y="949325"/>
            <a:ext cx="785812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4000" err="1">
                <a:latin typeface="黑体" panose="02010609060101010101" charset="-122"/>
                <a:ea typeface="黑体" panose="02010609060101010101" charset="-122"/>
                <a:sym typeface="+mn-ea"/>
              </a:rPr>
              <a:t>选择一个人，把他的特点写具体。</a:t>
            </a:r>
            <a:endParaRPr sz="4000"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1039495" y="1875790"/>
            <a:ext cx="10996930" cy="4631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10000"/>
              </a:lnSpc>
            </a:pPr>
            <a:r>
              <a:rPr lang="zh-CN" altLang="en-US" sz="3600" b="1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限制词：</a:t>
            </a:r>
            <a:r>
              <a:rPr lang="en-US" altLang="zh-CN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“</a:t>
            </a:r>
            <a:r>
              <a:rPr lang="zh-CN" altLang="en-US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接触到的人</a:t>
            </a:r>
            <a:r>
              <a:rPr lang="en-US" altLang="zh-CN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”</a:t>
            </a:r>
            <a:endParaRPr lang="en-US" altLang="zh-CN" sz="3600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fontAlgn="auto">
              <a:lnSpc>
                <a:spcPct val="120000"/>
              </a:lnSpc>
            </a:pPr>
            <a:r>
              <a:rPr lang="zh-CN" altLang="en-US" sz="3600" b="1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提示词：</a:t>
            </a:r>
            <a:r>
              <a:rPr lang="en-US" altLang="zh-CN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“</a:t>
            </a:r>
            <a:r>
              <a:rPr lang="zh-CN" altLang="en-US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小区里</a:t>
            </a:r>
            <a:r>
              <a:rPr lang="en-US" altLang="zh-CN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”      “</a:t>
            </a:r>
            <a:r>
              <a:rPr lang="zh-CN" altLang="en-US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锻炼身体的爷爷奶奶</a:t>
            </a:r>
            <a:r>
              <a:rPr lang="en-US" altLang="zh-CN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”</a:t>
            </a:r>
            <a:endParaRPr lang="en-US" altLang="zh-CN" sz="36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fontAlgn="auto">
              <a:lnSpc>
                <a:spcPct val="120000"/>
              </a:lnSpc>
            </a:pPr>
            <a:r>
              <a:rPr lang="en-US" altLang="zh-CN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     “</a:t>
            </a:r>
            <a:r>
              <a:rPr lang="zh-CN" altLang="en-US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学校里</a:t>
            </a:r>
            <a:r>
              <a:rPr lang="en-US" altLang="zh-CN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”   “</a:t>
            </a:r>
            <a:r>
              <a:rPr lang="zh-CN" altLang="en-US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老师、同学</a:t>
            </a:r>
            <a:r>
              <a:rPr lang="en-US" altLang="zh-CN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”</a:t>
            </a:r>
            <a:endParaRPr lang="en-US" altLang="zh-CN" sz="36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fontAlgn="auto">
              <a:lnSpc>
                <a:spcPct val="120000"/>
              </a:lnSpc>
            </a:pPr>
            <a:r>
              <a:rPr lang="en-US" altLang="zh-CN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     “</a:t>
            </a:r>
            <a:r>
              <a:rPr lang="zh-CN" altLang="en-US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上学路上</a:t>
            </a:r>
            <a:r>
              <a:rPr lang="en-US" altLang="zh-CN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”   “</a:t>
            </a:r>
            <a:r>
              <a:rPr lang="zh-CN" altLang="en-US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公交</a:t>
            </a:r>
            <a:r>
              <a:rPr lang="zh-CN" altLang="en-US" sz="36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车司机</a:t>
            </a:r>
            <a:r>
              <a:rPr lang="en-US" altLang="zh-CN" sz="36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”</a:t>
            </a:r>
            <a:endParaRPr lang="en-US" altLang="zh-CN" sz="36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fontAlgn="auto">
              <a:lnSpc>
                <a:spcPct val="120000"/>
              </a:lnSpc>
            </a:pPr>
            <a:r>
              <a:rPr lang="en-US" altLang="zh-CN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                    “维</a:t>
            </a:r>
            <a:r>
              <a:rPr lang="zh-CN" altLang="en-US" sz="3600" b="1" err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持</a:t>
            </a:r>
            <a:r>
              <a:rPr lang="en-US" altLang="zh-CN" sz="3600" b="1" err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秩序的交通警察”</a:t>
            </a:r>
            <a:endParaRPr lang="en-US" altLang="zh-CN" sz="36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fontAlgn="auto">
              <a:lnSpc>
                <a:spcPct val="120000"/>
              </a:lnSpc>
            </a:pPr>
            <a:r>
              <a:rPr lang="en-US" altLang="zh-CN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                      ……</a:t>
            </a:r>
            <a:endParaRPr lang="en-US" altLang="zh-CN" sz="36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fontAlgn="auto">
              <a:lnSpc>
                <a:spcPct val="110000"/>
              </a:lnSpc>
            </a:pPr>
            <a:r>
              <a:rPr lang="zh-CN" altLang="en-US" sz="3600" b="1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中心词：</a:t>
            </a:r>
            <a:r>
              <a:rPr lang="en-US" altLang="zh-CN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“</a:t>
            </a:r>
            <a:r>
              <a:rPr lang="zh-CN" altLang="en-US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人物特点</a:t>
            </a:r>
            <a:r>
              <a:rPr lang="en-US" altLang="zh-CN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”</a:t>
            </a:r>
            <a:endParaRPr lang="en-US" altLang="zh-CN" sz="36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436880" y="159385"/>
            <a:ext cx="609600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怎样抓住一个人的特点呢？</a:t>
            </a:r>
            <a:endParaRPr lang="zh-CN" altLang="en-US" sz="32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2"/>
            </p:custDataLst>
          </p:nvPr>
        </p:nvSpPr>
        <p:spPr>
          <a:xfrm>
            <a:off x="436245" y="742950"/>
            <a:ext cx="11755755" cy="6819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</a:t>
            </a:r>
            <a:r>
              <a:rPr lang="zh-CN" altLang="en-US" sz="3200" b="1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抓住这个人的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特别之处</a:t>
            </a:r>
            <a:r>
              <a:rPr lang="zh-CN" altLang="en-US" sz="3200" b="1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，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与众不同的地方（最典型的事例）</a:t>
            </a:r>
            <a:r>
              <a:rPr lang="zh-CN" altLang="en-US" sz="3200" b="1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。</a:t>
            </a:r>
            <a:endParaRPr lang="zh-CN" altLang="en-US" sz="3200" b="1">
              <a:solidFill>
                <a:srgbClr val="1A0CD2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36880" y="1424940"/>
            <a:ext cx="609600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人物的特点包括哪些？</a:t>
            </a:r>
            <a:endParaRPr lang="zh-CN" altLang="en-US" sz="32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78460" y="2008505"/>
            <a:ext cx="11666855" cy="30441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200" b="1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</a:t>
            </a:r>
            <a:r>
              <a:rPr lang="en-US" altLang="zh-CN" sz="3200" b="1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lang="zh-CN" altLang="en-US" sz="3200" b="1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人物特点包括性格特点、爱好特长或思想品质。</a:t>
            </a:r>
            <a:endParaRPr lang="zh-CN" altLang="en-US" sz="3200" b="1">
              <a:solidFill>
                <a:srgbClr val="1A0CD2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3200" b="1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也许</a:t>
            </a:r>
            <a:r>
              <a:rPr lang="zh-CN" altLang="en-US" sz="3200" b="1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这个人善良、乐于助人，有一副热心肠，或快人快语，很爽朗；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也许</a:t>
            </a:r>
            <a:r>
              <a:rPr lang="zh-CN" altLang="en-US" sz="3200" b="1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这个人心灵手巧、具有一技之长，或爱养花、爱逛街、爱上网；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也许</a:t>
            </a:r>
            <a:r>
              <a:rPr lang="zh-CN" altLang="en-US" sz="3200" b="1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这个人对工作尽职尽责，或不辞辛劳、不怕困难、坚持不懈。</a:t>
            </a:r>
            <a:endParaRPr lang="zh-CN" altLang="en-US" sz="3200" b="1">
              <a:solidFill>
                <a:srgbClr val="1A0CD2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378460" y="5153660"/>
            <a:ext cx="1166622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人物的特点这么多，我们是不是要把他所有的特点都表现出来？</a:t>
            </a:r>
            <a:endParaRPr lang="zh-CN" altLang="en-US" sz="32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377825" y="5770245"/>
            <a:ext cx="9965690" cy="6819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sz="3200" b="1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不是，只表现出人物</a:t>
            </a:r>
            <a:r>
              <a:rPr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最鲜明的特点</a:t>
            </a:r>
            <a:r>
              <a:rPr sz="3200" b="1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。</a:t>
            </a:r>
            <a:endParaRPr lang="zh-CN" altLang="en-US" sz="3200" b="1">
              <a:solidFill>
                <a:srgbClr val="1A0CD2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  <p:bldP spid="4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547370" y="3227705"/>
            <a:ext cx="202247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写作重点</a:t>
            </a:r>
            <a:endParaRPr lang="zh-CN" altLang="en-US" sz="3200" b="1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2"/>
            </p:custDataLst>
          </p:nvPr>
        </p:nvSpPr>
        <p:spPr>
          <a:xfrm>
            <a:off x="627380" y="3811270"/>
            <a:ext cx="10767060" cy="2848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6280" fontAlgn="auto">
              <a:lnSpc>
                <a:spcPct val="140000"/>
              </a:lnSpc>
            </a:pPr>
            <a:r>
              <a:rPr lang="zh-CN" altLang="en-US" sz="3200" b="1" smtClean="0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1．要抓住人物的特点去写。</a:t>
            </a:r>
            <a:endParaRPr lang="zh-CN" altLang="en-US" sz="3200" b="1" smtClean="0">
              <a:solidFill>
                <a:srgbClr val="1A0CD2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 indent="0" fontAlgn="auto">
              <a:lnSpc>
                <a:spcPct val="140000"/>
              </a:lnSpc>
            </a:pPr>
            <a:r>
              <a:rPr lang="zh-CN" altLang="en-US" sz="3200" smtClean="0">
                <a:latin typeface="黑体" panose="02010609060101010101" charset="-122"/>
                <a:ea typeface="黑体" panose="02010609060101010101" charset="-122"/>
                <a:sym typeface="+mn-ea"/>
              </a:rPr>
              <a:t>    </a:t>
            </a:r>
            <a:r>
              <a:rPr lang="zh-CN" altLang="en-US" sz="3200" b="1" smtClean="0">
                <a:latin typeface="黑体" panose="02010609060101010101" charset="-122"/>
                <a:ea typeface="黑体" panose="02010609060101010101" charset="-122"/>
                <a:sym typeface="+mn-ea"/>
              </a:rPr>
              <a:t>每个人都有各自不同的特点，抓住人物身上</a:t>
            </a:r>
            <a:r>
              <a:rPr lang="zh-CN" altLang="en-US" sz="32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最突出的特点</a:t>
            </a:r>
            <a:r>
              <a:rPr lang="zh-CN" altLang="en-US" sz="3200" b="1" smtClean="0">
                <a:latin typeface="黑体" panose="02010609060101010101" charset="-122"/>
                <a:ea typeface="黑体" panose="02010609060101010101" charset="-122"/>
                <a:sym typeface="+mn-ea"/>
              </a:rPr>
              <a:t>，即抓住人物在</a:t>
            </a:r>
            <a:r>
              <a:rPr lang="zh-CN" altLang="en-US" sz="32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外貌、性格、品质</a:t>
            </a:r>
            <a:r>
              <a:rPr lang="zh-CN" altLang="en-US" sz="3200" b="1" smtClean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等方面与众不同的地方</a:t>
            </a:r>
            <a:r>
              <a:rPr lang="zh-CN" altLang="en-US" sz="3200" b="1" smtClean="0">
                <a:latin typeface="黑体" panose="02010609060101010101" charset="-122"/>
                <a:ea typeface="黑体" panose="02010609060101010101" charset="-122"/>
                <a:sym typeface="+mn-ea"/>
              </a:rPr>
              <a:t>来写,把特点是什么写清楚。</a:t>
            </a:r>
            <a:endParaRPr lang="zh-CN" altLang="en-US" sz="3200" b="1" smtClean="0"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3"/>
            </p:custDataLst>
          </p:nvPr>
        </p:nvSpPr>
        <p:spPr>
          <a:xfrm>
            <a:off x="547370" y="151765"/>
            <a:ext cx="11061700" cy="28486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小结：</a:t>
            </a:r>
            <a:endParaRPr lang="zh-CN" altLang="en-US" sz="32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>
              <a:lnSpc>
                <a:spcPct val="140000"/>
              </a:lnSpc>
            </a:pPr>
            <a:r>
              <a:rPr lang="zh-CN" altLang="en-US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lang="en-US" altLang="zh-CN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世界上没有两片完全相同的树叶，也没有性格完全相同的人。所以写生活中的一个人，就必须抓住这个人最鲜明的特点，还要把他的特点写具体。</a:t>
            </a:r>
            <a:endParaRPr lang="zh-CN" altLang="en-US" sz="32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>
            <p:custDataLst>
              <p:tags r:id="rId2"/>
            </p:custDataLst>
          </p:nvPr>
        </p:nvSpPr>
        <p:spPr>
          <a:xfrm>
            <a:off x="984250" y="146685"/>
            <a:ext cx="9854565" cy="681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lang="zh-CN" altLang="en-US" sz="3200" b="1" smtClean="0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2.要选择最典型的事例来表现人物的特点。</a:t>
            </a:r>
            <a:r>
              <a:rPr lang="zh-CN" altLang="en-US" sz="3200" smtClean="0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   </a:t>
            </a:r>
            <a:endParaRPr lang="zh-CN" altLang="en-US" sz="3200" smtClean="0">
              <a:solidFill>
                <a:srgbClr val="1A0CD2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文本框 0"/>
          <p:cNvSpPr txBox="1"/>
          <p:nvPr>
            <p:custDataLst>
              <p:tags r:id="rId3"/>
            </p:custDataLst>
          </p:nvPr>
        </p:nvSpPr>
        <p:spPr>
          <a:xfrm>
            <a:off x="409575" y="740410"/>
            <a:ext cx="11256645" cy="1863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altLang="zh-CN" sz="32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  </a:t>
            </a:r>
            <a:r>
              <a:rPr lang="zh-CN" altLang="en-US" sz="32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选择的事例一定要能体现人物某一方面的特点。  </a:t>
            </a:r>
            <a:endParaRPr lang="zh-CN" altLang="en-US" sz="3200" b="1" smtClean="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pPr algn="l">
              <a:lnSpc>
                <a:spcPct val="120000"/>
              </a:lnSpc>
            </a:pPr>
            <a:r>
              <a:rPr lang="zh-CN" altLang="en-US" sz="32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  如《两茎灯草》中，作者通过写</a:t>
            </a:r>
            <a:r>
              <a:rPr lang="zh-CN" altLang="en-US" sz="3200" b="1" smtClean="0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严监生临死时仍惦记节省灯油</a:t>
            </a:r>
            <a:r>
              <a:rPr lang="zh-CN" altLang="en-US" sz="32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这件事，来表现他非常</a:t>
            </a:r>
            <a:r>
              <a:rPr lang="zh-CN" altLang="en-US" sz="3200" b="1" smtClean="0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吝啬的特点</a:t>
            </a:r>
            <a:r>
              <a:rPr lang="zh-CN" altLang="en-US" sz="32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。</a:t>
            </a:r>
            <a:endParaRPr lang="zh-CN" altLang="en-US" sz="32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4603301" y="2585085"/>
            <a:ext cx="3292924" cy="4272915"/>
            <a:chOff x="7029" y="4071"/>
            <a:chExt cx="5406" cy="6729"/>
          </a:xfrm>
        </p:grpSpPr>
        <p:pic>
          <p:nvPicPr>
            <p:cNvPr id="7" name="图片 6" descr="习作五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029" y="4071"/>
              <a:ext cx="5406" cy="6729"/>
            </a:xfrm>
            <a:prstGeom prst="rect">
              <a:avLst/>
            </a:prstGeom>
          </p:spPr>
        </p:pic>
        <p:sp>
          <p:nvSpPr>
            <p:cNvPr id="17" name="矩形 8"/>
            <p:cNvSpPr>
              <a:spLocks noChangeArrowheads="1"/>
            </p:cNvSpPr>
            <p:nvPr>
              <p:custDataLst>
                <p:tags r:id="rId5"/>
              </p:custDataLst>
            </p:nvPr>
          </p:nvSpPr>
          <p:spPr bwMode="auto">
            <a:xfrm>
              <a:off x="7328" y="7897"/>
              <a:ext cx="4718" cy="82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latin typeface="黑体" panose="02010609060101010101" charset="-122"/>
                  <a:ea typeface="黑体" panose="02010609060101010101" charset="-122"/>
                  <a:sym typeface="+mn-ea"/>
                </a:rPr>
                <a:t>叔叔记忆力超群</a:t>
              </a:r>
              <a:endParaRPr lang="zh-CN" altLang="en-US" sz="2800" b="1"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</p:grpSp>
      <p:sp>
        <p:nvSpPr>
          <p:cNvPr id="10" name="文本框 9"/>
          <p:cNvSpPr txBox="1"/>
          <p:nvPr/>
        </p:nvSpPr>
        <p:spPr>
          <a:xfrm>
            <a:off x="713105" y="2713990"/>
            <a:ext cx="3890010" cy="1714500"/>
          </a:xfrm>
          <a:prstGeom prst="rect">
            <a:avLst/>
          </a:prstGeom>
          <a:solidFill>
            <a:schemeClr val="accent5">
              <a:lumMod val="20000"/>
              <a:lumOff val="80000"/>
              <a:alpha val="98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32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 </a:t>
            </a:r>
            <a:r>
              <a:rPr lang="zh-CN" altLang="en-US" sz="32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事例</a:t>
            </a:r>
            <a:r>
              <a:rPr lang="en-US" altLang="zh-CN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：他读完一本故事书，能把所有的细节都记住。</a:t>
            </a:r>
            <a:endParaRPr lang="zh-CN" altLang="en-US" sz="32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7896225" y="2713990"/>
            <a:ext cx="4202430" cy="1173480"/>
          </a:xfrm>
          <a:prstGeom prst="rect">
            <a:avLst/>
          </a:prstGeom>
          <a:solidFill>
            <a:schemeClr val="accent5">
              <a:lumMod val="60000"/>
              <a:lumOff val="40000"/>
              <a:alpha val="71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32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</a:t>
            </a:r>
            <a:r>
              <a:rPr lang="zh-CN" altLang="en-US" sz="32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事例</a:t>
            </a:r>
            <a:r>
              <a:rPr lang="en-US" altLang="zh-CN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：他记住了我昨天说过的一句话。</a:t>
            </a:r>
            <a:endParaRPr lang="zh-CN" altLang="en-US" sz="32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713105" y="4688840"/>
            <a:ext cx="3602990" cy="1173480"/>
          </a:xfrm>
          <a:prstGeom prst="rect">
            <a:avLst/>
          </a:prstGeom>
          <a:solidFill>
            <a:schemeClr val="accent1">
              <a:lumMod val="60000"/>
              <a:lumOff val="40000"/>
              <a:alpha val="71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32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</a:t>
            </a:r>
            <a:r>
              <a:rPr lang="zh-CN" altLang="en-US" sz="32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事例</a:t>
            </a:r>
            <a:r>
              <a:rPr lang="en-US" altLang="zh-CN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3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：他能记住我的生日。</a:t>
            </a:r>
            <a:endParaRPr lang="zh-CN" altLang="en-US" sz="32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7896225" y="4428490"/>
            <a:ext cx="4084955" cy="1714500"/>
          </a:xfrm>
          <a:prstGeom prst="rect">
            <a:avLst/>
          </a:prstGeom>
          <a:solidFill>
            <a:schemeClr val="accent3">
              <a:lumMod val="40000"/>
              <a:lumOff val="60000"/>
              <a:alpha val="71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32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</a:t>
            </a:r>
            <a:r>
              <a:rPr lang="zh-CN" altLang="en-US" sz="32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事例</a:t>
            </a:r>
            <a:r>
              <a:rPr lang="en-US" altLang="zh-CN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4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：那幅地图他只看了一遍，就能一点儿不差地画下来。</a:t>
            </a:r>
            <a:endParaRPr lang="zh-CN" altLang="en-US" sz="32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cxnSp>
        <p:nvCxnSpPr>
          <p:cNvPr id="14" name="直接连接符 13"/>
          <p:cNvCxnSpPr/>
          <p:nvPr>
            <p:custDataLst>
              <p:tags r:id="rId6"/>
            </p:custDataLst>
          </p:nvPr>
        </p:nvCxnSpPr>
        <p:spPr>
          <a:xfrm>
            <a:off x="2764301" y="762784"/>
            <a:ext cx="2407285" cy="5080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矩形 14"/>
          <p:cNvSpPr/>
          <p:nvPr>
            <p:custDataLst>
              <p:tags r:id="rId7"/>
            </p:custDataLst>
          </p:nvPr>
        </p:nvSpPr>
        <p:spPr>
          <a:xfrm>
            <a:off x="713105" y="2713990"/>
            <a:ext cx="3890010" cy="1715135"/>
          </a:xfrm>
          <a:prstGeom prst="rect">
            <a:avLst/>
          </a:prstGeom>
          <a:grpFill/>
          <a:ln w="44450"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8"/>
            </p:custDataLst>
          </p:nvPr>
        </p:nvSpPr>
        <p:spPr>
          <a:xfrm>
            <a:off x="7896225" y="4427855"/>
            <a:ext cx="4089400" cy="1715135"/>
          </a:xfrm>
          <a:prstGeom prst="rect">
            <a:avLst/>
          </a:prstGeom>
          <a:grpFill/>
          <a:ln w="44450">
            <a:solidFill>
              <a:srgbClr val="FF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文本框 17"/>
          <p:cNvSpPr txBox="1"/>
          <p:nvPr/>
        </p:nvSpPr>
        <p:spPr>
          <a:xfrm>
            <a:off x="250825" y="6241415"/>
            <a:ext cx="11847830" cy="583565"/>
          </a:xfrm>
          <a:prstGeom prst="rect">
            <a:avLst/>
          </a:prstGeom>
          <a:solidFill>
            <a:schemeClr val="bg1">
              <a:alpha val="98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1A0CD2"/>
                </a:solidFill>
              </a:rPr>
              <a:t>    如果让你来写叔叔记忆力超群的特点，你打算选哪几个事例？</a:t>
            </a:r>
            <a:endParaRPr lang="zh-CN" altLang="en-US" sz="3200" b="1">
              <a:solidFill>
                <a:srgbClr val="1A0CD2"/>
              </a:solidFill>
            </a:endParaRPr>
          </a:p>
        </p:txBody>
      </p:sp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3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7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1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0" grpId="0"/>
      <p:bldP spid="11" grpId="0"/>
      <p:bldP spid="12" grpId="0"/>
      <p:bldP spid="13" grpId="0"/>
      <p:bldP spid="15" grpId="0"/>
      <p:bldP spid="16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>
            <p:custDataLst>
              <p:tags r:id="rId2"/>
            </p:custDataLst>
          </p:nvPr>
        </p:nvSpPr>
        <p:spPr>
          <a:xfrm>
            <a:off x="396875" y="167005"/>
            <a:ext cx="9854565" cy="681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lang="zh-CN" altLang="en-US" sz="3200" b="1" smtClean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为什么选</a:t>
            </a:r>
            <a:r>
              <a:rPr lang="zh-CN" altLang="en-US" sz="32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例</a:t>
            </a:r>
            <a:r>
              <a:rPr lang="en-US" altLang="zh-CN" sz="32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</a:t>
            </a:r>
            <a:r>
              <a:rPr lang="zh-CN" altLang="en-US" sz="3200" b="1" smtClean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和</a:t>
            </a:r>
            <a:r>
              <a:rPr lang="zh-CN" altLang="en-US" sz="32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例</a:t>
            </a:r>
            <a:r>
              <a:rPr lang="en-US" altLang="zh-CN" sz="32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4</a:t>
            </a:r>
            <a:r>
              <a:rPr lang="zh-CN" altLang="en-US" sz="3200" b="1" smtClean="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这两个事例？</a:t>
            </a:r>
            <a:endParaRPr lang="zh-CN" altLang="en-US" sz="3200" b="1" smtClean="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846455" y="848995"/>
            <a:ext cx="9854565" cy="681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lang="en-US" sz="3200" b="1" smtClean="0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</a:t>
            </a:r>
            <a:r>
              <a:rPr sz="3200" b="1" smtClean="0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因为</a:t>
            </a:r>
            <a:r>
              <a:rPr sz="32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事例1</a:t>
            </a:r>
            <a:r>
              <a:rPr sz="3200" b="1" smtClean="0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和</a:t>
            </a:r>
            <a:r>
              <a:rPr lang="zh-CN" sz="32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例</a:t>
            </a:r>
            <a:r>
              <a:rPr sz="32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4</a:t>
            </a:r>
            <a:r>
              <a:rPr sz="3200" b="1" smtClean="0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最能体现</a:t>
            </a:r>
            <a:r>
              <a:rPr sz="32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叔叔记忆力超群</a:t>
            </a:r>
            <a:r>
              <a:rPr sz="3200" b="1" smtClean="0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的特点。</a:t>
            </a:r>
            <a:endParaRPr lang="zh-CN" altLang="en-US" sz="3200" b="1" smtClean="0">
              <a:solidFill>
                <a:srgbClr val="1A0CD2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22275" y="1716405"/>
            <a:ext cx="6794500" cy="681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sz="32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为什么不能选事</a:t>
            </a:r>
            <a:r>
              <a:rPr sz="3200" b="1" smtClean="0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例2</a:t>
            </a:r>
            <a:r>
              <a:rPr sz="32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和</a:t>
            </a:r>
            <a:r>
              <a:rPr lang="zh-CN" sz="3200" b="1" smtClean="0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例</a:t>
            </a:r>
            <a:r>
              <a:rPr sz="3200" b="1" smtClean="0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3</a:t>
            </a:r>
            <a:r>
              <a:rPr sz="32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？</a:t>
            </a:r>
            <a:endParaRPr lang="zh-CN" altLang="en-US" sz="3200" b="1" smtClean="0">
              <a:solidFill>
                <a:srgbClr val="1A0CD2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631825" y="2398395"/>
            <a:ext cx="10703560" cy="215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40000"/>
              </a:lnSpc>
            </a:pPr>
            <a:r>
              <a:rPr sz="32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  因为事例2中叔叔记住了我昨天说过的一句话，算不上记忆力超群；事例3中叔叔能记住我的生日，只能表现叔叔对我的关心，并不能表现出叔叔记忆力超群。</a:t>
            </a:r>
            <a:endParaRPr lang="zh-CN" altLang="en-US" sz="3200" b="1" smtClean="0">
              <a:solidFill>
                <a:srgbClr val="1A0CD2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422275" y="4613275"/>
            <a:ext cx="10703560" cy="2011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30000"/>
              </a:lnSpc>
            </a:pPr>
            <a:r>
              <a:rPr lang="en-US" sz="32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</a:t>
            </a:r>
            <a:r>
              <a:rPr lang="zh-CN" altLang="en-US" sz="32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小结</a:t>
            </a:r>
            <a:endParaRPr lang="zh-CN" altLang="en-US" sz="3200" b="1" smtClean="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pPr indent="0" fontAlgn="auto">
              <a:lnSpc>
                <a:spcPct val="130000"/>
              </a:lnSpc>
            </a:pPr>
            <a:r>
              <a:rPr lang="zh-CN" altLang="en-US" sz="32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r>
              <a:rPr lang="en-US" altLang="zh-CN" sz="32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</a:t>
            </a:r>
            <a:r>
              <a:rPr sz="32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选取的</a:t>
            </a:r>
            <a:r>
              <a:rPr sz="3200" b="1" smtClean="0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最典型的事例</a:t>
            </a:r>
            <a:r>
              <a:rPr sz="32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必须最能体现出</a:t>
            </a:r>
            <a:r>
              <a:rPr sz="3200" b="1" smtClean="0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人物的特点</a:t>
            </a:r>
            <a:r>
              <a:rPr sz="32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，体现不了人物特点的事例直接去掉。</a:t>
            </a:r>
            <a:endParaRPr lang="zh-CN" altLang="en-US" sz="3200" b="1" smtClean="0">
              <a:solidFill>
                <a:srgbClr val="1A0CD2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885825" y="699770"/>
            <a:ext cx="10118725" cy="11734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23900" fontAlgn="auto">
              <a:lnSpc>
                <a:spcPct val="110000"/>
              </a:lnSpc>
            </a:pPr>
            <a:r>
              <a:rPr lang="en-US" altLang="zh-CN" sz="3200" b="1" smtClean="0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3</a:t>
            </a:r>
            <a:r>
              <a:rPr lang="zh-CN" altLang="en-US" sz="3200" b="1" smtClean="0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.运用本单元学过的描写人物的方法，来写好一个人物，写出人物的特点。     </a:t>
            </a:r>
            <a:endParaRPr lang="zh-CN" altLang="en-US" sz="3200" b="1" smtClean="0">
              <a:solidFill>
                <a:srgbClr val="1A0CD2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6" name="文本框 0"/>
          <p:cNvSpPr txBox="1"/>
          <p:nvPr>
            <p:custDataLst>
              <p:tags r:id="rId2"/>
            </p:custDataLst>
          </p:nvPr>
        </p:nvSpPr>
        <p:spPr>
          <a:xfrm>
            <a:off x="885825" y="2272665"/>
            <a:ext cx="10001250" cy="36360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80000"/>
              </a:lnSpc>
            </a:pPr>
            <a:r>
              <a:rPr lang="zh-CN" altLang="en-US" sz="32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32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</a:t>
            </a:r>
            <a:r>
              <a:rPr lang="zh-CN" altLang="en-US" sz="32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）选用典型事例，把人物写具体；</a:t>
            </a:r>
            <a:endParaRPr lang="zh-CN" altLang="en-US" sz="3200" b="1" smtClean="0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pPr algn="l" fontAlgn="auto">
              <a:lnSpc>
                <a:spcPct val="180000"/>
              </a:lnSpc>
            </a:pPr>
            <a:r>
              <a:rPr lang="zh-CN" altLang="en-US" sz="32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32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</a:t>
            </a:r>
            <a:r>
              <a:rPr lang="zh-CN" altLang="en-US" sz="32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）用多种方法来表现人物的特点，如描写人物的外貌、语言、动作、心理等；</a:t>
            </a:r>
            <a:endParaRPr lang="zh-CN" altLang="en-US" sz="3200" b="1" smtClean="0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pPr algn="l" fontAlgn="auto">
              <a:lnSpc>
                <a:spcPct val="180000"/>
              </a:lnSpc>
            </a:pPr>
            <a:r>
              <a:rPr lang="zh-CN" altLang="en-US" sz="32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32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3</a:t>
            </a:r>
            <a:r>
              <a:rPr lang="zh-CN" altLang="en-US" sz="3200" b="1" smtClea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）描述周围人的反应，间接写出人物的特点。</a:t>
            </a:r>
            <a:endParaRPr lang="zh-CN" altLang="en-US" sz="3200" b="1" smtClean="0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>
          <a:xfrm>
            <a:off x="457200" y="504825"/>
            <a:ext cx="18942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构思行文</a:t>
            </a:r>
            <a:endParaRPr lang="zh-CN" altLang="en-US" sz="3200" b="1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2" name="文本框 0"/>
          <p:cNvSpPr txBox="1"/>
          <p:nvPr>
            <p:custDataLst>
              <p:tags r:id="rId3"/>
            </p:custDataLst>
          </p:nvPr>
        </p:nvSpPr>
        <p:spPr>
          <a:xfrm>
            <a:off x="1200150" y="1555750"/>
            <a:ext cx="9725660" cy="37465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80000"/>
              </a:lnSpc>
            </a:pPr>
            <a:r>
              <a:rPr lang="zh-CN" altLang="en-US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想一想：</a:t>
            </a:r>
            <a:endParaRPr lang="zh-CN" altLang="en-US" sz="3600" b="1">
              <a:latin typeface="黑体" panose="02010609060101010101" charset="-122"/>
              <a:ea typeface="黑体" panose="02010609060101010101" charset="-122"/>
            </a:endParaRPr>
          </a:p>
          <a:p>
            <a:pPr indent="0" fontAlgn="auto">
              <a:lnSpc>
                <a:spcPct val="80000"/>
              </a:lnSpc>
            </a:pPr>
            <a:endParaRPr lang="en-US" altLang="zh-CN" sz="3600" b="1"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 indent="0" fontAlgn="auto">
              <a:lnSpc>
                <a:spcPct val="80000"/>
              </a:lnSpc>
            </a:pPr>
            <a:r>
              <a:rPr lang="en-US" altLang="zh-CN" sz="3600" b="1">
                <a:latin typeface="黑体" panose="02010609060101010101" charset="-122"/>
                <a:ea typeface="黑体" panose="02010609060101010101" charset="-122"/>
                <a:sym typeface="+mn-ea"/>
              </a:rPr>
              <a:t>1.</a:t>
            </a:r>
            <a:r>
              <a:rPr lang="zh-CN" altLang="en-US" sz="3600" b="1">
                <a:latin typeface="黑体" panose="02010609060101010101" charset="-122"/>
                <a:ea typeface="黑体" panose="02010609060101010101" charset="-122"/>
                <a:sym typeface="+mn-ea"/>
              </a:rPr>
              <a:t>你准备写的人是谁？他（她）的特点是什么？</a:t>
            </a:r>
            <a:endParaRPr lang="zh-CN" altLang="en-US" sz="3600" b="1"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 indent="0" fontAlgn="auto">
              <a:lnSpc>
                <a:spcPct val="80000"/>
              </a:lnSpc>
            </a:pPr>
            <a:endParaRPr lang="en-US" altLang="zh-CN" sz="3600" b="1"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 indent="0" fontAlgn="auto">
              <a:lnSpc>
                <a:spcPct val="80000"/>
              </a:lnSpc>
            </a:pPr>
            <a:r>
              <a:rPr lang="en-US" altLang="zh-CN" sz="3600" b="1">
                <a:latin typeface="黑体" panose="02010609060101010101" charset="-122"/>
                <a:ea typeface="黑体" panose="02010609060101010101" charset="-122"/>
                <a:sym typeface="+mn-ea"/>
              </a:rPr>
              <a:t>2.</a:t>
            </a:r>
            <a:r>
              <a:rPr lang="zh-CN" altLang="en-US" sz="3600" b="1">
                <a:latin typeface="黑体" panose="02010609060101010101" charset="-122"/>
                <a:ea typeface="黑体" panose="02010609060101010101" charset="-122"/>
                <a:sym typeface="+mn-ea"/>
              </a:rPr>
              <a:t>你选择的典型事例是什么？</a:t>
            </a:r>
            <a:endParaRPr lang="zh-CN" altLang="en-US" sz="3600" b="1"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 indent="0" fontAlgn="auto">
              <a:lnSpc>
                <a:spcPct val="80000"/>
              </a:lnSpc>
            </a:pPr>
            <a:endParaRPr lang="en-US" altLang="zh-CN" sz="3600" b="1"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 indent="0" fontAlgn="auto">
              <a:lnSpc>
                <a:spcPct val="80000"/>
              </a:lnSpc>
            </a:pPr>
            <a:r>
              <a:rPr lang="en-US" altLang="zh-CN" sz="3600" b="1">
                <a:latin typeface="黑体" panose="02010609060101010101" charset="-122"/>
                <a:ea typeface="黑体" panose="02010609060101010101" charset="-122"/>
                <a:sym typeface="+mn-ea"/>
              </a:rPr>
              <a:t>3.</a:t>
            </a:r>
            <a:r>
              <a:rPr lang="zh-CN" altLang="en-US" sz="3600" b="1">
                <a:latin typeface="黑体" panose="02010609060101010101" charset="-122"/>
                <a:ea typeface="黑体" panose="02010609060101010101" charset="-122"/>
                <a:sym typeface="+mn-ea"/>
              </a:rPr>
              <a:t>人物在事情发展过程中有哪些表现？</a:t>
            </a:r>
            <a:endParaRPr lang="zh-CN" altLang="en-US" sz="3600" b="1"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 indent="0" fontAlgn="auto">
              <a:lnSpc>
                <a:spcPct val="100000"/>
              </a:lnSpc>
            </a:pPr>
            <a:endParaRPr lang="zh-CN" altLang="en-US" sz="3600" b="1" smtClean="0"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文本框 14"/>
          <p:cNvSpPr txBox="1"/>
          <p:nvPr>
            <p:custDataLst>
              <p:tags r:id="rId2"/>
            </p:custDataLst>
          </p:nvPr>
        </p:nvSpPr>
        <p:spPr>
          <a:xfrm>
            <a:off x="434630" y="189998"/>
            <a:ext cx="4033837" cy="56070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拟题思路</a:t>
            </a:r>
            <a:endParaRPr lang="zh-CN" altLang="en-US" sz="3200" b="1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3" name="矩形 2"/>
          <p:cNvSpPr/>
          <p:nvPr>
            <p:custDataLst>
              <p:tags r:id="rId3"/>
            </p:custDataLst>
          </p:nvPr>
        </p:nvSpPr>
        <p:spPr>
          <a:xfrm>
            <a:off x="1010285" y="875030"/>
            <a:ext cx="1053846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</a:t>
            </a:r>
            <a:r>
              <a:rPr lang="zh-CN" altLang="zh-CN" sz="36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用</a:t>
            </a:r>
            <a:r>
              <a:rPr lang="zh-CN" altLang="zh-CN" sz="3600" b="1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人物</a:t>
            </a:r>
            <a:r>
              <a:rPr lang="zh-CN" altLang="zh-CN" sz="36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拟题，如《我的妈妈》《我的爷爷》等</a:t>
            </a:r>
            <a:r>
              <a:rPr lang="zh-CN" altLang="zh-CN" sz="3600" b="1" smtClean="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。</a:t>
            </a:r>
            <a:endParaRPr lang="zh-CN" altLang="zh-CN" sz="3600" b="1" smtClean="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935355" y="1770380"/>
            <a:ext cx="10538460" cy="14198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600" b="1" smtClean="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</a:t>
            </a:r>
            <a:r>
              <a:rPr lang="zh-CN" altLang="zh-CN" sz="3600" b="1" smtClean="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用</a:t>
            </a:r>
            <a:r>
              <a:rPr lang="zh-CN" altLang="zh-CN" sz="3600" b="1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人物特点</a:t>
            </a:r>
            <a:r>
              <a:rPr lang="zh-CN" altLang="zh-CN" sz="3600" b="1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命题，如《个子大，胆子小》《开心果》</a:t>
            </a:r>
            <a:r>
              <a:rPr lang="zh-CN" altLang="en-US" sz="36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《爱哭鬼》《老顽童》</a:t>
            </a:r>
            <a:r>
              <a:rPr lang="zh-CN" altLang="zh-CN" sz="3600" b="1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等。</a:t>
            </a:r>
            <a:endParaRPr lang="zh-CN" altLang="zh-CN" sz="3600" b="1">
              <a:solidFill>
                <a:prstClr val="black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6" name="矩形 5"/>
          <p:cNvSpPr/>
          <p:nvPr>
            <p:custDataLst>
              <p:tags r:id="rId5"/>
            </p:custDataLst>
          </p:nvPr>
        </p:nvSpPr>
        <p:spPr>
          <a:xfrm>
            <a:off x="935355" y="3190240"/>
            <a:ext cx="10538460" cy="14198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20000"/>
              </a:lnSpc>
            </a:pPr>
            <a:r>
              <a:rPr lang="en-US" altLang="zh-CN" sz="3600" b="1" smtClean="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</a:t>
            </a:r>
            <a:r>
              <a:rPr lang="zh-CN" altLang="zh-CN" sz="3600" b="1" smtClean="0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人物</a:t>
            </a:r>
            <a:r>
              <a:rPr lang="en-US" altLang="zh-CN" sz="3600" b="1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+</a:t>
            </a:r>
            <a:r>
              <a:rPr lang="zh-CN" altLang="zh-CN" sz="3600" b="1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特点</a:t>
            </a:r>
            <a:r>
              <a:rPr lang="zh-CN" altLang="zh-CN" sz="3600" b="1" smtClean="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拟题</a:t>
            </a:r>
            <a:r>
              <a:rPr lang="zh-CN" altLang="en-US" sz="3600" b="1" smtClean="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，如</a:t>
            </a:r>
            <a:r>
              <a:rPr lang="zh-CN" altLang="zh-CN" sz="3600" b="1" smtClean="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《妈妈是个购物狂》</a:t>
            </a:r>
            <a:r>
              <a:rPr lang="zh-CN" altLang="zh-CN" sz="3600" b="1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《我的同桌善变化》等。</a:t>
            </a:r>
            <a:endParaRPr lang="zh-CN" altLang="zh-CN" sz="3600" b="1">
              <a:solidFill>
                <a:prstClr val="black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98830" y="4559300"/>
            <a:ext cx="10829290" cy="218694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fontAlgn="auto">
              <a:lnSpc>
                <a:spcPct val="130000"/>
              </a:lnSpc>
            </a:pPr>
            <a:r>
              <a:rPr lang="zh-CN" altLang="zh-CN" sz="3600" b="1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特点</a:t>
            </a:r>
            <a:r>
              <a:rPr lang="en-US" altLang="zh-CN" sz="3600" b="1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+</a:t>
            </a:r>
            <a:r>
              <a:rPr lang="zh-CN" altLang="zh-CN" sz="3600" b="1" smtClean="0">
                <a:solidFill>
                  <a:srgbClr val="1A0CD2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人物</a:t>
            </a:r>
            <a:r>
              <a:rPr lang="zh-CN" altLang="zh-CN" sz="3600" b="1" smtClean="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拟题</a:t>
            </a:r>
            <a:r>
              <a:rPr lang="zh-CN" altLang="en-US" sz="3600" b="1" smtClean="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，如</a:t>
            </a:r>
            <a:r>
              <a:rPr lang="zh-CN" altLang="en-US" sz="36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《爱臭美的妈妈》《迷糊的妈妈》《调皮的弟弟》《冷面热心的交通警察》《不一般的爷爷》等。</a:t>
            </a:r>
            <a:endParaRPr lang="zh-CN" altLang="en-US" sz="36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6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TextBox 1"/>
          <p:cNvSpPr txBox="1"/>
          <p:nvPr>
            <p:custDataLst>
              <p:tags r:id="rId2"/>
            </p:custDataLst>
          </p:nvPr>
        </p:nvSpPr>
        <p:spPr>
          <a:xfrm>
            <a:off x="131445" y="0"/>
            <a:ext cx="2351405" cy="659130"/>
          </a:xfrm>
          <a:prstGeom prst="rect">
            <a:avLst/>
          </a:prstGeom>
          <a:noFill/>
          <a:effectLst>
            <a:softEdge rad="127000"/>
          </a:effectLst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200" b="1" smtClean="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</a:rPr>
              <a:t>习作指导</a:t>
            </a:r>
            <a:endParaRPr lang="zh-CN" altLang="en-US" sz="3200" b="1" smtClean="0">
              <a:solidFill>
                <a:prstClr val="black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8" name="文本框 112"/>
          <p:cNvSpPr txBox="1"/>
          <p:nvPr/>
        </p:nvSpPr>
        <p:spPr>
          <a:xfrm>
            <a:off x="294005" y="659130"/>
            <a:ext cx="881380" cy="15316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 defTabSz="457200">
              <a:lnSpc>
                <a:spcPct val="130000"/>
              </a:lnSpc>
            </a:pPr>
            <a:r>
              <a:rPr lang="zh-CN" altLang="en-US" sz="3600" b="1">
                <a:solidFill>
                  <a:srgbClr val="2E0FC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lt"/>
              </a:rPr>
              <a:t>开 头</a:t>
            </a:r>
            <a:endParaRPr lang="zh-CN" altLang="en-US" sz="3600" b="1">
              <a:solidFill>
                <a:srgbClr val="2E0FCF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lt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1037590" y="659130"/>
            <a:ext cx="10749915" cy="36347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20000"/>
              </a:lnSpc>
            </a:pPr>
            <a:r>
              <a:rPr lang="en-US" altLang="zh-CN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要写好这篇习作，我们首先要考虑在开头部分该怎样引出人物。引出人物的方式有很多种。</a:t>
            </a:r>
            <a:endParaRPr lang="zh-CN" altLang="en-US" sz="32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indent="0" algn="just" fontAlgn="auto">
              <a:lnSpc>
                <a:spcPct val="120000"/>
              </a:lnSpc>
            </a:pP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</a:t>
            </a:r>
            <a:r>
              <a:rPr lang="en-US" altLang="zh-CN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）可以开门见山，直接引出；</a:t>
            </a:r>
            <a:endParaRPr lang="zh-CN" altLang="en-US" sz="32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indent="0" algn="just" fontAlgn="auto">
              <a:lnSpc>
                <a:spcPct val="120000"/>
              </a:lnSpc>
            </a:pP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</a:t>
            </a:r>
            <a:r>
              <a:rPr lang="en-US" altLang="zh-CN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）可以先从人物的外貌描写入手，再自然引出；</a:t>
            </a:r>
            <a:endParaRPr lang="zh-CN" altLang="en-US" sz="32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indent="0" algn="just" fontAlgn="auto">
              <a:lnSpc>
                <a:spcPct val="120000"/>
              </a:lnSpc>
            </a:pP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</a:t>
            </a:r>
            <a:r>
              <a:rPr lang="en-US" altLang="zh-CN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3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）可以概括人物在某一方面的特点，后面再用具体的事例展开来写。</a:t>
            </a:r>
            <a:endParaRPr lang="zh-CN" altLang="en-US" sz="32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2" name="文本框 0"/>
          <p:cNvSpPr txBox="1">
            <a:spLocks noChangeArrowheads="1"/>
          </p:cNvSpPr>
          <p:nvPr/>
        </p:nvSpPr>
        <p:spPr bwMode="auto">
          <a:xfrm>
            <a:off x="419735" y="4206240"/>
            <a:ext cx="11367770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720090" algn="l" defTabSz="914400" rtl="0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3200" b="1" spc="300">
                <a:latin typeface="黑体" panose="02010609060101010101" charset="-122"/>
                <a:ea typeface="黑体" panose="02010609060101010101" charset="-122"/>
                <a:cs typeface="+mn-ea"/>
                <a:sym typeface="+mn-lt"/>
              </a:rPr>
              <a:t>例如</a:t>
            </a:r>
            <a:r>
              <a:rPr lang="en-US" altLang="zh-CN" sz="3200" b="1" spc="300">
                <a:latin typeface="黑体" panose="02010609060101010101" charset="-122"/>
                <a:ea typeface="黑体" panose="02010609060101010101" charset="-122"/>
                <a:cs typeface="+mn-ea"/>
                <a:sym typeface="+mn-lt"/>
              </a:rPr>
              <a:t> </a:t>
            </a:r>
            <a:r>
              <a:rPr lang="zh-CN" altLang="en-US" sz="3200" b="1" spc="300">
                <a:latin typeface="黑体" panose="02010609060101010101" charset="-122"/>
                <a:ea typeface="黑体" panose="02010609060101010101" charset="-122"/>
                <a:cs typeface="+mn-ea"/>
                <a:sym typeface="+mn-lt"/>
              </a:rPr>
              <a:t>：高大健壮的身材，一张严肃的方脸，炯炯有神的眼睛上方镶着一对粗剑眉，这就是我的爸爸。他是一个非常严厉的人。</a:t>
            </a:r>
            <a:endParaRPr lang="zh-CN" altLang="en-US" sz="3200" b="1" spc="300">
              <a:latin typeface="黑体" panose="02010609060101010101" charset="-122"/>
              <a:ea typeface="黑体" panose="02010609060101010101" charset="-122"/>
              <a:cs typeface="+mn-ea"/>
              <a:sym typeface="+mn-lt"/>
            </a:endParaRPr>
          </a:p>
        </p:txBody>
      </p:sp>
      <p:sp>
        <p:nvSpPr>
          <p:cNvPr id="30" name="文本框 29"/>
          <p:cNvSpPr txBox="1"/>
          <p:nvPr/>
        </p:nvSpPr>
        <p:spPr>
          <a:xfrm>
            <a:off x="5356225" y="5262245"/>
            <a:ext cx="54883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523DA"/>
                </a:solidFill>
                <a:latin typeface="黑体" panose="02010609060101010101" charset="-122"/>
                <a:ea typeface="黑体" panose="02010609060101010101" charset="-122"/>
              </a:rPr>
              <a:t>外貌描写开头，引出人物</a:t>
            </a:r>
            <a:endParaRPr lang="zh-CN" altLang="en-US" sz="3200" b="1">
              <a:solidFill>
                <a:srgbClr val="F523DA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28" name="文本框 4"/>
          <p:cNvSpPr txBox="1">
            <a:spLocks noChangeArrowheads="1"/>
          </p:cNvSpPr>
          <p:nvPr/>
        </p:nvSpPr>
        <p:spPr bwMode="auto">
          <a:xfrm>
            <a:off x="517525" y="5920758"/>
            <a:ext cx="7222490" cy="7308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sz="3200" b="1" i="0" u="none" strike="noStrike" kern="1200" cap="none" spc="0" normalizeH="0" baseline="0" noProof="0">
                <a:ln>
                  <a:noFill/>
                </a:ln>
                <a:solidFill>
                  <a:srgbClr val="1A0CD2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+mn-cs"/>
              </a:rPr>
              <a:t>我的朋友容容是一个助人为乐的人。</a:t>
            </a:r>
            <a:endParaRPr kumimoji="0" sz="3200" b="1" i="0" u="none" strike="noStrike" kern="1200" cap="none" spc="0" normalizeH="0" baseline="0" noProof="0">
              <a:ln>
                <a:noFill/>
              </a:ln>
              <a:solidFill>
                <a:srgbClr val="1A0CD2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+mn-cs"/>
            </a:endParaRPr>
          </a:p>
        </p:txBody>
      </p:sp>
      <p:sp>
        <p:nvSpPr>
          <p:cNvPr id="32" name="文本框 31"/>
          <p:cNvSpPr txBox="1"/>
          <p:nvPr/>
        </p:nvSpPr>
        <p:spPr>
          <a:xfrm>
            <a:off x="7076440" y="6043930"/>
            <a:ext cx="48768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开头概括人物特点</a:t>
            </a:r>
            <a:endParaRPr lang="zh-CN" altLang="en-US" sz="32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" grpId="0"/>
      <p:bldP spid="30" grpId="0"/>
      <p:bldP spid="28" grpId="0"/>
      <p:bldP spid="3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https://d.book118.com/497134156200006044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176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176"/>
</p:tagLst>
</file>

<file path=ppt/tags/tag7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176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176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176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176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176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176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176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176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176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176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176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176"/>
</p:tagLst>
</file>

<file path=ppt/tags/tag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自定义设计方案">
  <a:themeElements>
    <a:clrScheme name="新版空白演示配色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黑体</vt:lpstr>
      <vt:lpstr>Calibri Light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2024-09-19T13:54:50.157</cp:lastPrinted>
  <dcterms:created xsi:type="dcterms:W3CDTF">2024-09-19T05:54:50Z</dcterms:created>
  <dcterms:modified xsi:type="dcterms:W3CDTF">2024-09-19T05:54:51Z</dcterms:modified>
</cp:coreProperties>
</file>