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D0D2F-3270-4086-B02B-DF88BC97E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BE6B8-EFE6-497E-928B-7D49584E2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49FB6-E50E-4330-9F15-ED5FEF53E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6FCA5-EDF3-43DA-96B5-48B636BD1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2064C-7921-4E29-9C77-01C592DFB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0FF514-32D4-49EA-AA0E-3FBF2A074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974805-77B6-4D47-AF98-01611462A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3AAC8-7DEF-43D4-B2D5-161FF8005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FA3F2-8844-411E-BB6A-F2C8DD954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00D40-A50F-4EA2-9BDD-874644E44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31EFF-2AF0-4965-B069-1CA26A92C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50200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人所得税培训讲稿\n## 1.个人所得税基本概念及作用\n### 1.1个人所得税的定义与类型\n### 1.2个人所得税的征收对象与范围\n### 1.3个人所得税的作用与影响\n## 2.个人所得税税率与计算\n### 2.1个人所得税的税率体系\n### 2.2个人所得税的计算方法\n### 2.3个人所得税的优惠政策\n## 3.个人所得税申报与缴纳\n### 3.1个人所得税的申报流程\n### 3.2个人所得税的缴纳方式\n### 3.3个人所得税的申报期限与纠错\n## 4.个人所得税筹划与避税\n### 4.1个人所得税筹划的基本原则与方法\n### 4.2个人所得税避税的风险与防范\n### 4.3个人所得税筹划的案例分析\n## 5.个人所得税法律责任与争议解决\n### 5.1个人所得税的法律责任与处罚\n### 5.2个人所得税的争议解决途径\n### 5.3个人所得税的法律救济与维权\n## 6.个人所得税改革与趋势展望\n### 6.1个人所得税改革的背景与趋势\n### 6.2个人所得税改革的内容与影响\n### 6.3个人所得税改革的应对策略与建议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个人所得税培训讲稿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个人所得税基本概念及作用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个人所得税的定义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个人所得税是对个人取得的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征收的一种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所得包括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工资、薪金、劳务报酬、利息、股息、财产租赁、财产转让、偶然所得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个人所得税的类型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分类所得税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：按照所得类型分别规定税率进行征收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综合所得税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：将各类所得合并计算，统一规定税率进行征收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混合所得税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：综合所得税与分类所得税相结合，对部分所得进行分类征收，对其他所得进行综合征收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个人所得税的征收对象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居民个人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：在中国境内有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住所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或者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无住所但在中国境内居住满一年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的个人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非居民个人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：在中国境内无住所且不居住的个人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个人所得税的征收范围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工资、薪金所得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：包括个人因任职或者受雇取得的工资、薪金、奖金、年终加薪、津贴、补贴等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劳务报酬所得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：包括个人独立从事劳务取得的所得，如讲课、翻译、审稿、书画、演出等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利息、股息、红利所得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：包括个人取得的债券、股票、基金等投资所得的利息、股息、红利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财产租赁所得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：包括个人出租房屋、土地、机器设备、车船等取得的所得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财产转让所得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：包括个人转让房屋、土地、股权、股票等取得的所得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偶然所得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：包括个人取得的彩票中奖、赠品、保险赔款等</a:t>
            </a:r>
            <a:endParaRPr/>
          </a:p>
        </p:txBody>
      </p: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个人所得税的征收对象与范围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个人所得税的作用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调节收入分配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：通过征收个人所得税，减少贫富差距，实现社会公平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增加财政收入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：个人所得税是政府财政收入的重要来源，用于支持社会保障、教育、医疗等公共服务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：个人所得税可以引导消费、投资、储蓄等经济行为，影响经济增长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个人所得税的影响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：个人所得税影响个人可支配收入，影响消费和生活水平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：个人所得税影响企业劳动力成本，影响企业投资和经营决策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宏观经济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：个人所得税影响社会总需求，影响通货膨胀和经济增长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个人所得税的作用与影响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个人所得税税率与计算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个人所得税的税率类型</a:t>
                </a:r>
                <a:endParaRPr/>
              </a:p>
            </p:txBody>
          </p:sp>
          <p:sp>
            <p:nvSpPr>
              <p:cNvPr id="27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累进税率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：所得额越高，税率越高，税负越重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累退税率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：所得额越高，税率越低，税负越轻</a:t>
                </a:r>
                <a:endParaRPr/>
              </a:p>
            </p:txBody>
          </p:sp>
        </p:grpSp>
        <p:grpSp>
          <p:nvGrpSpPr>
            <p:cNvPr id="27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个人所得税的税率档次</a:t>
                </a:r>
                <a:endParaRPr/>
              </a:p>
            </p:txBody>
          </p:sp>
          <p:sp>
            <p:nvSpPr>
              <p:cNvPr id="2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一般分为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5档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9档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，每档税率对应一个所得区间</a:t>
                </a:r>
                <a:endParaRPr/>
              </a:p>
            </p:txBody>
          </p:sp>
        </p:grpSp>
        <p:grpSp>
          <p:nvGrpSpPr>
            <p:cNvPr id="27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个人所得税的税率计算</a:t>
                </a:r>
                <a:endParaRPr/>
              </a:p>
            </p:txBody>
          </p:sp>
          <p:sp>
            <p:nvSpPr>
              <p:cNvPr id="28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根据所得额所处的税率区间，按照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超额累进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超额累退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方法计算税负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个人所得税的税率体系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个人所得税的计算方法</a:t>
                </a:r>
                <a:endParaRPr/>
              </a:p>
            </p:txBody>
          </p:sp>
          <p:sp>
            <p:nvSpPr>
              <p:cNvPr id="2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累进税率法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：根据所得额所处的税率区间，按照超额累进方法计算税负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累退税率法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：根据所得额所处的税率区间，按照超额累退方法计算税负</a:t>
                </a:r>
                <a:endParaRPr/>
              </a:p>
            </p:txBody>
          </p:sp>
        </p:grpSp>
        <p:grpSp>
          <p:nvGrpSpPr>
            <p:cNvPr id="2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个人所得税的扣除项目</a:t>
                </a:r>
                <a:endParaRPr/>
              </a:p>
            </p:txBody>
          </p:sp>
          <p:sp>
            <p:nvSpPr>
              <p:cNvPr id="2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费用扣除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：包括个人取得的所得中扣除的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免税收入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：包括个人取得的所得中免税的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</a:t>
                </a:r>
                <a:endParaRPr/>
              </a:p>
            </p:txBody>
          </p:sp>
        </p:grpSp>
        <p:grpSp>
          <p:nvGrpSpPr>
            <p:cNvPr id="2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个人所得税的计算公式</a:t>
                </a:r>
                <a:endParaRPr/>
              </a:p>
            </p:txBody>
          </p:sp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应纳税所得额 = 总所得 - 费用扣除 - 免征收入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应纳税额 = 应纳税所得额 × 税率</a:t>
                </a:r>
                <a:endParaRPr/>
              </a:p>
            </p:txBody>
          </p:sp>
        </p:grpSp>
      </p:grpSp>
      <p:pic>
        <p:nvPicPr>
          <p:cNvPr id="2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个人所得税的计算方法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个人所得税的优惠政策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个人所得税的优惠政策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免征额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：对个人的部分所得设定免征额，免于征税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减征额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：对个人的部分所得设定减征额，降低税负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税收递延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：对个人取得的某些所得，允许分期支付或者延期支付，延缓纳税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个人所得税的优惠对象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残疾人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：对残疾人取得的所得给予税收优惠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：对老年人取得的所得给予税收优惠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其他特定人群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：对特定人群取得的所得给予税收优惠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个人所得税申报与缴纳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个人所得税的申报流程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：收集个人取得的所得、费用、免税收入等相关资料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填写申报表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：按照税务机关的要求填写个人所得税申报表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申报纳税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：将申报表提交给税务机关，按照规定缴纳个人所得税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个人所得税的申报时间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月度申报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：对于按月取得的所得，每月进行申报纳税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季度申报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：对于按季度取得的所得，每季度进行申报纳税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年度申报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：对于年度取得的所得，每年进行申报纳税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个人所得税的申报流程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个人所得税的缴纳方式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个人所得税的缴纳方式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自行申报纳税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：个人自行计算应纳税额，按照规定向税务机关申报纳税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代扣代缴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：由支付所得的单位代扣代缴个人所得税，个人按照规定申报纳税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个人所得税的缴纳途径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线上缴纳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：通过税务机关的网上申报系统进行缴纳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线下缴纳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：到税务机关的办税大厅进行缴纳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银行代扣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：通过银行代扣代缴个人所得税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个人所得税的申报期限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月度申报期限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：每月的15日前进行申报纳税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季度申报期限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：每季度的15日前进行申报纳税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年度申报期限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：每年的3月31日前进行申报纳税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个人所得税的纠错程序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申报错误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：在申报期限内发现申报错误的，可以进行更正申报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逾期申报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：逾期申报需要按照规定缴纳滞纳金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逃税行为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：对于逃税行为，税务机关可以依法追究责任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个人所得税的申报期限与纠错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https://d.book118.com/497150200144006043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个人所得税培训讲稿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2024-09-17T18:22:14.472</cp:lastPrinted>
  <dcterms:created xsi:type="dcterms:W3CDTF">2024-09-17T10:22:14Z</dcterms:created>
  <dcterms:modified xsi:type="dcterms:W3CDTF">2024-09-17T10:22:16Z</dcterms:modified>
</cp:coreProperties>
</file>