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71600" marR="0" lvl="3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28800" marR="0" lvl="4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8194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8194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8194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8194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10242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10242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/>
          </p:cNvSpPr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12290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E211-F683-4595-A3CF-F4D37129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DEC44-45F2-4850-AA37-A5FE0458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DA162-FD1E-43BB-9650-E10C32EC6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02F09-F322-4BA5-8236-7D316C89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5E26C-FC36-426F-B3CF-E1DE962E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667F58-D122-4FF0-B947-1EDFC224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F2607-6667-493D-B5FE-54003FDE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7012C-3877-4E3F-8C84-43F6BF4D6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187DF-9CB7-4913-A284-DB9C0C29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0E470-1CF8-479B-A594-F64BE6C4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DB7DD-CB36-42C9-B2DF-C8548CFB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kern="1200" cap="none" spc="0" normalizeH="0" baseline="0" noProof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kern="1200" cap="none" spc="0" normalizeH="0" baseline="0" noProof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eaLnBrk="1" fontAlgn="base" hangingPunct="1"/>
            <a:fld id="{9A0DB2DC-4C9A-4742-B13C-FB6460FD3503}" type="slidenum">
              <a:rPr lang="en-US" altLang="zh-CN" sz="1400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>
            <a:spLocks noGrp="1" noRot="1"/>
          </p:cNvSpPr>
          <p:nvPr>
            <p:ph type="body" idx="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342900"/>
            <a:r>
              <a:rPr lang="zh-CN" altLang="en-US"/>
              <a:t>单击此处编辑母版文本样式</a:t>
            </a:r>
          </a:p>
          <a:p>
            <a:pPr lvl="1" indent="-285750"/>
            <a:r>
              <a:rPr lang="zh-CN" altLang="en-US"/>
              <a:t>第二级</a:t>
            </a:r>
          </a:p>
          <a:p>
            <a:pPr lvl="2" indent="-228600"/>
            <a:r>
              <a:rPr lang="zh-CN" altLang="en-US"/>
              <a:t>第三级</a:t>
            </a:r>
          </a:p>
          <a:p>
            <a:pPr lvl="3" indent="-228600"/>
            <a:r>
              <a:rPr lang="zh-CN" altLang="en-US"/>
              <a:t>第四级</a:t>
            </a:r>
          </a:p>
          <a:p>
            <a:pPr lvl="4" indent="-228600"/>
            <a:r>
              <a:rPr lang="zh-CN" altLang="en-US"/>
              <a:t>第五级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en-US" altLang="zh-CN" sz="14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1.png" /><Relationship Id="rId5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0052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7" name="Picture 2" descr="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0" y="466725"/>
            <a:ext cx="9102725" cy="5924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8" name="Rectangle 3"/>
          <p:cNvSpPr>
            <a:spLocks noGrp="1" noRot="1"/>
          </p:cNvSpPr>
          <p:nvPr>
            <p:ph type="title" idx="4294967295"/>
          </p:nvPr>
        </p:nvSpPr>
        <p:spPr>
          <a:xfrm>
            <a:off x="2208213" y="581025"/>
            <a:ext cx="5251450" cy="1328738"/>
          </a:xfrm>
        </p:spPr>
        <p:txBody>
          <a:bodyPr wrap="square" lIns="91440" tIns="45720" rIns="91440" bIns="45720" anchor="ctr"/>
          <a:lstStyle/>
          <a:p>
            <a:pPr lvl="0" algn="l" eaLnBrk="1" hangingPunct="1"/>
            <a:r>
              <a:rPr lang="en-US" altLang="zh-CN" sz="6000" b="1">
                <a:solidFill>
                  <a:srgbClr val="080808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12.</a:t>
            </a:r>
            <a:r>
              <a:rPr lang="zh-CN" altLang="en-US" sz="6000" b="1">
                <a:solidFill>
                  <a:srgbClr val="080808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卧薪尝胆</a:t>
            </a:r>
          </a:p>
        </p:txBody>
      </p:sp>
      <p:sp>
        <p:nvSpPr>
          <p:cNvPr id="4099" name="Text Box 4"/>
          <p:cNvSpPr txBox="1"/>
          <p:nvPr/>
        </p:nvSpPr>
        <p:spPr>
          <a:xfrm>
            <a:off x="6096000" y="5638800"/>
            <a:ext cx="18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endParaRPr lang="zh-CN" altLang="zh-CN" sz="4000" b="1">
              <a:solidFill>
                <a:srgbClr val="666699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335" y="470535"/>
            <a:ext cx="9159875" cy="2750185"/>
          </a:xfrm>
          <a:prstGeom prst="rect">
            <a:avLst/>
          </a:prstGeom>
        </p:spPr>
      </p:pic>
      <p:sp>
        <p:nvSpPr>
          <p:cNvPr id="7169" name="TextBox 1"/>
          <p:cNvSpPr txBox="1"/>
          <p:nvPr/>
        </p:nvSpPr>
        <p:spPr>
          <a:xfrm>
            <a:off x="492760" y="3324860"/>
            <a:ext cx="6449695" cy="7010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会稽一战，越国打了败仗</a:t>
            </a:r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92760" y="4531360"/>
            <a:ext cx="7340600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经过二十年的努力，越国终于转弱为强，出奇兵灭掉了吴国。</a:t>
            </a:r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TextBox 2"/>
          <p:cNvSpPr txBox="1"/>
          <p:nvPr/>
        </p:nvSpPr>
        <p:spPr>
          <a:xfrm>
            <a:off x="137795" y="4013835"/>
            <a:ext cx="872553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会稽一战，越国打了败仗。越王勾践万般无奈，只好派人向吴王夫差求和，表示愿意和夫人一起去吴国，给吴王当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奴仆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pic>
        <p:nvPicPr>
          <p:cNvPr id="29701" name="图片 29700" descr="W0200705213908042484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" y="528955"/>
            <a:ext cx="9121140" cy="33407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TextBox 2"/>
          <p:cNvSpPr txBox="1"/>
          <p:nvPr/>
        </p:nvSpPr>
        <p:spPr>
          <a:xfrm>
            <a:off x="137795" y="4013835"/>
            <a:ext cx="872553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会稽一战，越国打了败仗。越王勾践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万般无奈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，只好派人向吴王夫差求和，表示愿意和夫人一起去吴国，给吴王当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奴仆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pic>
        <p:nvPicPr>
          <p:cNvPr id="29701" name="图片 29700" descr="W0200705213908042484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" y="528955"/>
            <a:ext cx="9121140" cy="33407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TextBox 1"/>
          <p:cNvSpPr txBox="1"/>
          <p:nvPr/>
        </p:nvSpPr>
        <p:spPr>
          <a:xfrm>
            <a:off x="388303" y="3746183"/>
            <a:ext cx="836612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勾践夫妇来到吴国，穿上了粗布衣，住进了石头房，给吴王养马驾车，舂米推磨，受尽了屈辱。</a:t>
            </a:r>
          </a:p>
        </p:txBody>
      </p:sp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10" y="504190"/>
            <a:ext cx="9084945" cy="30257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5" name="Group 10"/>
          <p:cNvGrpSpPr/>
          <p:nvPr/>
        </p:nvGrpSpPr>
        <p:grpSpPr>
          <a:xfrm>
            <a:off x="9525" y="481330"/>
            <a:ext cx="9101200" cy="6096000"/>
            <a:chExt cx="2707" cy="3840"/>
          </a:xfrm>
        </p:grpSpPr>
        <p:pic>
          <p:nvPicPr>
            <p:cNvPr id="11266" name="Picture 5" descr="u=2201275942,2726230676&amp;fm=52&amp;gp=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2707" cy="38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67" name="Text Box 8"/>
            <p:cNvSpPr txBox="1"/>
            <p:nvPr/>
          </p:nvSpPr>
          <p:spPr>
            <a:xfrm>
              <a:off x="1392" y="288"/>
              <a:ext cx="1104" cy="48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 indent="0">
                <a:spcBef>
                  <a:spcPct val="50000"/>
                </a:spcBef>
              </a:pPr>
              <a:r>
                <a:rPr lang="zh-CN" altLang="en-US" sz="4400" b="1">
                  <a:solidFill>
                    <a:srgbClr val="FF0000"/>
                  </a:solidFill>
                  <a:latin typeface="Arial" pitchFamily="34" charset="0"/>
                  <a:ea typeface="楷体_GB2312" panose="02010609030101010101" charset="-122"/>
                </a:rPr>
                <a:t>推 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TextBox 1"/>
          <p:cNvSpPr txBox="1"/>
          <p:nvPr/>
        </p:nvSpPr>
        <p:spPr>
          <a:xfrm>
            <a:off x="388303" y="3746183"/>
            <a:ext cx="836612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勾践夫妇来到吴国，穿上了粗布衣，住进了石头房，给吴王养马驾车，舂米推磨，受尽了屈辱。</a:t>
            </a:r>
          </a:p>
        </p:txBody>
      </p:sp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10" y="504190"/>
            <a:ext cx="9084945" cy="30257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TextBox 1"/>
          <p:cNvSpPr txBox="1"/>
          <p:nvPr/>
        </p:nvSpPr>
        <p:spPr>
          <a:xfrm>
            <a:off x="388938" y="3593148"/>
            <a:ext cx="836612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勾践夫妇来到吴国，穿上了粗布衣，住进了石头房，给吴王养马驾车，舂米推磨，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受尽了屈辱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" y="527685"/>
            <a:ext cx="9084945" cy="2813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69" name="图片 15364" descr="1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" y="530860"/>
            <a:ext cx="9109075" cy="5775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0" name="文本框 15365"/>
          <p:cNvSpPr txBox="1"/>
          <p:nvPr/>
        </p:nvSpPr>
        <p:spPr>
          <a:xfrm>
            <a:off x="-168275" y="5426710"/>
            <a:ext cx="9134475" cy="7620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 algn="ctr">
              <a:spcBef>
                <a:spcPct val="50000"/>
              </a:spcBef>
            </a:pPr>
            <a:r>
              <a:rPr lang="en-US" altLang="zh-CN" sz="4400" b="1">
                <a:latin typeface="黑体" panose="02010600030101010101" pitchFamily="2" charset="-122"/>
                <a:ea typeface="黑体" panose="02010600030101010101" pitchFamily="2" charset="-122"/>
              </a:rPr>
              <a:t> </a:t>
            </a:r>
            <a:r>
              <a:rPr lang="zh-CN" altLang="en-US" sz="4400" b="1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把勾践关在大牢里，绑在柱子上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17" name="图片 17412" descr="8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5" y="542290"/>
            <a:ext cx="9105900" cy="5762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0" name="文本框 15365"/>
          <p:cNvSpPr txBox="1"/>
          <p:nvPr/>
        </p:nvSpPr>
        <p:spPr>
          <a:xfrm>
            <a:off x="34925" y="5450840"/>
            <a:ext cx="8679180" cy="7620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 algn="ctr">
              <a:spcBef>
                <a:spcPct val="50000"/>
              </a:spcBef>
            </a:pPr>
            <a:r>
              <a:rPr lang="en-US" altLang="zh-CN" sz="4400" b="1">
                <a:latin typeface="黑体" panose="02010600030101010101" pitchFamily="2" charset="-122"/>
                <a:ea typeface="黑体" panose="02010600030101010101" pitchFamily="2" charset="-122"/>
              </a:rPr>
              <a:t> </a:t>
            </a:r>
            <a:r>
              <a:rPr lang="zh-CN" altLang="en-US" sz="4400" b="1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吴王上马，要踩在勾践的背上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3" name="图片 16387" descr="6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55" y="443230"/>
            <a:ext cx="9105900" cy="59004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794" name="文本框 16388"/>
          <p:cNvSpPr txBox="1"/>
          <p:nvPr/>
        </p:nvSpPr>
        <p:spPr>
          <a:xfrm>
            <a:off x="304800" y="5476875"/>
            <a:ext cx="8534400" cy="7620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 algn="ctr">
              <a:spcBef>
                <a:spcPct val="50000"/>
              </a:spcBef>
            </a:pPr>
            <a:r>
              <a:rPr lang="zh-CN" altLang="en-US" sz="4400" b="1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吴王的马拖着勾践路上飞奔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1" name="图片 18435" descr="4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3982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842" name="文本框 18436"/>
          <p:cNvSpPr txBox="1"/>
          <p:nvPr/>
        </p:nvSpPr>
        <p:spPr>
          <a:xfrm>
            <a:off x="0" y="5400675"/>
            <a:ext cx="9372600" cy="7620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 algn="ctr">
              <a:spcBef>
                <a:spcPct val="50000"/>
              </a:spcBef>
            </a:pPr>
            <a:r>
              <a:rPr lang="zh-CN" altLang="en-US" sz="4400" b="1">
                <a:solidFill>
                  <a:schemeClr val="bg1"/>
                </a:solidFill>
                <a:latin typeface="Arial" pitchFamily="34" charset="0"/>
                <a:ea typeface="黑体" panose="02010600030101010101" pitchFamily="2" charset="-122"/>
              </a:rPr>
              <a:t>吴王病了，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黑体" panose="02010600030101010101" pitchFamily="2" charset="-122"/>
              </a:rPr>
              <a:t>为吴王尝大便</a:t>
            </a:r>
            <a:r>
              <a:rPr lang="zh-CN" altLang="en-US" sz="4400" b="1">
                <a:latin typeface="Arial" pitchFamily="34" charset="0"/>
                <a:ea typeface="黑体" panose="02010600030101010101" pitchFamily="2" charset="-122"/>
              </a:rPr>
              <a:t>，</a:t>
            </a:r>
            <a:r>
              <a:rPr lang="zh-CN" altLang="en-US" sz="4400" b="1">
                <a:solidFill>
                  <a:schemeClr val="bg1"/>
                </a:solidFill>
                <a:latin typeface="Arial" pitchFamily="34" charset="0"/>
                <a:ea typeface="黑体" panose="02010600030101010101" pitchFamily="2" charset="-122"/>
              </a:rPr>
              <a:t>给他治病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TextBox 1"/>
          <p:cNvSpPr txBox="1"/>
          <p:nvPr/>
        </p:nvSpPr>
        <p:spPr>
          <a:xfrm>
            <a:off x="388938" y="3593148"/>
            <a:ext cx="8366125" cy="1737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勾践夫妇来到吴国，穿上了粗布衣，住进了石头房，给吴王养马驾车，舂米推磨，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受尽了屈辱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" y="527685"/>
            <a:ext cx="9084945" cy="2813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TextBox 1"/>
          <p:cNvSpPr txBox="1"/>
          <p:nvPr/>
        </p:nvSpPr>
        <p:spPr>
          <a:xfrm>
            <a:off x="292735" y="3662363"/>
            <a:ext cx="83661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他们在吴国整整干了三年，才回到自己的国家。</a:t>
            </a:r>
          </a:p>
        </p:txBody>
      </p:sp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" y="540385"/>
            <a:ext cx="9084945" cy="2813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" y="540385"/>
            <a:ext cx="9084945" cy="2813050"/>
          </a:xfrm>
          <a:prstGeom prst="rect">
            <a:avLst/>
          </a:prstGeom>
        </p:spPr>
      </p:pic>
      <p:sp>
        <p:nvSpPr>
          <p:cNvPr id="5" name="TextBox 1"/>
          <p:cNvSpPr txBox="1"/>
          <p:nvPr/>
        </p:nvSpPr>
        <p:spPr>
          <a:xfrm>
            <a:off x="513715" y="4805998"/>
            <a:ext cx="83661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他们在吴国干了三年，就回到自己的国家。</a:t>
            </a:r>
          </a:p>
        </p:txBody>
      </p:sp>
      <p:sp>
        <p:nvSpPr>
          <p:cNvPr id="9217" name="TextBox 1"/>
          <p:cNvSpPr txBox="1"/>
          <p:nvPr/>
        </p:nvSpPr>
        <p:spPr>
          <a:xfrm>
            <a:off x="388620" y="3529013"/>
            <a:ext cx="83661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他们在吴国整整干了三年，才回到自己的国家。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TextBox 3"/>
          <p:cNvSpPr txBox="1"/>
          <p:nvPr/>
        </p:nvSpPr>
        <p:spPr>
          <a:xfrm>
            <a:off x="192405" y="3237230"/>
            <a:ext cx="8558530" cy="2834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indent="0"/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回国以后，越王勾践时刻不忘报仇雪恨。白天，他亲自下田耕种；晚上，就睡在柴草上。他还在屋子里挂了一只苦胆，每顿饭前，总要先尝尝它的苦味，提醒自己不忘兵败会稽的耻辱。</a:t>
            </a:r>
          </a:p>
        </p:txBody>
      </p:sp>
      <p:graphicFrame>
        <p:nvGraphicFramePr>
          <p:cNvPr id="6146" name="对象 136193"/>
          <p:cNvGraphicFramePr>
            <a:graphicFrameLocks noChangeAspect="1"/>
          </p:cNvGraphicFramePr>
          <p:nvPr/>
        </p:nvGraphicFramePr>
        <p:xfrm>
          <a:off x="31115" y="510540"/>
          <a:ext cx="9095105" cy="26263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progId="Paint.Picture">
                  <p:embed/>
                </p:oleObj>
              </mc:Choice>
              <mc:Fallback>
                <p:oleObj r:id="rId3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115" y="510540"/>
                        <a:ext cx="9095105" cy="26263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https://d.book118.com/497160052054006025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宋体</vt:lpstr>
      <vt:lpstr>Wingdings</vt:lpstr>
      <vt:lpstr>楷体</vt:lpstr>
      <vt:lpstr>隶书</vt:lpstr>
      <vt:lpstr>楷体_GB2312</vt:lpstr>
      <vt:lpstr>黑体</vt:lpstr>
      <vt:lpstr>Office Theme</vt:lpstr>
      <vt:lpstr>12.卧薪尝胆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2024-08-29T21:19:21.835</cp:lastPrinted>
  <dcterms:created xsi:type="dcterms:W3CDTF">2024-08-29T13:19:21Z</dcterms:created>
  <dcterms:modified xsi:type="dcterms:W3CDTF">2024-08-29T13:19:23Z</dcterms:modified>
</cp:coreProperties>
</file>