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39" r:id="rId30"/>
  </p:sldIdLst>
  <p:sldSz cx="7562850" cy="106934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E0126-A1B1-4150-A2B7-72C406A90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E3968-8960-416D-B368-AA0F89F08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EFD44-B270-4CF5-94C3-689207CE6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800B9-124D-4488-90FB-9A96FA3EE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425D59-E56C-4650-B4E2-70B63F6A8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117C71-DCBE-4C26-8E7D-1FAAA5B26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6A3C1B-D8CB-4C54-9DA7-10661D104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69A9D-6287-4601-8525-76C270F84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4D14C-2A0A-4580-8C33-57D64EACD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8A6F1-B87C-4AA1-9C3D-0D2B241C3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AA306-11CE-4C4C-91AC-107A67D42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6204514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/>
          <p:nvPr/>
        </p:nvSpPr>
        <p:spPr>
          <a:xfrm>
            <a:off x="1460181" y="4086759"/>
            <a:ext cx="4653279" cy="404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94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6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建筑工程文本型设计</a:t>
            </a:r>
            <a:r>
              <a:rPr sz="26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标编制指南</a:t>
            </a:r>
            <a:endParaRPr lang="SimHei" altLang="SimHei" sz="2600"/>
          </a:p>
        </p:txBody>
      </p:sp>
      <p:sp>
        <p:nvSpPr>
          <p:cNvPr id="4" name="textbox 4"/>
          <p:cNvSpPr/>
          <p:nvPr/>
        </p:nvSpPr>
        <p:spPr>
          <a:xfrm>
            <a:off x="3177701" y="8303527"/>
            <a:ext cx="1261110" cy="228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二〇二二年四月</a:t>
            </a:r>
            <a:endParaRPr lang="SimSun" altLang="SimSun" sz="1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6"/>
          <p:cNvSpPr/>
          <p:nvPr/>
        </p:nvSpPr>
        <p:spPr>
          <a:xfrm>
            <a:off x="803326" y="1478139"/>
            <a:ext cx="6041390" cy="7977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781300" algn="l" rtl="0" eaLnBrk="0">
              <a:lnSpc>
                <a:spcPts val="1812"/>
              </a:lnSpc>
            </a:pPr>
            <a:r>
              <a:rPr sz="15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前</a:t>
            </a:r>
            <a:r>
              <a:rPr sz="15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言</a:t>
            </a:r>
            <a:endParaRPr lang="SimSun" altLang="SimSun" sz="15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368934" algn="l" rtl="0" eaLnBrk="0">
              <a:lnSpc>
                <a:spcPct val="84000"/>
              </a:lnSpc>
              <a:spcBef>
                <a:spcPts val="431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EPC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项目的设计标通常分为文本型和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图纸型两类，文本型以文字为主要</a:t>
            </a:r>
            <a:endParaRPr lang="SimSun" altLang="SimSun" sz="1400"/>
          </a:p>
          <a:p>
            <a:pPr marL="12700" indent="5080" algn="l" rtl="0" eaLnBrk="0">
              <a:lnSpc>
                <a:spcPct val="164000"/>
              </a:lnSpc>
              <a:spcBef>
                <a:spcPts val="53"/>
              </a:spcBef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形式对设计标进行表达，辅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以图纸；图纸型以图纸为主要形式对设计标进行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表达，辅以文字。施工单位投标施组以文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本型为主，对此积累大量经验，但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设计院通常更擅长图纸形式的表达，对于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文本型设计标经验积累不足，故在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EPC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项目的投标实践中存在文本型设计标编制质量参差不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齐的情况。</a:t>
            </a:r>
            <a:endParaRPr lang="SimSun" altLang="SimSun" sz="1400"/>
          </a:p>
          <a:p>
            <a:pPr marL="372745" algn="l" rtl="0" eaLnBrk="0">
              <a:lnSpc>
                <a:spcPct val="84000"/>
              </a:lnSpc>
              <a:spcBef>
                <a:spcPts val="1125"/>
              </a:spcBef>
            </a:pP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本指南总结了公司现有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及以往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EPC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投标项目文本型设计标编制的实践经</a:t>
            </a:r>
            <a:endParaRPr lang="SimSun" altLang="SimSun" sz="1400"/>
          </a:p>
          <a:p>
            <a:pPr marL="15240" indent="-635" algn="l" rtl="0" eaLnBrk="0">
              <a:lnSpc>
                <a:spcPct val="165000"/>
              </a:lnSpc>
              <a:spcBef>
                <a:spcPts val="3"/>
              </a:spcBef>
            </a:pP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验，研究借鉴了优秀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EPC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项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目设计标通行做法，形成了《建筑工程文本型设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计标编制指南》。本指南适用于建筑工程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EPC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项目文本型设计标的编制，包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括公共建筑（如各类办公建筑、商业建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筑）、居住建筑（如各类住宅、公寓、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酒店）等。</a:t>
            </a:r>
            <a:endParaRPr lang="SimSun" altLang="SimSun" sz="1400"/>
          </a:p>
          <a:p>
            <a:pPr marL="371475" algn="l" rtl="0" eaLnBrk="0">
              <a:lnSpc>
                <a:spcPct val="84000"/>
              </a:lnSpc>
              <a:spcBef>
                <a:spcPts val="1119"/>
              </a:spcBef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在具体编制设计标投标文件的过程中，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首先应响应招标文件，保证设计</a:t>
            </a:r>
            <a:endParaRPr lang="SimSun" altLang="SimSun" sz="1400"/>
          </a:p>
          <a:p>
            <a:pPr marL="17779" indent="-1270" algn="l" rtl="0" eaLnBrk="0">
              <a:lnSpc>
                <a:spcPct val="164000"/>
              </a:lnSpc>
              <a:spcBef>
                <a:spcPts val="65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标与招标文件高度契合，按照招标文件中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评分因素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设置章节，同时结合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评  审标准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评审细则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4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中的内容修改次级标题，并将本指南中的各节内容按照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得  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分响应点索引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400" kern="0" spc="-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的提示归并至上述章节之中；对于招标文件中无明确要求的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项目，可以沿用本指南目录中的章节设置来确定设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计标的整体框架。</a:t>
            </a:r>
            <a:endParaRPr lang="SimSun" altLang="SimSun" sz="1400"/>
          </a:p>
          <a:p>
            <a:pPr marL="372745" algn="l" rtl="0" eaLnBrk="0">
              <a:lnSpc>
                <a:spcPct val="84000"/>
              </a:lnSpc>
              <a:spcBef>
                <a:spcPts val="1125"/>
              </a:spcBef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本指南中红色字体部分为示例，可在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设计标编制过程中对其主要内容进</a:t>
            </a:r>
            <a:endParaRPr lang="SimSun" altLang="SimSun" sz="1400"/>
          </a:p>
          <a:p>
            <a:pPr marL="16509" indent="1905" algn="l" rtl="0" eaLnBrk="0">
              <a:lnSpc>
                <a:spcPct val="167000"/>
              </a:lnSpc>
              <a:spcBef>
                <a:spcPts val="31"/>
              </a:spcBef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行参考，编制人员需根据工程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设计实际情况编制。设计标编制除按照本指南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要求外，还应结合地区条件、地方要求等实际情况进行有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针对性的调整。</a:t>
            </a:r>
            <a:endParaRPr lang="SimSun" altLang="SimSun" sz="1400"/>
          </a:p>
          <a:p>
            <a:pPr marL="375284" algn="l" rtl="0" eaLnBrk="0">
              <a:lnSpc>
                <a:spcPct val="84000"/>
              </a:lnSpc>
              <a:spcBef>
                <a:spcPts val="1119"/>
              </a:spcBef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设计标格式应与施工组织设计格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式一致，设计标中的组织机构、设计进</a:t>
            </a:r>
            <a:endParaRPr lang="SimSun" altLang="SimSun" sz="1400"/>
          </a:p>
          <a:p>
            <a:pPr marL="14604" algn="l" rtl="0" eaLnBrk="0">
              <a:lnSpc>
                <a:spcPts val="2723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度计划等内容应与技术标中的相应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部分相呼应。</a:t>
            </a:r>
            <a:endParaRPr lang="SimSun" altLang="SimSun" sz="1400"/>
          </a:p>
          <a:p>
            <a:pPr marL="408305" algn="l" rtl="0" eaLnBrk="0">
              <a:lnSpc>
                <a:spcPct val="84000"/>
              </a:lnSpc>
              <a:spcBef>
                <a:spcPts val="1313"/>
              </a:spcBef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本指南中的不完善之处，望大家提出宝贵意见，并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在应用中注意总结经</a:t>
            </a:r>
            <a:endParaRPr lang="SimSun" altLang="SimSun" sz="1400"/>
          </a:p>
          <a:p>
            <a:pPr marL="101600" algn="l" rtl="0" eaLnBrk="0">
              <a:lnSpc>
                <a:spcPts val="2892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验，积累资料，将意见及建议及时反馈至公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司设计中心。</a:t>
            </a:r>
            <a:endParaRPr lang="SimSun" altLang="SimSun" sz="1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" name="table 8"/>
          <p:cNvGraphicFramePr>
            <a:graphicFrameLocks noGrp="1"/>
          </p:cNvGraphicFramePr>
          <p:nvPr/>
        </p:nvGraphicFramePr>
        <p:xfrm>
          <a:off x="735075" y="1369059"/>
          <a:ext cx="6091554" cy="8082281"/>
        </p:xfrm>
        <a:graphic>
          <a:graphicData uri="http://schemas.openxmlformats.org/drawingml/2006/table">
            <a:tbl>
              <a:tblPr/>
              <a:tblGrid>
                <a:gridCol w="548005"/>
                <a:gridCol w="3509645"/>
                <a:gridCol w="2033904"/>
              </a:tblGrid>
              <a:tr h="4178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162"/>
                        </a:lnSpc>
                      </a:pPr>
                      <a:endParaRPr lang="Arial" altLang="Arial" sz="100"/>
                    </a:p>
                    <a:p>
                      <a:pPr marL="81914" algn="l" rtl="0" eaLnBrk="0">
                        <a:lnSpc>
                          <a:spcPct val="95000"/>
                        </a:lnSpc>
                      </a:pPr>
                      <a:r>
                        <a:rPr sz="12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序号</a:t>
                      </a:r>
                      <a:endParaRPr lang="SimSun" altLang="SimSun" sz="12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700"/>
                    </a:p>
                    <a:p>
                      <a:pPr marL="76835" algn="l" rtl="0" eaLnBrk="0">
                        <a:lnSpc>
                          <a:spcPct val="95000"/>
                        </a:lnSpc>
                        <a:spcBef>
                          <a:spcPts val="6"/>
                        </a:spcBef>
                      </a:pPr>
                      <a:r>
                        <a:rPr sz="12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设计标常见得分响应点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442"/>
                        </a:lnSpc>
                      </a:pPr>
                      <a:endParaRPr lang="Arial" altLang="Arial" sz="100"/>
                    </a:p>
                    <a:p>
                      <a:pPr marL="73660" algn="l" rtl="0" eaLnBrk="0">
                        <a:lnSpc>
                          <a:spcPct val="94000"/>
                        </a:lnSpc>
                      </a:pPr>
                      <a:r>
                        <a:rPr sz="12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对应本指南的章节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</a:tr>
              <a:tr h="4025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257809" algn="l" rtl="0" eaLnBrk="0">
                        <a:lnSpc>
                          <a:spcPct val="77000"/>
                        </a:lnSpc>
                        <a:spcBef>
                          <a:spcPts val="6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7683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项目理解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86360" algn="l" rtl="0" eaLnBrk="0">
                        <a:lnSpc>
                          <a:spcPct val="77000"/>
                        </a:lnSpc>
                        <a:spcBef>
                          <a:spcPts val="6"/>
                        </a:spcBef>
                      </a:pP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1.1~</a:t>
                      </a:r>
                      <a:r>
                        <a:rPr sz="12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1.5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5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243204" algn="l" rtl="0" eaLnBrk="0">
                        <a:lnSpc>
                          <a:spcPct val="77000"/>
                        </a:lnSpc>
                        <a:spcBef>
                          <a:spcPts val="4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7683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设计理念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marL="86360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1.1~</a:t>
                      </a:r>
                      <a:r>
                        <a:rPr sz="12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1.5</a:t>
                      </a:r>
                      <a:r>
                        <a:rPr sz="12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、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2.1~2.5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5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246379" algn="l" rtl="0" eaLnBrk="0">
                        <a:lnSpc>
                          <a:spcPct val="77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7683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设计思路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354"/>
                        </a:lnSpc>
                      </a:pPr>
                      <a:endParaRPr lang="Arial" altLang="Arial" sz="100"/>
                    </a:p>
                    <a:p>
                      <a:pPr marL="86360" algn="l" rtl="0" eaLnBrk="0">
                        <a:lnSpc>
                          <a:spcPct val="77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1.1~</a:t>
                      </a:r>
                      <a:r>
                        <a:rPr sz="12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1.5</a:t>
                      </a:r>
                      <a:r>
                        <a:rPr sz="12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、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2.1~2.5</a:t>
                      </a:r>
                      <a:r>
                        <a:rPr sz="12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、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5.1~5.14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5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242570" algn="l" rtl="0" eaLnBrk="0">
                        <a:lnSpc>
                          <a:spcPct val="77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74294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布局与功能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800"/>
                    </a:p>
                    <a:p>
                      <a:pPr marL="71755" algn="l" rtl="0" eaLnBrk="0">
                        <a:lnSpc>
                          <a:spcPct val="77000"/>
                        </a:lnSpc>
                        <a:spcBef>
                          <a:spcPts val="7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2.1~2.5</a:t>
                      </a:r>
                      <a:r>
                        <a:rPr sz="12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、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.1</a:t>
                      </a:r>
                      <a:r>
                        <a:rPr sz="12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、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5.1~5.14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5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800"/>
                    </a:p>
                    <a:p>
                      <a:pPr marL="247015" algn="l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7683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设计说明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marL="75564" algn="l" rtl="0" eaLnBrk="0">
                        <a:lnSpc>
                          <a:spcPct val="77000"/>
                        </a:lnSpc>
                        <a:spcBef>
                          <a:spcPts val="7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5.1~5.14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5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258"/>
                        </a:lnSpc>
                      </a:pPr>
                      <a:endParaRPr lang="Arial" altLang="Arial" sz="100"/>
                    </a:p>
                    <a:p>
                      <a:pPr marL="246379" algn="l" rtl="0" eaLnBrk="0">
                        <a:lnSpc>
                          <a:spcPct val="77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6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76835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设计深度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304"/>
                        </a:lnSpc>
                      </a:pPr>
                      <a:endParaRPr lang="Arial" altLang="Arial" sz="100"/>
                    </a:p>
                    <a:p>
                      <a:pPr marL="71119" algn="l" rtl="0" eaLnBrk="0">
                        <a:lnSpc>
                          <a:spcPct val="77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4.2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5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800"/>
                    </a:p>
                    <a:p>
                      <a:pPr marL="245745" algn="l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77469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先进性、合理性、实用性、可实施性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800"/>
                    </a:p>
                    <a:p>
                      <a:pPr marL="86360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1.1~</a:t>
                      </a:r>
                      <a:r>
                        <a:rPr sz="12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1.5</a:t>
                      </a:r>
                      <a:r>
                        <a:rPr sz="12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、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2.1~2.5</a:t>
                      </a:r>
                      <a:r>
                        <a:rPr sz="12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、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5.1~5.14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5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249554" algn="l" rtl="0" eaLnBrk="0">
                        <a:lnSpc>
                          <a:spcPct val="77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7620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各专业重点、难点分析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74930" algn="l" rtl="0" eaLnBrk="0">
                        <a:lnSpc>
                          <a:spcPct val="77000"/>
                        </a:lnSpc>
                        <a:spcBef>
                          <a:spcPts val="3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3.1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5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246379" algn="l" rtl="0" eaLnBrk="0">
                        <a:lnSpc>
                          <a:spcPct val="77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9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7493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合理性建议和深化优化建议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74930" algn="l" rtl="0" eaLnBrk="0">
                        <a:lnSpc>
                          <a:spcPct val="77000"/>
                        </a:lnSpc>
                        <a:spcBef>
                          <a:spcPts val="2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3.2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5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219709" algn="l" rtl="0" eaLnBrk="0">
                        <a:lnSpc>
                          <a:spcPct val="82000"/>
                        </a:lnSpc>
                        <a:spcBef>
                          <a:spcPts val="3"/>
                        </a:spcBef>
                      </a:pPr>
                      <a:r>
                        <a:rPr sz="11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</a:t>
                      </a:r>
                      <a:endParaRPr lang="Times New Roman" altLang="Times New Roman" sz="11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7683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关键技术选用和实施的专篇论证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635"/>
                        </a:lnSpc>
                      </a:pPr>
                      <a:endParaRPr lang="Arial" altLang="Arial" sz="100"/>
                    </a:p>
                    <a:p>
                      <a:pPr marL="75564" algn="l" rtl="0" eaLnBrk="0">
                        <a:lnSpc>
                          <a:spcPct val="77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5.1~5.14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5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219709" algn="l" rtl="0" eaLnBrk="0">
                        <a:lnSpc>
                          <a:spcPct val="82000"/>
                        </a:lnSpc>
                        <a:spcBef>
                          <a:spcPts val="1"/>
                        </a:spcBef>
                      </a:pPr>
                      <a:r>
                        <a:rPr sz="11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11</a:t>
                      </a:r>
                      <a:endParaRPr lang="Times New Roman" altLang="Times New Roman" sz="11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7683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设计图纸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成果完整性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800"/>
                    </a:p>
                    <a:p>
                      <a:pPr marL="71119" algn="l" rtl="0" eaLnBrk="0">
                        <a:lnSpc>
                          <a:spcPct val="77000"/>
                        </a:lnSpc>
                        <a:spcBef>
                          <a:spcPts val="5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4.1</a:t>
                      </a:r>
                      <a:r>
                        <a:rPr sz="1200" kern="0" spc="-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、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4.2</a:t>
                      </a:r>
                      <a:r>
                        <a:rPr sz="12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、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9.0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5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800"/>
                    </a:p>
                    <a:p>
                      <a:pPr marL="219709" algn="l" rtl="0" eaLnBrk="0">
                        <a:lnSpc>
                          <a:spcPct val="82000"/>
                        </a:lnSpc>
                        <a:spcBef>
                          <a:spcPts val="1"/>
                        </a:spcBef>
                      </a:pPr>
                      <a:r>
                        <a:rPr sz="11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12</a:t>
                      </a:r>
                      <a:endParaRPr lang="Times New Roman" altLang="Times New Roman" sz="11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76835" algn="l" rtl="0" eaLnBrk="0">
                        <a:lnSpc>
                          <a:spcPct val="95000"/>
                        </a:lnSpc>
                        <a:spcBef>
                          <a:spcPts val="6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设计能力展示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800"/>
                    </a:p>
                    <a:p>
                      <a:pPr marL="71755" algn="l" rtl="0" eaLnBrk="0">
                        <a:lnSpc>
                          <a:spcPct val="77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2.1~2.5</a:t>
                      </a:r>
                      <a:r>
                        <a:rPr sz="12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、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3.1~3.2</a:t>
                      </a:r>
                      <a:r>
                        <a:rPr sz="12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、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.1~5.14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5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564"/>
                        </a:lnSpc>
                      </a:pPr>
                      <a:endParaRPr lang="Arial" altLang="Arial" sz="100"/>
                    </a:p>
                    <a:p>
                      <a:pPr marL="219709" algn="l" rtl="0" eaLnBrk="0">
                        <a:lnSpc>
                          <a:spcPct val="82000"/>
                        </a:lnSpc>
                      </a:pPr>
                      <a:r>
                        <a:rPr sz="11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13</a:t>
                      </a:r>
                      <a:endParaRPr lang="Times New Roman" altLang="Times New Roman" sz="11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74930" algn="l" rtl="0" eaLnBrk="0">
                        <a:lnSpc>
                          <a:spcPct val="94000"/>
                        </a:lnSpc>
                        <a:spcBef>
                          <a:spcPts val="7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新技术、新工艺、新材料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75564" algn="l" rtl="0" eaLnBrk="0">
                        <a:lnSpc>
                          <a:spcPct val="77000"/>
                        </a:lnSpc>
                        <a:spcBef>
                          <a:spcPts val="6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5.14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5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219709" algn="l" rtl="0" eaLnBrk="0">
                        <a:lnSpc>
                          <a:spcPct val="82000"/>
                        </a:lnSpc>
                        <a:spcBef>
                          <a:spcPts val="7"/>
                        </a:spcBef>
                      </a:pPr>
                      <a:r>
                        <a:rPr sz="11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14</a:t>
                      </a:r>
                      <a:endParaRPr lang="Times New Roman" altLang="Times New Roman" sz="11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85089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限额设计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成本控制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74930" algn="l" rtl="0" eaLnBrk="0">
                        <a:lnSpc>
                          <a:spcPct val="77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6.1~6.4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5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219709" algn="l" rtl="0" eaLnBrk="0">
                        <a:lnSpc>
                          <a:spcPct val="82000"/>
                        </a:lnSpc>
                        <a:spcBef>
                          <a:spcPts val="5"/>
                        </a:spcBef>
                      </a:pPr>
                      <a:r>
                        <a:rPr sz="11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15</a:t>
                      </a:r>
                      <a:endParaRPr lang="Times New Roman" altLang="Times New Roman" sz="11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7620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组织架构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252"/>
                        </a:lnSpc>
                      </a:pPr>
                      <a:endParaRPr lang="Arial" altLang="Arial" sz="100"/>
                    </a:p>
                    <a:p>
                      <a:pPr marL="78105" algn="l" rtl="0" eaLnBrk="0">
                        <a:lnSpc>
                          <a:spcPct val="77000"/>
                        </a:lnSpc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8.1</a:t>
                      </a:r>
                      <a:r>
                        <a:rPr sz="12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、</a:t>
                      </a: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8.2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5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219709" algn="l" rtl="0" eaLnBrk="0">
                        <a:lnSpc>
                          <a:spcPct val="82000"/>
                        </a:lnSpc>
                        <a:spcBef>
                          <a:spcPts val="3"/>
                        </a:spcBef>
                      </a:pPr>
                      <a:r>
                        <a:rPr sz="11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16</a:t>
                      </a:r>
                      <a:endParaRPr lang="Times New Roman" altLang="Times New Roman" sz="11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7683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设计进度安排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545"/>
                        </a:lnSpc>
                      </a:pPr>
                      <a:endParaRPr lang="Arial" altLang="Arial" sz="100"/>
                    </a:p>
                    <a:p>
                      <a:pPr marL="74294" algn="l" rtl="0" eaLnBrk="0">
                        <a:lnSpc>
                          <a:spcPct val="77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7.1~7.2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5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219709" algn="l" rtl="0" eaLnBrk="0">
                        <a:lnSpc>
                          <a:spcPct val="82000"/>
                        </a:lnSpc>
                        <a:spcBef>
                          <a:spcPts val="1"/>
                        </a:spcBef>
                      </a:pPr>
                      <a:r>
                        <a:rPr sz="11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17</a:t>
                      </a:r>
                      <a:endParaRPr lang="Times New Roman" altLang="Times New Roman" sz="11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7493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质量保障措施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进度保障措施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marL="78105" algn="l" rtl="0" eaLnBrk="0">
                        <a:lnSpc>
                          <a:spcPct val="77000"/>
                        </a:lnSpc>
                        <a:spcBef>
                          <a:spcPts val="7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8.4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5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800"/>
                    </a:p>
                    <a:p>
                      <a:pPr marL="219709" algn="l" rtl="0" eaLnBrk="0">
                        <a:lnSpc>
                          <a:spcPct val="82000"/>
                        </a:lnSpc>
                        <a:spcBef>
                          <a:spcPts val="1"/>
                        </a:spcBef>
                      </a:pPr>
                      <a:r>
                        <a:rPr sz="11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18</a:t>
                      </a:r>
                      <a:endParaRPr lang="Times New Roman" altLang="Times New Roman" sz="11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74294" algn="l" rtl="0" eaLnBrk="0">
                        <a:lnSpc>
                          <a:spcPct val="95000"/>
                        </a:lnSpc>
                        <a:spcBef>
                          <a:spcPts val="6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服务承诺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297"/>
                        </a:lnSpc>
                      </a:pPr>
                      <a:endParaRPr lang="Arial" altLang="Arial" sz="100"/>
                    </a:p>
                    <a:p>
                      <a:pPr marL="78105" algn="l" rtl="0" eaLnBrk="0">
                        <a:lnSpc>
                          <a:spcPct val="77000"/>
                        </a:lnSpc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8.5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78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769"/>
                        </a:lnSpc>
                      </a:pPr>
                      <a:endParaRPr lang="Arial" altLang="Arial" sz="100"/>
                    </a:p>
                    <a:p>
                      <a:pPr marL="219709" algn="l" rtl="0" eaLnBrk="0">
                        <a:lnSpc>
                          <a:spcPct val="82000"/>
                        </a:lnSpc>
                      </a:pPr>
                      <a:r>
                        <a:rPr sz="11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19</a:t>
                      </a:r>
                      <a:endParaRPr lang="Times New Roman" altLang="Times New Roman" sz="11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74294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服务保障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78105" algn="l" rtl="0" eaLnBrk="0">
                        <a:lnSpc>
                          <a:spcPct val="77000"/>
                        </a:lnSpc>
                        <a:spcBef>
                          <a:spcPts val="6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8.2~8.3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" name="textbox 10"/>
          <p:cNvSpPr/>
          <p:nvPr/>
        </p:nvSpPr>
        <p:spPr>
          <a:xfrm>
            <a:off x="3172512" y="1017282"/>
            <a:ext cx="1268094" cy="228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4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得分响应点索引</a:t>
            </a:r>
            <a:endParaRPr lang="SimSun" altLang="SimSun" sz="1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textbox 12"/>
          <p:cNvSpPr/>
          <p:nvPr/>
        </p:nvSpPr>
        <p:spPr>
          <a:xfrm>
            <a:off x="802715" y="966075"/>
            <a:ext cx="5960109" cy="88626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817495" algn="l" rtl="0" eaLnBrk="0">
              <a:lnSpc>
                <a:spcPts val="1818"/>
              </a:lnSpc>
            </a:pPr>
            <a:r>
              <a:rPr sz="1500" b="1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</a:t>
            </a:r>
            <a:r>
              <a:rPr sz="15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b="1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录</a:t>
            </a:r>
            <a:endParaRPr lang="SimSun" altLang="SimSun" sz="1500"/>
          </a:p>
          <a:p>
            <a:pPr marL="26669" algn="l" rtl="0" eaLnBrk="0">
              <a:lnSpc>
                <a:spcPct val="85000"/>
              </a:lnSpc>
              <a:spcBef>
                <a:spcPts val="117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项目解读和背景分析</a:t>
            </a:r>
            <a:r>
              <a:rPr sz="1200" kern="0" spc="-3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0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1.1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招标项目背景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 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1.2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项目建设的重要性认知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 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1.3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项目定位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 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1.4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项目区位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 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1.4.1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基本状况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1.4.2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区域人口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1.4.3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经济发展概况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1.4.4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交通资源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1.4.5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项目所在地块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1.5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建设用地条件</a:t>
            </a:r>
            <a:r>
              <a:rPr sz="1200" kern="0" spc="-3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1.5.1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项目用地现状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 2</a:t>
            </a:r>
            <a:endParaRPr lang="Times New Roman" altLang="Times New Roman" sz="1200"/>
          </a:p>
          <a:p>
            <a:pPr algn="r" rtl="0" eaLnBrk="0">
              <a:lnSpc>
                <a:spcPct val="94000"/>
              </a:lnSpc>
              <a:spcBef>
                <a:spcPts val="795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1.5.2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建设条件评价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 2</a:t>
            </a:r>
            <a:endParaRPr lang="Times New Roman" altLang="Times New Roman" sz="1200"/>
          </a:p>
          <a:p>
            <a:pPr marL="12700" algn="l" rtl="0" eaLnBrk="0">
              <a:lnSpc>
                <a:spcPct val="85000"/>
              </a:lnSpc>
              <a:spcBef>
                <a:spcPts val="1243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设计理念及实现路径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..3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0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2.1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项目概况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............................................................................................................................... 3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2.1.1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工程内容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 3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2.1.2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整体方案设计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 3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2.1.3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主要设计标准和经济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指标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 3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2.2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规划方案设计理念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</a:t>
            </a: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2.2.1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建设基本理念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 4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2.2.2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功能定位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...................................................................................................................... 4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2.2.3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设计理念分析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 4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2.3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规划方案实现路径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</a:t>
            </a: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2.3.1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总平面方案实现路径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 4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2.3.2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交通设计实现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路径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 4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2.3.3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环境景观设计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实现路径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 4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2.3.4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设计表现实现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路径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 4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2.3.5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城市景观格局实现路径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 5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2.4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建筑单体设计理念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 5</a:t>
            </a:r>
            <a:endParaRPr lang="Times New Roman" altLang="Times New Roman" sz="1200"/>
          </a:p>
          <a:p>
            <a:pPr algn="r" rtl="0" eaLnBrk="0">
              <a:lnSpc>
                <a:spcPct val="95000"/>
              </a:lnSpc>
              <a:spcBef>
                <a:spcPts val="802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2.5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建筑单体实现路径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 5</a:t>
            </a:r>
            <a:endParaRPr lang="Times New Roman" altLang="Times New Roman" sz="1200"/>
          </a:p>
          <a:p>
            <a:pPr marL="15240" algn="l" rtl="0" eaLnBrk="0">
              <a:lnSpc>
                <a:spcPct val="85000"/>
              </a:lnSpc>
              <a:spcBef>
                <a:spcPts val="1221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设计重点难点问题分析及对策</a:t>
            </a:r>
            <a:r>
              <a:rPr sz="1200" kern="0" spc="-3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....6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0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3.1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重点难点问题分析</a:t>
            </a:r>
            <a:r>
              <a:rPr sz="1200" kern="0" spc="-3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 6</a:t>
            </a:r>
            <a:endParaRPr lang="Times New Roman" altLang="Times New Roman" sz="1200"/>
          </a:p>
          <a:p>
            <a:pPr algn="l" rtl="0" eaLnBrk="0">
              <a:lnSpc>
                <a:spcPct val="112000"/>
              </a:lnSpc>
            </a:pPr>
            <a:endParaRPr lang="Arial" altLang="Arial" sz="600"/>
          </a:p>
          <a:p>
            <a:pPr algn="r" rtl="0" eaLnBrk="0">
              <a:lnSpc>
                <a:spcPct val="95000"/>
              </a:lnSpc>
              <a:spcBef>
                <a:spcPts val="1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3.1.1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建筑专业重点难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点问题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 6</a:t>
            </a:r>
            <a:endParaRPr lang="Times New Roman" altLang="Times New Roman" sz="1200"/>
          </a:p>
        </p:txBody>
      </p:sp>
      <p:sp>
        <p:nvSpPr>
          <p:cNvPr id="14" name="textbox 14"/>
          <p:cNvSpPr/>
          <p:nvPr/>
        </p:nvSpPr>
        <p:spPr>
          <a:xfrm>
            <a:off x="2854616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18" name="textbox 18"/>
          <p:cNvSpPr/>
          <p:nvPr/>
        </p:nvSpPr>
        <p:spPr>
          <a:xfrm>
            <a:off x="3749865" y="9847567"/>
            <a:ext cx="71119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129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textbox 20"/>
          <p:cNvSpPr/>
          <p:nvPr/>
        </p:nvSpPr>
        <p:spPr>
          <a:xfrm>
            <a:off x="801968" y="911631"/>
            <a:ext cx="5960745" cy="87337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34"/>
              </a:lnSpc>
            </a:pPr>
            <a:endParaRPr lang="Arial" altLang="Arial" sz="100"/>
          </a:p>
          <a:p>
            <a:pPr algn="r" rtl="0" eaLnBrk="0">
              <a:lnSpc>
                <a:spcPct val="83000"/>
              </a:lnSpc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3.1.2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结构专业重点难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点分析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 6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3.1.3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给排水专业重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点难点问题分析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 7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3.1.4</a:t>
            </a:r>
            <a:r>
              <a:rPr sz="12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电气专业重点难点问题分析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 7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3.2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对本工程的合理化建议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 7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3.2.1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总平面合理优化建议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 7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3.2.2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建筑专业合理优化建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议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 8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3.2.3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结构专业合理化建议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 8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3.2.4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给排水重点问题技术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对策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 8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3.2.5</a:t>
            </a:r>
            <a:r>
              <a:rPr sz="12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电气专业合理化建议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 8</a:t>
            </a:r>
            <a:endParaRPr lang="Times New Roman" altLang="Times New Roman" sz="1200"/>
          </a:p>
          <a:p>
            <a:pPr algn="r" rtl="0" eaLnBrk="0">
              <a:lnSpc>
                <a:spcPct val="95000"/>
              </a:lnSpc>
              <a:spcBef>
                <a:spcPts val="80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3.2.6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暖通专业合理化建议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 8</a:t>
            </a:r>
            <a:endParaRPr lang="Times New Roman" altLang="Times New Roman" sz="1200"/>
          </a:p>
          <a:p>
            <a:pPr marL="12700" algn="l" rtl="0" eaLnBrk="0">
              <a:lnSpc>
                <a:spcPct val="85000"/>
              </a:lnSpc>
              <a:spcBef>
                <a:spcPts val="1216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设计工作内容</a:t>
            </a:r>
            <a:r>
              <a:rPr sz="1200" kern="0" spc="-3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.9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0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4.1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各阶段设计工作内容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 9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4.1.1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一般要求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 9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4.1.2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总平面设计工作内容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 9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4.1.3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建筑设计工作内容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 9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4.1.4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结构设计工作内容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 9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4.1.5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给排水设计工作内容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4.1.6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暖通设计工作内容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4.1.7</a:t>
            </a:r>
            <a:r>
              <a:rPr sz="12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电气设计工作内容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设计深度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 11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4.2.1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设计总说明深度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4.2.2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总平面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4.2.3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建筑专业深度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4.2.4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结构专业深度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4.2.5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建筑电气深度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4.2.6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给水排水深度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13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4.2.7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暖通专业深度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13</a:t>
            </a:r>
            <a:endParaRPr lang="Times New Roman" altLang="Times New Roman" sz="1200"/>
          </a:p>
          <a:p>
            <a:pPr algn="r" rtl="0" eaLnBrk="0">
              <a:lnSpc>
                <a:spcPct val="95000"/>
              </a:lnSpc>
              <a:spcBef>
                <a:spcPts val="802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4.2.8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热能动力深度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14</a:t>
            </a:r>
            <a:endParaRPr lang="Times New Roman" altLang="Times New Roman" sz="1200"/>
          </a:p>
          <a:p>
            <a:pPr marL="17145" algn="l" rtl="0" eaLnBrk="0">
              <a:lnSpc>
                <a:spcPct val="85000"/>
              </a:lnSpc>
              <a:spcBef>
                <a:spcPts val="1221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设计说明及工作思路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....15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0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建筑设计说明及工作思路</a:t>
            </a:r>
            <a:r>
              <a:rPr sz="1200" kern="0" spc="-3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 15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5.1.1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建筑设计总述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5.1.2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设计依据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5.1.3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建筑设计详细阐述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</a:t>
            </a:r>
            <a:endParaRPr lang="Times New Roman" altLang="Times New Roman" sz="1200"/>
          </a:p>
          <a:p>
            <a:pPr algn="l" rtl="0" eaLnBrk="0">
              <a:lnSpc>
                <a:spcPct val="112000"/>
              </a:lnSpc>
            </a:pPr>
            <a:endParaRPr lang="Arial" altLang="Arial" sz="600"/>
          </a:p>
          <a:p>
            <a:pPr algn="r" rtl="0" eaLnBrk="0">
              <a:lnSpc>
                <a:spcPct val="95000"/>
              </a:lnSpc>
              <a:spcBef>
                <a:spcPts val="1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5.1.4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建筑施工图注意事项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</a:t>
            </a:r>
            <a:endParaRPr lang="Times New Roman" altLang="Times New Roman" sz="1200"/>
          </a:p>
        </p:txBody>
      </p:sp>
      <p:sp>
        <p:nvSpPr>
          <p:cNvPr id="22" name="textbox 22"/>
          <p:cNvSpPr/>
          <p:nvPr/>
        </p:nvSpPr>
        <p:spPr>
          <a:xfrm>
            <a:off x="2854616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26" name="textbox 26"/>
          <p:cNvSpPr/>
          <p:nvPr/>
        </p:nvSpPr>
        <p:spPr>
          <a:xfrm>
            <a:off x="3749865" y="9847567"/>
            <a:ext cx="128904" cy="165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03"/>
              </a:lnSpc>
            </a:pP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ii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textbox 28"/>
          <p:cNvSpPr/>
          <p:nvPr/>
        </p:nvSpPr>
        <p:spPr>
          <a:xfrm>
            <a:off x="946968" y="911631"/>
            <a:ext cx="5815965" cy="8834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34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5.2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结构设计说明及工作思路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 16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5.2.1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结构设计总述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5.2.2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设计依据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5.2.3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设计条件和参数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5.2.4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结构设计详细阐述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17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5.2.5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结构措施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5.2.6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主要结构材料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5.2.7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结构施工图注意事项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19</a:t>
            </a:r>
            <a:endParaRPr lang="Times New Roman" altLang="Times New Roman" sz="1200"/>
          </a:p>
          <a:p>
            <a:pPr marL="12700" algn="l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5.3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给排水设计说明及工作思路</a:t>
            </a:r>
            <a:r>
              <a:rPr sz="1200" kern="0" spc="-3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 19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5.3.1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给排水设计总述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19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5.3.2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设计依据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19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5.3.3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给排水设计详细阐述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19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5.3.4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给排水施工图注意事项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19</a:t>
            </a:r>
            <a:endParaRPr lang="Times New Roman" altLang="Times New Roman" sz="1200"/>
          </a:p>
          <a:p>
            <a:pPr marL="12700" algn="l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</a:t>
            </a:r>
            <a:r>
              <a:rPr sz="12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电气设计说明及工作思路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 19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5.4.1</a:t>
            </a:r>
            <a:r>
              <a:rPr sz="12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电气设计总述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19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5.4.2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设计依据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...................................................................................................................... 20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5.4.3</a:t>
            </a:r>
            <a:r>
              <a:rPr sz="12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电气设计详细阐述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 20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5.4.4</a:t>
            </a:r>
            <a:r>
              <a:rPr sz="12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电气施工图注意事项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 20</a:t>
            </a:r>
            <a:endParaRPr lang="Times New Roman" altLang="Times New Roman" sz="1200"/>
          </a:p>
          <a:p>
            <a:pPr marL="12700" algn="l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5.5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智能化设计说明及工作思路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5.5.1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智能化设计总述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 20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5.5.2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设计依据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...................................................................................................................... 20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5.5.3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智能化设计详细阐述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 20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5.5.4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智能化施工图注意事项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 21</a:t>
            </a:r>
            <a:endParaRPr lang="Times New Roman" altLang="Times New Roman" sz="1200"/>
          </a:p>
          <a:p>
            <a:pPr marL="12700" algn="l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5.6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暖通设计说明及工作思路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5.6.1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暖通设计总述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5.6.2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设计依据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...................................................................................................................... 21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5.6.3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暖通设计详细阐述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5.6.4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暖通施工图注意事项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22</a:t>
            </a:r>
            <a:endParaRPr lang="Times New Roman" altLang="Times New Roman" sz="1200"/>
          </a:p>
          <a:p>
            <a:pPr marL="12700" algn="l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5.7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消防设计说明及工作思路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22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5.7.1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规划建筑专业消防设计说明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 22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5.7.2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给排水消防设计说明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 22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5.7.3</a:t>
            </a:r>
            <a:r>
              <a:rPr sz="12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电气专业消防设计说明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 23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5.7.4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暖通专业消防设计说明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23</a:t>
            </a:r>
            <a:endParaRPr lang="Times New Roman" altLang="Times New Roman" sz="1200"/>
          </a:p>
          <a:p>
            <a:pPr marL="12700" algn="l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5.8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节能、绿色建筑和双碳控制设计说明及工作思路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23</a:t>
            </a:r>
            <a:endParaRPr lang="Times New Roman" altLang="Times New Roman" sz="1200"/>
          </a:p>
          <a:p>
            <a:pPr algn="l" rtl="0" eaLnBrk="0">
              <a:lnSpc>
                <a:spcPct val="109000"/>
              </a:lnSpc>
            </a:pPr>
            <a:endParaRPr lang="Arial" altLang="Arial" sz="600"/>
          </a:p>
          <a:p>
            <a:pPr algn="r" rtl="0" eaLnBrk="0">
              <a:lnSpc>
                <a:spcPct val="95000"/>
              </a:lnSpc>
              <a:spcBef>
                <a:spcPts val="5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5.8.1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双碳目标实现路径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 23</a:t>
            </a:r>
            <a:endParaRPr lang="Times New Roman" altLang="Times New Roman" sz="1200"/>
          </a:p>
        </p:txBody>
      </p:sp>
      <p:sp>
        <p:nvSpPr>
          <p:cNvPr id="30" name="textbox 30"/>
          <p:cNvSpPr/>
          <p:nvPr/>
        </p:nvSpPr>
        <p:spPr>
          <a:xfrm>
            <a:off x="2854616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34" name="textbox 34"/>
          <p:cNvSpPr/>
          <p:nvPr/>
        </p:nvSpPr>
        <p:spPr>
          <a:xfrm>
            <a:off x="3749865" y="9847567"/>
            <a:ext cx="185420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29"/>
              </a:lnSpc>
            </a:pP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iii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textbox 36"/>
          <p:cNvSpPr/>
          <p:nvPr/>
        </p:nvSpPr>
        <p:spPr>
          <a:xfrm>
            <a:off x="806001" y="911631"/>
            <a:ext cx="5956934" cy="89103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34"/>
              </a:lnSpc>
            </a:pPr>
            <a:endParaRPr lang="Arial" altLang="Arial" sz="100"/>
          </a:p>
          <a:p>
            <a:pPr algn="r" rtl="0" eaLnBrk="0">
              <a:lnSpc>
                <a:spcPct val="83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5.8.2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节能设计说明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 23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5.8.3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绿色建筑设计说明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 25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5.9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海绵城市设计说明及工作思路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26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5.9.1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设计依据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...................................................................................................................... 26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5.9.2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雨水流量计算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26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5.9.3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海绵城市技术措施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 27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5.9.4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海绵城市设计计算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 27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5.10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人防设计说明及工作思路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27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5.10.1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建筑专业人防设计说明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 27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5.10.2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结构专业人防设计说明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 28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5.10.3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给排水专业人防设计说明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 28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5.10.4</a:t>
            </a:r>
            <a:r>
              <a:rPr sz="12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电气专业人防设计说明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 29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5.10.5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暖通专业人防设计说明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29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5.11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装饰装修设计说明及工作思路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5.11.1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设计要素和原则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 30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5.11.2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设计详细阐述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 30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5.12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景观设计说明及工作思路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 31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5.12.1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设计主导思想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 31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5.12.2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设计原则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 31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5.12.3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设计手法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 31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5.12.4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设计详细阐述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 31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5.12.5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植被设计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 31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5.13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灯光亮化设计说明及工作思路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5.13.1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设计理念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 31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5.13.2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设计目标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 31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5.13.3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设计手法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 32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5.13.4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智能控制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 32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5.13.5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照明设备的节能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 3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endParaRPr lang="Times New Roman" altLang="Times New Roman" sz="1200"/>
          </a:p>
          <a:p>
            <a:pPr algn="r" rtl="0" eaLnBrk="0">
              <a:lnSpc>
                <a:spcPct val="94000"/>
              </a:lnSpc>
              <a:spcBef>
                <a:spcPts val="800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5.14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新技术、新工艺、新材料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32</a:t>
            </a:r>
            <a:endParaRPr lang="Times New Roman" altLang="Times New Roman" sz="1200"/>
          </a:p>
          <a:p>
            <a:pPr marL="12700" algn="l" rtl="0" eaLnBrk="0">
              <a:lnSpc>
                <a:spcPct val="85000"/>
              </a:lnSpc>
              <a:spcBef>
                <a:spcPts val="1238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限额设计及保障措施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..................33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0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6.1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基本情况及要求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33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6.2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限额分配表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 33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6.3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限额分配保障措施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 34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6.4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各专业限额设计及品质保证要点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34</a:t>
            </a:r>
            <a:endParaRPr lang="Times New Roman" altLang="Times New Roman" sz="1200"/>
          </a:p>
          <a:p>
            <a:pPr algn="l" rtl="0" eaLnBrk="0">
              <a:lnSpc>
                <a:spcPct val="109000"/>
              </a:lnSpc>
            </a:pPr>
            <a:endParaRPr lang="Arial" altLang="Arial" sz="600"/>
          </a:p>
          <a:p>
            <a:pPr algn="r" rtl="0" eaLnBrk="0">
              <a:lnSpc>
                <a:spcPct val="95000"/>
              </a:lnSpc>
              <a:spcBef>
                <a:spcPts val="5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6.4.1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建筑专业限额设计及品质保证要点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 34</a:t>
            </a:r>
            <a:endParaRPr lang="Times New Roman" altLang="Times New Roman" sz="1200"/>
          </a:p>
        </p:txBody>
      </p:sp>
      <p:sp>
        <p:nvSpPr>
          <p:cNvPr id="38" name="textbox 38"/>
          <p:cNvSpPr/>
          <p:nvPr/>
        </p:nvSpPr>
        <p:spPr>
          <a:xfrm>
            <a:off x="2854616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42" name="textbox 42"/>
          <p:cNvSpPr/>
          <p:nvPr/>
        </p:nvSpPr>
        <p:spPr>
          <a:xfrm>
            <a:off x="3749865" y="9847567"/>
            <a:ext cx="128904" cy="165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00"/>
              </a:lnSpc>
            </a:pP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iv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" name="textbox 44"/>
          <p:cNvSpPr/>
          <p:nvPr/>
        </p:nvSpPr>
        <p:spPr>
          <a:xfrm>
            <a:off x="805105" y="911631"/>
            <a:ext cx="5957570" cy="4492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34"/>
              </a:lnSpc>
            </a:pPr>
            <a:endParaRPr lang="Arial" altLang="Arial" sz="100"/>
          </a:p>
          <a:p>
            <a:pPr algn="r" rtl="0" eaLnBrk="0">
              <a:lnSpc>
                <a:spcPct val="83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6.4.2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结构专业限额设计及品质保证要点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 34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6.4.3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给排水专业限额设计及品质保证要点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 35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6.4.4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暖通专业限额设计及品质保证要点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35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6.4.5</a:t>
            </a:r>
            <a:r>
              <a:rPr sz="12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电气专业限额设计及品质保证要点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 35</a:t>
            </a:r>
            <a:endParaRPr lang="Times New Roman" altLang="Times New Roman" sz="1200"/>
          </a:p>
          <a:p>
            <a:pPr algn="r" rtl="0" eaLnBrk="0">
              <a:lnSpc>
                <a:spcPct val="95000"/>
              </a:lnSpc>
              <a:spcBef>
                <a:spcPts val="790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6.4.6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专项设计限额设计及品质保证要点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 35</a:t>
            </a:r>
            <a:endParaRPr lang="Times New Roman" altLang="Times New Roman" sz="1200"/>
          </a:p>
          <a:p>
            <a:pPr marL="12700" algn="l" rtl="0" eaLnBrk="0">
              <a:lnSpc>
                <a:spcPct val="85000"/>
              </a:lnSpc>
              <a:spcBef>
                <a:spcPts val="1233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7.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设计工作流程及工作计划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...36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0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7.1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设计工作流程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 3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endParaRPr lang="Times New Roman" altLang="Times New Roman" sz="1200"/>
          </a:p>
          <a:p>
            <a:pPr algn="r" rtl="0" eaLnBrk="0">
              <a:lnSpc>
                <a:spcPct val="95000"/>
              </a:lnSpc>
              <a:spcBef>
                <a:spcPts val="795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7.2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设计工作进度控制计划</a:t>
            </a:r>
            <a:r>
              <a:rPr sz="1200" kern="0" spc="-3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 36</a:t>
            </a:r>
            <a:endParaRPr lang="Times New Roman" altLang="Times New Roman" sz="1200"/>
          </a:p>
          <a:p>
            <a:pPr marL="15875" algn="l" rtl="0" eaLnBrk="0">
              <a:lnSpc>
                <a:spcPct val="85000"/>
              </a:lnSpc>
              <a:spcBef>
                <a:spcPts val="122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8.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公司组织架构及服务保障体系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......39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0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8.1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公司组织架构设置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 39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8.2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项目设计组织管理体系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 39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8.3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设计团队岗位职责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40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8.4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设计保证措施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8.4.1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设计质量保证措施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 41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809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8.4.2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设计进度保证措施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 42</a:t>
            </a:r>
            <a:endParaRPr lang="Times New Roman" altLang="Times New Roman" sz="1200"/>
          </a:p>
          <a:p>
            <a:pPr algn="r" rtl="0" eaLnBrk="0">
              <a:lnSpc>
                <a:spcPct val="95000"/>
              </a:lnSpc>
              <a:spcBef>
                <a:spcPts val="802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8.5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设计服务承诺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44</a:t>
            </a:r>
            <a:endParaRPr lang="Times New Roman" altLang="Times New Roman" sz="12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9.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设计图纸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...46</a:t>
            </a:r>
            <a:endParaRPr lang="Times New Roman" altLang="Times New Roman" sz="1200"/>
          </a:p>
        </p:txBody>
      </p:sp>
      <p:sp>
        <p:nvSpPr>
          <p:cNvPr id="46" name="textbox 46"/>
          <p:cNvSpPr/>
          <p:nvPr/>
        </p:nvSpPr>
        <p:spPr>
          <a:xfrm>
            <a:off x="2854616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pic>
        <p:nvPicPr>
          <p:cNvPr id="48" name="picture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50" name="textbox 50"/>
          <p:cNvSpPr/>
          <p:nvPr/>
        </p:nvSpPr>
        <p:spPr>
          <a:xfrm>
            <a:off x="3741864" y="9847567"/>
            <a:ext cx="78739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25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v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textbox 52"/>
          <p:cNvSpPr/>
          <p:nvPr/>
        </p:nvSpPr>
        <p:spPr>
          <a:xfrm>
            <a:off x="891635" y="942911"/>
            <a:ext cx="6078220" cy="85636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15"/>
              </a:lnSpc>
            </a:pPr>
            <a:endParaRPr lang="Arial" altLang="Arial" sz="100"/>
          </a:p>
          <a:p>
            <a:pPr marL="25400" algn="l" rtl="0" eaLnBrk="0">
              <a:lnSpc>
                <a:spcPct val="85000"/>
              </a:lnSpc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5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项目解读和背景分析</a:t>
            </a:r>
            <a:endParaRPr lang="SimHei" altLang="SimHei" sz="1500"/>
          </a:p>
          <a:p>
            <a:pPr marL="24129" algn="l" rtl="0" eaLnBrk="0">
              <a:lnSpc>
                <a:spcPts val="2698"/>
              </a:lnSpc>
            </a:pPr>
            <a:r>
              <a:rPr sz="12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1.1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招标项目背景</a:t>
            </a:r>
            <a:endParaRPr lang="SimSun" altLang="SimSun" sz="1400"/>
          </a:p>
          <a:p>
            <a:pPr marL="14604" indent="264159" algn="l" rtl="0" eaLnBrk="0">
              <a:lnSpc>
                <a:spcPct val="115000"/>
              </a:lnSpc>
              <a:spcBef>
                <a:spcPts val="1264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：基于对招标文件的解读，阐述本项目的立项背景、政策背景及法律、法规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背景等相关内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容。</a:t>
            </a:r>
            <a:endParaRPr lang="FangSong" altLang="FangSong" sz="1000"/>
          </a:p>
          <a:p>
            <a:pPr marL="24129" algn="l" rtl="0" eaLnBrk="0">
              <a:lnSpc>
                <a:spcPct val="95000"/>
              </a:lnSpc>
              <a:spcBef>
                <a:spcPts val="1347"/>
              </a:spcBef>
            </a:pP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1.2</a:t>
            </a:r>
            <a:r>
              <a:rPr sz="12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项目建设的重</a:t>
            </a:r>
            <a:r>
              <a:rPr sz="14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要性认知</a:t>
            </a:r>
            <a:endParaRPr lang="SimSun" altLang="SimSun" sz="1400"/>
          </a:p>
          <a:p>
            <a:pPr marL="16509" indent="262254" algn="l" rtl="0" eaLnBrk="0">
              <a:lnSpc>
                <a:spcPct val="114000"/>
              </a:lnSpc>
              <a:spcBef>
                <a:spcPts val="1069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：从业主及社会角度，阐述本项目建设的重要性或必要性（可参考项目的招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标文件、可研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报告及批复、方案文本等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资料）。</a:t>
            </a:r>
            <a:endParaRPr lang="FangSong" altLang="FangSong" sz="1000"/>
          </a:p>
          <a:p>
            <a:pPr marL="276859" algn="l" rtl="0" eaLnBrk="0">
              <a:lnSpc>
                <a:spcPct val="98000"/>
              </a:lnSpc>
              <a:spcBef>
                <a:spcPts val="1312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endParaRPr lang="FangSong" altLang="FangSong" sz="1000"/>
          </a:p>
          <a:p>
            <a:pPr marL="278765" algn="l" rtl="0" eaLnBrk="0">
              <a:lnSpc>
                <a:spcPct val="87000"/>
              </a:lnSpc>
              <a:spcBef>
                <a:spcPts val="406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项目的建设将提高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市职业教育水平；</a:t>
            </a:r>
            <a:endParaRPr lang="FangSong" altLang="FangSong" sz="1000"/>
          </a:p>
          <a:p>
            <a:pPr marL="530859" algn="l" rtl="0" eaLnBrk="0">
              <a:lnSpc>
                <a:spcPts val="1584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有利于人才培养质量的提高；</a:t>
            </a:r>
            <a:endParaRPr lang="FangSong" altLang="FangSong" sz="1000"/>
          </a:p>
          <a:p>
            <a:pPr marL="530859" algn="l" rtl="0" eaLnBrk="0">
              <a:lnSpc>
                <a:spcPct val="98000"/>
              </a:lnSpc>
              <a:spcBef>
                <a:spcPts val="527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ii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有利于职业教育教研科研内力的提升；</a:t>
            </a:r>
            <a:endParaRPr lang="FangSong" altLang="FangSong" sz="1000"/>
          </a:p>
          <a:p>
            <a:pPr marL="530859" algn="l" rtl="0" eaLnBrk="0">
              <a:lnSpc>
                <a:spcPct val="87000"/>
              </a:lnSpc>
              <a:spcBef>
                <a:spcPts val="409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iii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有利于推动职业教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育教学服务对社会开放；</a:t>
            </a:r>
            <a:endParaRPr lang="FangSong" altLang="FangSong" sz="1000"/>
          </a:p>
          <a:p>
            <a:pPr marL="273684" algn="l" rtl="0" eaLnBrk="0">
              <a:lnSpc>
                <a:spcPts val="1595"/>
              </a:lnSpc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项目的建设是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市教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育事业发展的需要；</a:t>
            </a:r>
            <a:endParaRPr lang="FangSong" altLang="FangSong" sz="1000"/>
          </a:p>
          <a:p>
            <a:pPr marL="278129" algn="l" rtl="0" eaLnBrk="0">
              <a:lnSpc>
                <a:spcPct val="87000"/>
              </a:lnSpc>
              <a:spcBef>
                <a:spcPts val="528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项目的建设是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市全民素质提高的需要；</a:t>
            </a:r>
            <a:endParaRPr lang="FangSong" altLang="FangSong" sz="1000"/>
          </a:p>
          <a:p>
            <a:pPr marL="278129" algn="l" rtl="0" eaLnBrk="0">
              <a:lnSpc>
                <a:spcPts val="1583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项目的建设是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市和谐社会建设的需要。</a:t>
            </a:r>
            <a:endParaRPr lang="FangSong" altLang="FangSong" sz="1000"/>
          </a:p>
          <a:p>
            <a:pPr marL="24129" algn="l" rtl="0" eaLnBrk="0">
              <a:lnSpc>
                <a:spcPct val="95000"/>
              </a:lnSpc>
              <a:spcBef>
                <a:spcPts val="1498"/>
              </a:spcBef>
            </a:pPr>
            <a:r>
              <a:rPr sz="12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1.3</a:t>
            </a:r>
            <a:r>
              <a:rPr sz="12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项目定位</a:t>
            </a:r>
            <a:endParaRPr lang="SimSun" altLang="SimSun" sz="1400"/>
          </a:p>
          <a:p>
            <a:pPr marL="14604" indent="264159" algn="l" rtl="0" eaLnBrk="0">
              <a:lnSpc>
                <a:spcPct val="114000"/>
              </a:lnSpc>
              <a:spcBef>
                <a:spcPts val="1057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：综合项目的建设背景及实际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需求，</a:t>
            </a:r>
            <a:r>
              <a:rPr sz="10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阐述项目的建设定位或基本使用功能（可参考项目的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招标文件、可研报告及批复、方案文本等资料）。</a:t>
            </a:r>
            <a:endParaRPr lang="FangSong" altLang="FangSong" sz="1000"/>
          </a:p>
          <a:p>
            <a:pPr marL="24129" algn="l" rtl="0" eaLnBrk="0">
              <a:lnSpc>
                <a:spcPct val="95000"/>
              </a:lnSpc>
              <a:spcBef>
                <a:spcPts val="1367"/>
              </a:spcBef>
            </a:pPr>
            <a:r>
              <a:rPr sz="12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1.4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项目区位</a:t>
            </a:r>
            <a:endParaRPr lang="SimSun" altLang="SimSun" sz="1400"/>
          </a:p>
          <a:p>
            <a:pPr marL="12700" indent="266700" algn="l" rtl="0" eaLnBrk="0">
              <a:lnSpc>
                <a:spcPct val="120000"/>
              </a:lnSpc>
              <a:spcBef>
                <a:spcPts val="1058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：本节阐述项目的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区位情况，包括基本状况、</a:t>
            </a:r>
            <a:r>
              <a:rPr sz="1000" kern="0" spc="-2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区域人口、经济发展概况、交通资源、项目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所在地块等部分，可根据项目具体情况做适当增减（可参考项目的招标文件、可研报告及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批复、方案文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本、实际踏勘等资料）。</a:t>
            </a:r>
            <a:endParaRPr lang="FangSong" altLang="FangSong" sz="1000"/>
          </a:p>
          <a:p>
            <a:pPr marL="24129" algn="l" rtl="0" eaLnBrk="0">
              <a:lnSpc>
                <a:spcPct val="94000"/>
              </a:lnSpc>
              <a:spcBef>
                <a:spcPts val="1135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1.4.1 基本状况</a:t>
            </a:r>
            <a:endParaRPr lang="SimSun" altLang="SimSun" sz="1200"/>
          </a:p>
          <a:p>
            <a:pPr marL="279400" algn="l" rtl="0" eaLnBrk="0">
              <a:lnSpc>
                <a:spcPct val="87000"/>
              </a:lnSpc>
              <a:spcBef>
                <a:spcPts val="1065"/>
              </a:spcBef>
            </a:pPr>
            <a:r>
              <a:rPr sz="1000" b="1" kern="0" spc="4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：简述项目所在城市的基本情况。</a:t>
            </a:r>
            <a:endParaRPr lang="FangSong" altLang="FangSong" sz="1000"/>
          </a:p>
          <a:p>
            <a:pPr marL="24129" algn="l" rtl="0" eaLnBrk="0">
              <a:lnSpc>
                <a:spcPts val="2445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1.4.2</a:t>
            </a:r>
            <a:r>
              <a:rPr sz="1200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区域人口</a:t>
            </a:r>
            <a:endParaRPr lang="SimSun" altLang="SimSun" sz="1200"/>
          </a:p>
          <a:p>
            <a:pPr marL="279400" algn="l" rtl="0" eaLnBrk="0">
              <a:lnSpc>
                <a:spcPct val="87000"/>
              </a:lnSpc>
              <a:spcBef>
                <a:spcPts val="1226"/>
              </a:spcBef>
            </a:pPr>
            <a:r>
              <a:rPr sz="1000" b="1" kern="0" spc="4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：简述项目所在城市的人口情况。</a:t>
            </a:r>
            <a:endParaRPr lang="FangSong" altLang="FangSong" sz="1000"/>
          </a:p>
          <a:p>
            <a:pPr marL="24129" algn="l" rtl="0" eaLnBrk="0">
              <a:lnSpc>
                <a:spcPts val="2433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1.4.3 经济发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展概况</a:t>
            </a:r>
            <a:endParaRPr lang="SimSun" altLang="SimSun" sz="1200"/>
          </a:p>
          <a:p>
            <a:pPr marL="279400" algn="l" rtl="0" eaLnBrk="0">
              <a:lnSpc>
                <a:spcPct val="96000"/>
              </a:lnSpc>
              <a:spcBef>
                <a:spcPts val="1245"/>
              </a:spcBef>
            </a:pPr>
            <a:r>
              <a:rPr sz="1000" b="1" kern="0" spc="4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：简述项目所在城市的经济发展概况。</a:t>
            </a:r>
            <a:endParaRPr lang="FangSong" altLang="FangSong" sz="1000"/>
          </a:p>
          <a:p>
            <a:pPr marL="24129" algn="l" rtl="0" eaLnBrk="0">
              <a:lnSpc>
                <a:spcPct val="95000"/>
              </a:lnSpc>
              <a:spcBef>
                <a:spcPts val="1126"/>
              </a:spcBef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1.4.4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交通资源</a:t>
            </a:r>
            <a:endParaRPr lang="SimSun" altLang="SimSun" sz="1200"/>
          </a:p>
          <a:p>
            <a:pPr marL="279400" algn="l" rtl="0" eaLnBrk="0">
              <a:lnSpc>
                <a:spcPct val="87000"/>
              </a:lnSpc>
              <a:spcBef>
                <a:spcPts val="1063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：从宏观角度简述项目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所在城市的交通资源情况。</a:t>
            </a:r>
            <a:endParaRPr lang="FangSong" altLang="FangSong" sz="1000"/>
          </a:p>
          <a:p>
            <a:pPr marL="24129" algn="l" rtl="0" eaLnBrk="0">
              <a:lnSpc>
                <a:spcPts val="2433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1.4.5 项目所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在地块</a:t>
            </a:r>
            <a:endParaRPr lang="SimSun" altLang="SimSun" sz="12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7924"/>
              </a:lnSpc>
            </a:pPr>
            <a:endParaRPr lang="Arial" altLang="Arial" sz="100"/>
          </a:p>
          <a:p>
            <a:pPr marL="279400" algn="l" rtl="0" eaLnBrk="0">
              <a:lnSpc>
                <a:spcPct val="96000"/>
              </a:lnSpc>
            </a:pPr>
            <a:r>
              <a:rPr sz="1000" b="1" kern="0" spc="4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：简述项目所在地块的基本情况。</a:t>
            </a:r>
            <a:endParaRPr lang="FangSong" altLang="FangSong" sz="1000"/>
          </a:p>
        </p:txBody>
      </p:sp>
      <p:sp>
        <p:nvSpPr>
          <p:cNvPr id="54" name="textbox 54"/>
          <p:cNvSpPr/>
          <p:nvPr/>
        </p:nvSpPr>
        <p:spPr>
          <a:xfrm>
            <a:off x="2926244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pic>
        <p:nvPicPr>
          <p:cNvPr id="56" name="picture 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58" name="textbox 58"/>
          <p:cNvSpPr/>
          <p:nvPr/>
        </p:nvSpPr>
        <p:spPr>
          <a:xfrm>
            <a:off x="3721823" y="9865169"/>
            <a:ext cx="69850" cy="127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56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7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endParaRPr lang="SimSun" altLang="SimSun" sz="7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" name="textbox 60"/>
          <p:cNvSpPr/>
          <p:nvPr/>
        </p:nvSpPr>
        <p:spPr>
          <a:xfrm>
            <a:off x="891635" y="864882"/>
            <a:ext cx="6127115" cy="66694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4"/>
              </a:lnSpc>
            </a:pPr>
            <a:endParaRPr lang="Arial" altLang="Arial" sz="100"/>
          </a:p>
          <a:p>
            <a:pPr marL="24129" algn="l" rtl="0" eaLnBrk="0">
              <a:lnSpc>
                <a:spcPct val="95000"/>
              </a:lnSpc>
            </a:pPr>
            <a:r>
              <a:rPr sz="12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1.5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建设用地条件</a:t>
            </a:r>
            <a:endParaRPr lang="SimSun" altLang="SimSun" sz="1400"/>
          </a:p>
          <a:p>
            <a:pPr marL="15875" indent="262890" algn="l" rtl="0" eaLnBrk="0">
              <a:lnSpc>
                <a:spcPct val="123000"/>
              </a:lnSpc>
              <a:spcBef>
                <a:spcPts val="1051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：本节阐述项目的建设用地条件，包括项目场址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分析、用地基本条件、项目土地权属类别、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工程地质条件、用地交通条件、周边环境条件、水文条件、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规划及社会环境条件、基础设施条件等部分，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可根据项目具体情况做适当增减（可参考项目的招标文件、可研报告及批复、方案文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本、地勘报告、实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际踏勘等资料）。</a:t>
            </a:r>
            <a:endParaRPr lang="FangSong" altLang="FangSong" sz="1000"/>
          </a:p>
          <a:p>
            <a:pPr marL="24129" algn="l" rtl="0" eaLnBrk="0">
              <a:lnSpc>
                <a:spcPct val="95000"/>
              </a:lnSpc>
              <a:spcBef>
                <a:spcPts val="1113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1.5.1 项目用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地现状</a:t>
            </a:r>
            <a:endParaRPr lang="SimSun" altLang="SimSun" sz="1200"/>
          </a:p>
          <a:p>
            <a:pPr marL="13970" indent="264795" algn="l" rtl="0" eaLnBrk="0">
              <a:lnSpc>
                <a:spcPct val="114000"/>
              </a:lnSpc>
              <a:spcBef>
                <a:spcPts val="1079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r>
              <a:rPr sz="10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阐述项目用地现状，如下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示例可做参考（如有条件，建议增加现场照片，包括道路、现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状变压器、水接驳点、特殊地貌如河流湖泊等）。</a:t>
            </a:r>
            <a:endParaRPr lang="FangSong" altLang="FangSong" sz="1000"/>
          </a:p>
          <a:p>
            <a:pPr marL="276859" algn="l" rtl="0" eaLnBrk="0">
              <a:lnSpc>
                <a:spcPct val="98000"/>
              </a:lnSpc>
              <a:spcBef>
                <a:spcPts val="1316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endParaRPr lang="FangSong" altLang="FangSong" sz="1000"/>
          </a:p>
          <a:p>
            <a:pPr marL="297179" algn="l" rtl="0" eaLnBrk="0">
              <a:lnSpc>
                <a:spcPct val="97000"/>
              </a:lnSpc>
              <a:spcBef>
                <a:spcPts val="400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场址分析</a:t>
            </a:r>
            <a:endParaRPr lang="FangSong" altLang="FangSong" sz="1000"/>
          </a:p>
          <a:p>
            <a:pPr marL="292100" algn="l" rtl="0" eaLnBrk="0">
              <a:lnSpc>
                <a:spcPct val="98000"/>
              </a:lnSpc>
              <a:spcBef>
                <a:spcPts val="412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用地基本条件</a:t>
            </a:r>
            <a:endParaRPr lang="FangSong" altLang="FangSong" sz="1000"/>
          </a:p>
          <a:p>
            <a:pPr marL="296545" algn="l" rtl="0" eaLnBrk="0">
              <a:lnSpc>
                <a:spcPct val="98000"/>
              </a:lnSpc>
              <a:spcBef>
                <a:spcPts val="408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项目土地权属类别</a:t>
            </a:r>
            <a:endParaRPr lang="FangSong" altLang="FangSong" sz="1000"/>
          </a:p>
          <a:p>
            <a:pPr marL="296545" algn="l" rtl="0" eaLnBrk="0">
              <a:lnSpc>
                <a:spcPct val="87000"/>
              </a:lnSpc>
              <a:spcBef>
                <a:spcPts val="409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工程地质条件</a:t>
            </a:r>
            <a:endParaRPr lang="FangSong" altLang="FangSong" sz="1000"/>
          </a:p>
          <a:p>
            <a:pPr marL="297179" algn="l" rtl="0" eaLnBrk="0">
              <a:lnSpc>
                <a:spcPts val="1584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用地交通条件</a:t>
            </a:r>
            <a:endParaRPr lang="FangSong" altLang="FangSong" sz="1000"/>
          </a:p>
          <a:p>
            <a:pPr marL="297179" algn="l" rtl="0" eaLnBrk="0">
              <a:lnSpc>
                <a:spcPts val="1583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周边环境条件</a:t>
            </a:r>
            <a:endParaRPr lang="FangSong" altLang="FangSong" sz="1000"/>
          </a:p>
          <a:p>
            <a:pPr marL="295909" algn="l" rtl="0" eaLnBrk="0">
              <a:lnSpc>
                <a:spcPct val="95000"/>
              </a:lnSpc>
              <a:spcBef>
                <a:spcPts val="547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城市规划及社会环境条件</a:t>
            </a:r>
            <a:endParaRPr lang="FangSong" altLang="FangSong" sz="1000"/>
          </a:p>
          <a:p>
            <a:pPr marL="292734" algn="l" rtl="0" eaLnBrk="0">
              <a:lnSpc>
                <a:spcPct val="87000"/>
              </a:lnSpc>
              <a:spcBef>
                <a:spcPts val="438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基础设施条件</a:t>
            </a:r>
            <a:endParaRPr lang="FangSong" altLang="FangSong" sz="1000"/>
          </a:p>
          <a:p>
            <a:pPr marL="530859" algn="l" rtl="0" eaLnBrk="0">
              <a:lnSpc>
                <a:spcPts val="1583"/>
              </a:lnSpc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市政管网</a:t>
            </a:r>
            <a:endParaRPr lang="FangSong" altLang="FangSong" sz="1000"/>
          </a:p>
          <a:p>
            <a:pPr marL="530859" algn="l" rtl="0" eaLnBrk="0">
              <a:lnSpc>
                <a:spcPts val="1583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ii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供电线路</a:t>
            </a:r>
            <a:endParaRPr lang="FangSong" altLang="FangSong" sz="1000"/>
          </a:p>
          <a:p>
            <a:pPr marL="530859" algn="l" rtl="0" eaLnBrk="0">
              <a:lnSpc>
                <a:spcPts val="1572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iii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通信情况</a:t>
            </a:r>
            <a:endParaRPr lang="FangSong" altLang="FangSong" sz="1000"/>
          </a:p>
          <a:p>
            <a:pPr marL="24129" algn="l" rtl="0" eaLnBrk="0">
              <a:lnSpc>
                <a:spcPct val="94000"/>
              </a:lnSpc>
              <a:spcBef>
                <a:spcPts val="1249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1.5.2 建设条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件评价</a:t>
            </a:r>
            <a:endParaRPr lang="SimSun" altLang="SimSun" sz="1200"/>
          </a:p>
          <a:p>
            <a:pPr marL="279400" algn="l" rtl="0" eaLnBrk="0">
              <a:lnSpc>
                <a:spcPct val="97000"/>
              </a:lnSpc>
              <a:spcBef>
                <a:spcPts val="1080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：总结性阐述建设条件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评价，并做出评价结论。</a:t>
            </a:r>
            <a:endParaRPr lang="FangSong" altLang="FangSong" sz="1000"/>
          </a:p>
          <a:p>
            <a:pPr marL="276859" algn="l" rtl="0" eaLnBrk="0">
              <a:lnSpc>
                <a:spcPct val="98000"/>
              </a:lnSpc>
              <a:spcBef>
                <a:spcPts val="1312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endParaRPr lang="FangSong" altLang="FangSong" sz="1000"/>
          </a:p>
          <a:p>
            <a:pPr marL="12700" indent="266700" algn="l" rtl="0" eaLnBrk="0">
              <a:lnSpc>
                <a:spcPct val="120000"/>
              </a:lnSpc>
              <a:spcBef>
                <a:spcPts val="405"/>
              </a:spcBef>
            </a:pP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本项目建设选址符合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市城市总体规划、土地利用总体规划，满足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市的社会经济发展，并考虑资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源、</a:t>
            </a:r>
            <a:r>
              <a:rPr sz="10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区域经济、</a:t>
            </a:r>
            <a:r>
              <a:rPr sz="10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区域地质、交通运输和环境保护等因素。所选地址符合行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业政策的正确性、技术上的可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行性和经济上的合理性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endParaRPr lang="FangSong" altLang="FangSong" sz="1000"/>
          </a:p>
          <a:p>
            <a:pPr algn="l" rtl="0" eaLnBrk="0">
              <a:lnSpc>
                <a:spcPct val="100000"/>
              </a:lnSpc>
            </a:pPr>
            <a:endParaRPr lang="Arial" altLang="Arial" sz="1100"/>
          </a:p>
          <a:p>
            <a:pPr algn="l" rtl="0" eaLnBrk="0">
              <a:lnSpc>
                <a:spcPct val="6957"/>
              </a:lnSpc>
            </a:pPr>
            <a:endParaRPr lang="Arial" altLang="Arial" sz="100"/>
          </a:p>
          <a:p>
            <a:pPr marL="17145" indent="267334" algn="l" rtl="0" eaLnBrk="0">
              <a:lnSpc>
                <a:spcPct val="120000"/>
              </a:lnSpc>
            </a:pP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综上所述，项目建设地各方面条件，符合规划要求，建设条件、采光、通风充足，周围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环境较好、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交通便利，市政设施基本满足项目的建设和运营使用，加之周围无其它不利于项目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的建、构筑物。为项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目未来的发展奠定了良好的基础。</a:t>
            </a:r>
            <a:endParaRPr lang="FangSong" altLang="FangSong" sz="1000"/>
          </a:p>
        </p:txBody>
      </p:sp>
      <p:sp>
        <p:nvSpPr>
          <p:cNvPr id="62" name="textbox 62"/>
          <p:cNvSpPr/>
          <p:nvPr/>
        </p:nvSpPr>
        <p:spPr>
          <a:xfrm>
            <a:off x="2926244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pic>
        <p:nvPicPr>
          <p:cNvPr id="64" name="picture 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66" name="textbox 66"/>
          <p:cNvSpPr/>
          <p:nvPr/>
        </p:nvSpPr>
        <p:spPr>
          <a:xfrm>
            <a:off x="3714737" y="9865626"/>
            <a:ext cx="76835" cy="133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60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" name="textbox 68"/>
          <p:cNvSpPr/>
          <p:nvPr/>
        </p:nvSpPr>
        <p:spPr>
          <a:xfrm>
            <a:off x="893759" y="942911"/>
            <a:ext cx="6126479" cy="54794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15"/>
              </a:lnSpc>
            </a:pPr>
            <a:endParaRPr lang="Arial" altLang="Arial" sz="100"/>
          </a:p>
          <a:p>
            <a:pPr marL="13334" algn="l" rtl="0" eaLnBrk="0">
              <a:lnSpc>
                <a:spcPct val="85000"/>
              </a:lnSpc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5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设计理念及实现路径</a:t>
            </a:r>
            <a:endParaRPr lang="SimHei" altLang="SimHei" sz="1500"/>
          </a:p>
          <a:p>
            <a:pPr marL="12700" algn="l" rtl="0" eaLnBrk="0">
              <a:lnSpc>
                <a:spcPts val="2698"/>
              </a:lnSpc>
            </a:pPr>
            <a:r>
              <a:rPr sz="12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2.1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项目概况</a:t>
            </a:r>
            <a:endParaRPr lang="SimSun" altLang="SimSun" sz="1400"/>
          </a:p>
          <a:p>
            <a:pPr marL="12700" algn="l" rtl="0" eaLnBrk="0">
              <a:lnSpc>
                <a:spcPct val="95000"/>
              </a:lnSpc>
              <a:spcBef>
                <a:spcPts val="1061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2.1.1 工程内容</a:t>
            </a:r>
            <a:endParaRPr lang="SimSun" altLang="SimSun" sz="1200"/>
          </a:p>
          <a:p>
            <a:pPr marL="12700" indent="264159" algn="l" rtl="0" eaLnBrk="0">
              <a:lnSpc>
                <a:spcPct val="114000"/>
              </a:lnSpc>
              <a:spcBef>
                <a:spcPts val="1071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：概括性阐述本工程的工程内容，包括建设内容及范围、设计阶段、设计内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容及范围等内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容（可参考项目的招标文件、可研报告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及批复、方案文本、招标答疑等资料）。</a:t>
            </a:r>
            <a:endParaRPr lang="FangSong" altLang="FangSong" sz="1000"/>
          </a:p>
          <a:p>
            <a:pPr marL="12700" algn="l" rtl="0" eaLnBrk="0">
              <a:lnSpc>
                <a:spcPct val="95000"/>
              </a:lnSpc>
              <a:spcBef>
                <a:spcPts val="1118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2.1.2 整体方案设计</a:t>
            </a:r>
            <a:endParaRPr lang="SimSun" altLang="SimSun" sz="1200"/>
          </a:p>
          <a:p>
            <a:pPr marL="276859" algn="l" rtl="0" eaLnBrk="0">
              <a:lnSpc>
                <a:spcPct val="97000"/>
              </a:lnSpc>
              <a:spcBef>
                <a:spcPts val="1067"/>
              </a:spcBef>
            </a:pPr>
            <a:r>
              <a:rPr sz="1000" b="1" kern="0" spc="4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：概括性阐述整体方案设计。</a:t>
            </a:r>
            <a:endParaRPr lang="FangSong" altLang="FangSong" sz="1000"/>
          </a:p>
          <a:p>
            <a:pPr marL="12700" algn="l" rtl="0" eaLnBrk="0">
              <a:lnSpc>
                <a:spcPct val="95000"/>
              </a:lnSpc>
              <a:spcBef>
                <a:spcPts val="1118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2.1.3 主要设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计标准和经济指标</a:t>
            </a:r>
            <a:endParaRPr lang="SimSun" altLang="SimSun" sz="1200"/>
          </a:p>
          <a:p>
            <a:pPr marL="15875" indent="260984" algn="l" rtl="0" eaLnBrk="0">
              <a:lnSpc>
                <a:spcPct val="114000"/>
              </a:lnSpc>
              <a:spcBef>
                <a:spcPts val="1067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：根据规划建筑布局和功能性质，阐述主要设计标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准和经济指标（可参考项目的招标文件、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可研报告及批复、方案文本、初步设计文件等资料）。</a:t>
            </a:r>
            <a:endParaRPr lang="FangSong" altLang="FangSong" sz="1000"/>
          </a:p>
          <a:p>
            <a:pPr marL="274954" algn="l" rtl="0" eaLnBrk="0">
              <a:lnSpc>
                <a:spcPct val="98000"/>
              </a:lnSpc>
              <a:spcBef>
                <a:spcPts val="1324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endParaRPr lang="FangSong" altLang="FangSong" sz="1000"/>
          </a:p>
          <a:p>
            <a:pPr marL="294640" algn="l" rtl="0" eaLnBrk="0">
              <a:lnSpc>
                <a:spcPct val="98000"/>
              </a:lnSpc>
              <a:spcBef>
                <a:spcPts val="392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主要设计标准：</a:t>
            </a:r>
            <a:endParaRPr lang="FangSong" altLang="FangSong" sz="1000"/>
          </a:p>
          <a:p>
            <a:pPr marL="290195" algn="l" rtl="0" eaLnBrk="0">
              <a:lnSpc>
                <a:spcPct val="87000"/>
              </a:lnSpc>
              <a:spcBef>
                <a:spcPts val="409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建</a:t>
            </a:r>
            <a:r>
              <a:rPr sz="1000" kern="0" spc="-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筑 类</a:t>
            </a:r>
            <a:r>
              <a:rPr sz="1000" kern="0" spc="-1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别：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类高层公共建筑</a:t>
            </a:r>
            <a:endParaRPr lang="FangSong" altLang="FangSong" sz="1000"/>
          </a:p>
          <a:p>
            <a:pPr marL="294640" algn="l" rtl="0" eaLnBrk="0">
              <a:lnSpc>
                <a:spcPts val="1584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设计使用年限：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endParaRPr lang="FangSong" altLang="FangSong" sz="1000"/>
          </a:p>
          <a:p>
            <a:pPr marL="294640" algn="l" rtl="0" eaLnBrk="0">
              <a:lnSpc>
                <a:spcPct val="87000"/>
              </a:lnSpc>
              <a:spcBef>
                <a:spcPts val="540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建筑耐火等级：地上地下均为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级</a:t>
            </a:r>
            <a:endParaRPr lang="FangSong" altLang="FangSong" sz="1000"/>
          </a:p>
          <a:p>
            <a:pPr marL="295275" algn="l" rtl="0" eaLnBrk="0">
              <a:lnSpc>
                <a:spcPts val="1583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抗震设防烈度：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度</a:t>
            </a:r>
            <a:endParaRPr lang="FangSong" altLang="FangSong" sz="1000"/>
          </a:p>
          <a:p>
            <a:pPr marL="295275" algn="l" rtl="0" eaLnBrk="0">
              <a:lnSpc>
                <a:spcPct val="98000"/>
              </a:lnSpc>
              <a:spcBef>
                <a:spcPts val="539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抗震设防类别：标准设防类（丙类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endParaRPr lang="FangSong" altLang="FangSong" sz="1000"/>
          </a:p>
          <a:p>
            <a:pPr marL="294004" algn="l" rtl="0" eaLnBrk="0">
              <a:lnSpc>
                <a:spcPct val="93000"/>
              </a:lnSpc>
              <a:spcBef>
                <a:spcPts val="416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建筑结构形式：钢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筋混凝土框架剪力墙结构</a:t>
            </a:r>
            <a:endParaRPr lang="FangSong" altLang="FangSong" sz="1000"/>
          </a:p>
          <a:p>
            <a:pPr marL="290829" algn="l" rtl="0" eaLnBrk="0">
              <a:lnSpc>
                <a:spcPts val="1505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屋面防水等级：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级</a:t>
            </a:r>
            <a:endParaRPr lang="FangSong" altLang="FangSong" sz="1000"/>
          </a:p>
          <a:p>
            <a:pPr marL="294004" algn="l" rtl="0" eaLnBrk="0">
              <a:lnSpc>
                <a:spcPct val="98000"/>
              </a:lnSpc>
              <a:spcBef>
                <a:spcPts val="539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地下防水等级：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级，局部设备房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级</a:t>
            </a:r>
            <a:endParaRPr lang="FangSong" altLang="FangSong" sz="1000"/>
          </a:p>
          <a:p>
            <a:pPr marL="280034" algn="l" rtl="0" eaLnBrk="0">
              <a:lnSpc>
                <a:spcPct val="93000"/>
              </a:lnSpc>
              <a:spcBef>
                <a:spcPts val="416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j.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地下车库类别：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大型</a:t>
            </a:r>
            <a:endParaRPr lang="FangSong" altLang="FangSong" sz="1000"/>
          </a:p>
          <a:p>
            <a:pPr marL="290829" algn="l" rtl="0" eaLnBrk="0">
              <a:lnSpc>
                <a:spcPts val="1493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k.</a:t>
            </a:r>
            <a:r>
              <a:rPr sz="1000" kern="0" spc="-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车库防火分类：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</a:t>
            </a:r>
            <a:endParaRPr lang="FangSong" altLang="FangSong" sz="1000"/>
          </a:p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294004" algn="l" rtl="0" eaLnBrk="0">
              <a:lnSpc>
                <a:spcPct val="98000"/>
              </a:lnSpc>
              <a:spcBef>
                <a:spcPts val="1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人防工程等级：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级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等人员掩蔽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所</a:t>
            </a:r>
            <a:endParaRPr lang="FangSong" altLang="FangSong" sz="1000"/>
          </a:p>
        </p:txBody>
      </p:sp>
      <p:graphicFrame>
        <p:nvGraphicFramePr>
          <p:cNvPr id="70" name="table 70"/>
          <p:cNvGraphicFramePr>
            <a:graphicFrameLocks noGrp="1"/>
          </p:cNvGraphicFramePr>
          <p:nvPr/>
        </p:nvGraphicFramePr>
        <p:xfrm>
          <a:off x="790955" y="6594475"/>
          <a:ext cx="6145529" cy="3042285"/>
        </p:xfrm>
        <a:graphic>
          <a:graphicData uri="http://schemas.openxmlformats.org/drawingml/2006/table">
            <a:tbl>
              <a:tblPr/>
              <a:tblGrid>
                <a:gridCol w="394334"/>
                <a:gridCol w="428625"/>
                <a:gridCol w="427990"/>
                <a:gridCol w="1433830"/>
                <a:gridCol w="494029"/>
                <a:gridCol w="621665"/>
                <a:gridCol w="1278255"/>
                <a:gridCol w="1066800"/>
              </a:tblGrid>
              <a:tr h="247015">
                <a:tc gridSpan="8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261747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主要技术经济指标表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</a:tr>
              <a:tr h="231775"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400"/>
                    </a:p>
                    <a:p>
                      <a:pPr marL="137160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项目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400"/>
                    </a:p>
                    <a:p>
                      <a:pPr marL="138429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400"/>
                    </a:p>
                    <a:p>
                      <a:pPr marL="201929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数量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400"/>
                    </a:p>
                    <a:p>
                      <a:pPr marL="53022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备注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400"/>
                    </a:p>
                    <a:p>
                      <a:pPr marL="305434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规划条件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775"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400"/>
                    </a:p>
                    <a:p>
                      <a:pPr marL="138429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总用地面积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400"/>
                    </a:p>
                    <a:p>
                      <a:pPr marL="198754" algn="l" rtl="0" eaLnBrk="0">
                        <a:lnSpc>
                          <a:spcPts val="115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㎡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775"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400"/>
                    </a:p>
                    <a:p>
                      <a:pPr marL="13652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净用地面积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400"/>
                    </a:p>
                    <a:p>
                      <a:pPr marL="198754" algn="l" rtl="0" eaLnBrk="0">
                        <a:lnSpc>
                          <a:spcPts val="115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㎡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775"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400"/>
                    </a:p>
                    <a:p>
                      <a:pPr marL="138429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总建筑面积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400"/>
                    </a:p>
                    <a:p>
                      <a:pPr marL="198754" algn="l" rtl="0" eaLnBrk="0">
                        <a:lnSpc>
                          <a:spcPts val="115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㎡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775">
                <a:tc rowSpan="8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531"/>
                        </a:lnSpc>
                      </a:pPr>
                      <a:endParaRPr lang="Arial" altLang="Arial" sz="100"/>
                    </a:p>
                    <a:p>
                      <a:pPr marL="135889" algn="l" rtl="0" eaLnBrk="0">
                        <a:lnSpc>
                          <a:spcPct val="95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其中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row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316"/>
                        </a:lnSpc>
                      </a:pPr>
                      <a:endParaRPr lang="Arial" altLang="Arial" sz="100"/>
                    </a:p>
                    <a:p>
                      <a:pPr marL="127000" algn="l" rtl="0" eaLnBrk="0">
                        <a:lnSpc>
                          <a:spcPct val="95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其中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400"/>
                    </a:p>
                    <a:p>
                      <a:pPr marL="12763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计容建筑面积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400"/>
                    </a:p>
                    <a:p>
                      <a:pPr marL="198754" algn="l" rtl="0" eaLnBrk="0">
                        <a:lnSpc>
                          <a:spcPts val="115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㎡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77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5000"/>
                        </a:lnSpc>
                      </a:pPr>
                      <a:endParaRPr lang="Arial" altLang="Arial" sz="1000"/>
                    </a:p>
                    <a:p>
                      <a:pPr marL="128270" algn="l" rtl="0" eaLnBrk="0">
                        <a:lnSpc>
                          <a:spcPct val="95000"/>
                        </a:lnSpc>
                        <a:spcBef>
                          <a:spcPts val="6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其中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400"/>
                    </a:p>
                    <a:p>
                      <a:pPr marL="122554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栋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400"/>
                    </a:p>
                    <a:p>
                      <a:pPr marL="198754" algn="l" rtl="0" eaLnBrk="0">
                        <a:lnSpc>
                          <a:spcPts val="115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㎡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77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400"/>
                    </a:p>
                    <a:p>
                      <a:pPr marL="12382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栋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400"/>
                    </a:p>
                    <a:p>
                      <a:pPr marL="198754" algn="l" rtl="0" eaLnBrk="0">
                        <a:lnSpc>
                          <a:spcPts val="115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㎡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77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400"/>
                    </a:p>
                    <a:p>
                      <a:pPr marL="125729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栋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400"/>
                    </a:p>
                    <a:p>
                      <a:pPr marL="198754" algn="l" rtl="0" eaLnBrk="0">
                        <a:lnSpc>
                          <a:spcPts val="115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㎡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77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400"/>
                    </a:p>
                    <a:p>
                      <a:pPr marL="126364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裙房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400"/>
                    </a:p>
                    <a:p>
                      <a:pPr marL="198754" algn="l" rtl="0" eaLnBrk="0">
                        <a:lnSpc>
                          <a:spcPts val="115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㎡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77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400"/>
                    </a:p>
                    <a:p>
                      <a:pPr marL="12827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不计容建筑面积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400"/>
                    </a:p>
                    <a:p>
                      <a:pPr marL="198754" algn="l" rtl="0" eaLnBrk="0">
                        <a:lnSpc>
                          <a:spcPts val="115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㎡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77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marL="12700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其中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400"/>
                    </a:p>
                    <a:p>
                      <a:pPr marL="126364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地下建筑面积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400"/>
                    </a:p>
                    <a:p>
                      <a:pPr marL="198754" algn="l" rtl="0" eaLnBrk="0">
                        <a:lnSpc>
                          <a:spcPts val="115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㎡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5744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400"/>
                    </a:p>
                    <a:p>
                      <a:pPr marL="127000" algn="l" rtl="0" eaLnBrk="0">
                        <a:lnSpc>
                          <a:spcPct val="9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架空建筑面积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400"/>
                    </a:p>
                    <a:p>
                      <a:pPr marL="198754" algn="l" rtl="0" eaLnBrk="0">
                        <a:lnSpc>
                          <a:spcPts val="115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㎡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2" name="textbox 72"/>
          <p:cNvSpPr/>
          <p:nvPr/>
        </p:nvSpPr>
        <p:spPr>
          <a:xfrm>
            <a:off x="2926244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pic>
        <p:nvPicPr>
          <p:cNvPr id="74" name="picture 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76" name="textbox 76"/>
          <p:cNvSpPr/>
          <p:nvPr/>
        </p:nvSpPr>
        <p:spPr>
          <a:xfrm>
            <a:off x="3715651" y="9865626"/>
            <a:ext cx="76200" cy="133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textbox 78"/>
          <p:cNvSpPr/>
          <p:nvPr/>
        </p:nvSpPr>
        <p:spPr>
          <a:xfrm>
            <a:off x="892166" y="3559314"/>
            <a:ext cx="6126479" cy="62496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172"/>
              </a:lnSpc>
            </a:pPr>
            <a:endParaRPr lang="Arial" altLang="Arial" sz="100"/>
          </a:p>
          <a:p>
            <a:pPr marL="14604" algn="l" rtl="0" eaLnBrk="0">
              <a:lnSpc>
                <a:spcPct val="95000"/>
              </a:lnSpc>
            </a:pP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2.2</a:t>
            </a:r>
            <a:r>
              <a:rPr sz="12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规划方案设计理念</a:t>
            </a:r>
            <a:endParaRPr lang="SimSun" altLang="SimSun" sz="1400"/>
          </a:p>
          <a:p>
            <a:pPr marL="14604" algn="l" rtl="0" eaLnBrk="0">
              <a:lnSpc>
                <a:spcPct val="94000"/>
              </a:lnSpc>
              <a:spcBef>
                <a:spcPts val="872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2.2.1 建设基本理念</a:t>
            </a:r>
            <a:endParaRPr lang="SimSun" altLang="SimSun" sz="1200"/>
          </a:p>
          <a:p>
            <a:pPr marL="13334" indent="264795" algn="l" rtl="0" eaLnBrk="0">
              <a:lnSpc>
                <a:spcPct val="114000"/>
              </a:lnSpc>
              <a:spcBef>
                <a:spcPts val="1076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r>
              <a:rPr sz="10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阐述本工程设计的基本理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念，可根据项目情况添加思维导图、示意图片等内容（可参考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项目的招标文件、可研报告及批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复、方案文本、初步设计文件等资料）。</a:t>
            </a:r>
            <a:endParaRPr lang="FangSong" altLang="FangSong" sz="1000"/>
          </a:p>
          <a:p>
            <a:pPr marL="14604" algn="l" rtl="0" eaLnBrk="0">
              <a:lnSpc>
                <a:spcPct val="95000"/>
              </a:lnSpc>
              <a:spcBef>
                <a:spcPts val="1118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2.2.2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功能定位</a:t>
            </a:r>
            <a:endParaRPr lang="SimSun" altLang="SimSun" sz="1200"/>
          </a:p>
          <a:p>
            <a:pPr marL="13970" indent="264159" algn="l" rtl="0" eaLnBrk="0">
              <a:lnSpc>
                <a:spcPct val="114000"/>
              </a:lnSpc>
              <a:spcBef>
                <a:spcPts val="1067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r>
              <a:rPr sz="10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阐述本工程的建筑功能定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位，可根据项目具体情况添加示意图片等内容（可参考项目的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招标文件、可研报告及批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复、方案文本、初步设计文件等资料）。</a:t>
            </a:r>
            <a:endParaRPr lang="FangSong" altLang="FangSong" sz="1000"/>
          </a:p>
          <a:p>
            <a:pPr marL="14604" algn="l" rtl="0" eaLnBrk="0">
              <a:lnSpc>
                <a:spcPct val="95000"/>
              </a:lnSpc>
              <a:spcBef>
                <a:spcPts val="1118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2.2.3 设计理念分析</a:t>
            </a:r>
            <a:endParaRPr lang="SimSun" altLang="SimSun" sz="1200"/>
          </a:p>
          <a:p>
            <a:pPr marL="30480" indent="247650" algn="l" rtl="0" eaLnBrk="0">
              <a:lnSpc>
                <a:spcPct val="114000"/>
              </a:lnSpc>
              <a:spcBef>
                <a:spcPts val="1083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r>
              <a:rPr sz="10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阐述本工程设计理念的分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析，包括设计理念的实现难点、亮点、思维导图、意向图片等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内容，可根据项目具体情况增减本节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次级标题。</a:t>
            </a:r>
            <a:endParaRPr lang="FangSong" altLang="FangSong" sz="1000"/>
          </a:p>
          <a:p>
            <a:pPr marL="14604" algn="l" rtl="0" eaLnBrk="0">
              <a:lnSpc>
                <a:spcPct val="95000"/>
              </a:lnSpc>
              <a:spcBef>
                <a:spcPts val="1346"/>
              </a:spcBef>
            </a:pP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2.3</a:t>
            </a:r>
            <a:r>
              <a:rPr sz="12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规划方案实现路径</a:t>
            </a:r>
            <a:endParaRPr lang="SimSun" altLang="SimSun" sz="1400"/>
          </a:p>
          <a:p>
            <a:pPr marL="12700" indent="266065" algn="l" rtl="0" eaLnBrk="0">
              <a:lnSpc>
                <a:spcPct val="120000"/>
              </a:lnSpc>
              <a:spcBef>
                <a:spcPts val="1075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：从规划方案层面，阐述规划方案设计的实现路径，包含总平面设计、交通解析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、环境景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观设计、设计表现、城市景观格局分析等分项，可根据具体情况添加示意图片、效果图等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内容（可参考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项目的招标文件、可研报告及批复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、方案文本、初步设计文件等资料）。</a:t>
            </a:r>
            <a:endParaRPr lang="FangSong" altLang="FangSong" sz="1000"/>
          </a:p>
          <a:p>
            <a:pPr marL="14604" algn="l" rtl="0" eaLnBrk="0">
              <a:lnSpc>
                <a:spcPct val="95000"/>
              </a:lnSpc>
              <a:spcBef>
                <a:spcPts val="1113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2.3.1 总平面方案实现路径</a:t>
            </a:r>
            <a:endParaRPr lang="SimSun" altLang="SimSun" sz="1200"/>
          </a:p>
          <a:p>
            <a:pPr marL="278765" algn="l" rtl="0" eaLnBrk="0">
              <a:lnSpc>
                <a:spcPct val="97000"/>
              </a:lnSpc>
              <a:spcBef>
                <a:spcPts val="1079"/>
              </a:spcBef>
            </a:pPr>
            <a:r>
              <a:rPr sz="1000" b="1" kern="0" spc="4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r>
              <a:rPr sz="10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阐述对总平面设计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的构思以及实现路径。</a:t>
            </a:r>
            <a:endParaRPr lang="FangSong" altLang="FangSong" sz="1000"/>
          </a:p>
          <a:p>
            <a:pPr marL="14604" algn="l" rtl="0" eaLnBrk="0">
              <a:lnSpc>
                <a:spcPct val="95000"/>
              </a:lnSpc>
              <a:spcBef>
                <a:spcPts val="1093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2.3.2 交通设计实现路径</a:t>
            </a:r>
            <a:endParaRPr lang="SimSun" altLang="SimSun" sz="1200"/>
          </a:p>
          <a:p>
            <a:pPr marL="30480" indent="247650" algn="l" rtl="0" eaLnBrk="0">
              <a:lnSpc>
                <a:spcPct val="114000"/>
              </a:lnSpc>
              <a:spcBef>
                <a:spcPts val="1079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：结合建筑布置形式，阐述本项目道路交通设计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的构思以及实现路径，需要包含外部交通、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内部车行流线、人行流线以及消防流线几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个方面。</a:t>
            </a:r>
            <a:endParaRPr lang="FangSong" altLang="FangSong" sz="1000"/>
          </a:p>
          <a:p>
            <a:pPr marL="14604" algn="l" rtl="0" eaLnBrk="0">
              <a:lnSpc>
                <a:spcPct val="95000"/>
              </a:lnSpc>
              <a:spcBef>
                <a:spcPts val="1117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2.3.3 环境景观设计实现路径</a:t>
            </a:r>
            <a:endParaRPr lang="SimSun" altLang="SimSun" sz="1200"/>
          </a:p>
          <a:p>
            <a:pPr algn="r" rtl="0" eaLnBrk="0">
              <a:lnSpc>
                <a:spcPct val="87000"/>
              </a:lnSpc>
              <a:spcBef>
                <a:spcPts val="1072"/>
              </a:spcBef>
            </a:pPr>
            <a:r>
              <a:rPr sz="1000" b="1" kern="0" spc="3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r>
              <a:rPr sz="1000" kern="0" spc="-3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阐述环境景观设计的构思以及实现路径，可根据具体情况添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加意向图片或效果图等内容。</a:t>
            </a:r>
            <a:endParaRPr lang="FangSong" altLang="FangSong" sz="1000"/>
          </a:p>
          <a:p>
            <a:pPr marL="14604" algn="l" rtl="0" eaLnBrk="0">
              <a:lnSpc>
                <a:spcPts val="2421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2.3.4 设计表现实现路径</a:t>
            </a:r>
            <a:endParaRPr lang="SimSun" altLang="SimSun" sz="12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278765" algn="l" rtl="0" eaLnBrk="0">
              <a:lnSpc>
                <a:spcPct val="97000"/>
              </a:lnSpc>
              <a:spcBef>
                <a:spcPts val="5"/>
              </a:spcBef>
            </a:pPr>
            <a:r>
              <a:rPr sz="1000" b="1" kern="0" spc="4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r>
              <a:rPr sz="1000" kern="0" spc="-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阐述设计表现构思以及实现路径，可根据具体情况添加示意图片、效果图等内容。</a:t>
            </a:r>
            <a:endParaRPr lang="FangSong" altLang="FangSong" sz="1000"/>
          </a:p>
        </p:txBody>
      </p:sp>
      <p:graphicFrame>
        <p:nvGraphicFramePr>
          <p:cNvPr id="80" name="table 80"/>
          <p:cNvGraphicFramePr>
            <a:graphicFrameLocks noGrp="1"/>
          </p:cNvGraphicFramePr>
          <p:nvPr/>
        </p:nvGraphicFramePr>
        <p:xfrm>
          <a:off x="790955" y="850900"/>
          <a:ext cx="6145529" cy="2580005"/>
        </p:xfrm>
        <a:graphic>
          <a:graphicData uri="http://schemas.openxmlformats.org/drawingml/2006/table">
            <a:tbl>
              <a:tblPr/>
              <a:tblGrid>
                <a:gridCol w="822960"/>
                <a:gridCol w="1861820"/>
                <a:gridCol w="494029"/>
                <a:gridCol w="621665"/>
                <a:gridCol w="1278255"/>
                <a:gridCol w="1066800"/>
              </a:tblGrid>
              <a:tr h="247015">
                <a:tc grid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500"/>
                    </a:p>
                    <a:p>
                      <a:pPr marL="2617470" algn="l" rtl="0" eaLnBrk="0">
                        <a:lnSpc>
                          <a:spcPct val="95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主要技术经济指标表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</a:tr>
              <a:tr h="2317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400"/>
                    </a:p>
                    <a:p>
                      <a:pPr marL="13652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容积率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7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400"/>
                    </a:p>
                    <a:p>
                      <a:pPr marL="13652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建筑占地面积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400"/>
                    </a:p>
                    <a:p>
                      <a:pPr marL="198754" algn="l" rtl="0" eaLnBrk="0">
                        <a:lnSpc>
                          <a:spcPts val="115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㎡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7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400"/>
                    </a:p>
                    <a:p>
                      <a:pPr marL="13652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建筑密度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7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400"/>
                    </a:p>
                    <a:p>
                      <a:pPr marL="135889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绿地率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7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400"/>
                    </a:p>
                    <a:p>
                      <a:pPr marL="135889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绿地面积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400"/>
                    </a:p>
                    <a:p>
                      <a:pPr marL="198754" algn="l" rtl="0" eaLnBrk="0">
                        <a:lnSpc>
                          <a:spcPts val="115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㎡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7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400"/>
                    </a:p>
                    <a:p>
                      <a:pPr marL="13652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建筑限高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700"/>
                    </a:p>
                    <a:p>
                      <a:pPr marL="203834" algn="l" rtl="0" eaLnBrk="0">
                        <a:lnSpc>
                          <a:spcPts val="636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m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7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400"/>
                    </a:p>
                    <a:p>
                      <a:pPr marL="13462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机动车位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400"/>
                    </a:p>
                    <a:p>
                      <a:pPr marL="193675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个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775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marL="135889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其中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400"/>
                    </a:p>
                    <a:p>
                      <a:pPr marL="127635" algn="l" rtl="0" eaLnBrk="0">
                        <a:lnSpc>
                          <a:spcPct val="99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地上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400"/>
                    </a:p>
                    <a:p>
                      <a:pPr marL="19367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个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77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400"/>
                    </a:p>
                    <a:p>
                      <a:pPr marL="127635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地下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400"/>
                    </a:p>
                    <a:p>
                      <a:pPr marL="19367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个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701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400"/>
                    </a:p>
                    <a:p>
                      <a:pPr marL="137160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非机动车位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400"/>
                    </a:p>
                    <a:p>
                      <a:pPr marL="19367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个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2" name="textbox 82"/>
          <p:cNvSpPr/>
          <p:nvPr/>
        </p:nvSpPr>
        <p:spPr>
          <a:xfrm>
            <a:off x="2926244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pic>
        <p:nvPicPr>
          <p:cNvPr id="84" name="picture 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86" name="textbox 86"/>
          <p:cNvSpPr/>
          <p:nvPr/>
        </p:nvSpPr>
        <p:spPr>
          <a:xfrm>
            <a:off x="3712908" y="9865626"/>
            <a:ext cx="78739" cy="133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60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textbox 88"/>
          <p:cNvSpPr/>
          <p:nvPr/>
        </p:nvSpPr>
        <p:spPr>
          <a:xfrm>
            <a:off x="893228" y="861339"/>
            <a:ext cx="6124575" cy="19996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62"/>
              </a:lnSpc>
            </a:pPr>
            <a:endParaRPr lang="Arial" altLang="Arial" sz="100"/>
          </a:p>
          <a:p>
            <a:pPr marL="13334" algn="l" rtl="0" eaLnBrk="0">
              <a:lnSpc>
                <a:spcPct val="95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2.3.5 城市景观格局实现路径</a:t>
            </a:r>
            <a:endParaRPr lang="SimSun" altLang="SimSun" sz="1200"/>
          </a:p>
          <a:p>
            <a:pPr marL="12700" indent="264795" algn="l" rtl="0" eaLnBrk="0">
              <a:lnSpc>
                <a:spcPct val="115000"/>
              </a:lnSpc>
              <a:spcBef>
                <a:spcPts val="1059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：将项目放在城市背景下分析，阐述项目与城市整体景观的格局关系和设计计构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思，可根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据具体情况添加示意图片、效果图等内容。</a:t>
            </a:r>
            <a:endParaRPr lang="FangSong" altLang="FangSong" sz="1000"/>
          </a:p>
          <a:p>
            <a:pPr marL="13334" algn="l" rtl="0" eaLnBrk="0">
              <a:lnSpc>
                <a:spcPct val="95000"/>
              </a:lnSpc>
              <a:spcBef>
                <a:spcPts val="1355"/>
              </a:spcBef>
            </a:pP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2.4</a:t>
            </a:r>
            <a:r>
              <a:rPr sz="12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建筑单体设计理念</a:t>
            </a:r>
            <a:endParaRPr lang="SimSun" altLang="SimSun" sz="1400"/>
          </a:p>
          <a:p>
            <a:pPr marL="277495" algn="l" rtl="0" eaLnBrk="0">
              <a:lnSpc>
                <a:spcPct val="87000"/>
              </a:lnSpc>
              <a:spcBef>
                <a:spcPts val="1059"/>
              </a:spcBef>
            </a:pPr>
            <a:r>
              <a:rPr sz="1000" b="1" kern="0" spc="4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编制建议：</a:t>
            </a:r>
            <a:r>
              <a:rPr sz="1000" kern="0" spc="-21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阐述本工程建筑单体的设计理念，可根据项目情况添加思维导图、示意图片等内容。</a:t>
            </a:r>
            <a:endParaRPr lang="FangSong" altLang="FangSong" sz="1000"/>
          </a:p>
          <a:p>
            <a:pPr marL="13334" algn="l" rtl="0" eaLnBrk="0">
              <a:lnSpc>
                <a:spcPts val="2882"/>
              </a:lnSpc>
            </a:pP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2.5</a:t>
            </a:r>
            <a:r>
              <a:rPr sz="12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建筑单体实现路径</a:t>
            </a:r>
            <a:endParaRPr lang="SimSun" altLang="SimSun" sz="14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r" rtl="0" eaLnBrk="0">
              <a:lnSpc>
                <a:spcPct val="97000"/>
              </a:lnSpc>
              <a:spcBef>
                <a:spcPts val="1"/>
              </a:spcBef>
            </a:pPr>
            <a:r>
              <a:rPr sz="1000" b="1" kern="0" spc="3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编制建议：</a:t>
            </a:r>
            <a:r>
              <a:rPr sz="1000" kern="0" spc="-29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阐述本工程建筑单体设计的实现路径，可根据项目情况添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加思维导图、示意图片等内容。</a:t>
            </a:r>
            <a:endParaRPr lang="FangSong" altLang="FangSong" sz="1000"/>
          </a:p>
        </p:txBody>
      </p:sp>
      <p:sp>
        <p:nvSpPr>
          <p:cNvPr id="90" name="textbox 90"/>
          <p:cNvSpPr/>
          <p:nvPr/>
        </p:nvSpPr>
        <p:spPr>
          <a:xfrm>
            <a:off x="2926244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pic>
        <p:nvPicPr>
          <p:cNvPr id="92" name="picture 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94" name="textbox 94"/>
          <p:cNvSpPr/>
          <p:nvPr/>
        </p:nvSpPr>
        <p:spPr>
          <a:xfrm>
            <a:off x="3715651" y="9866427"/>
            <a:ext cx="76200" cy="1327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50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textbox 96"/>
          <p:cNvSpPr/>
          <p:nvPr/>
        </p:nvSpPr>
        <p:spPr>
          <a:xfrm>
            <a:off x="889317" y="942911"/>
            <a:ext cx="6128384" cy="68465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15"/>
              </a:lnSpc>
            </a:pPr>
            <a:endParaRPr lang="Arial" altLang="Arial" sz="100"/>
          </a:p>
          <a:p>
            <a:pPr marL="19050" algn="l" rtl="0" eaLnBrk="0">
              <a:lnSpc>
                <a:spcPct val="85000"/>
              </a:lnSpc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5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设计重点难点问题分析及对策</a:t>
            </a:r>
            <a:endParaRPr lang="SimHei" altLang="SimHei" sz="1500"/>
          </a:p>
          <a:p>
            <a:pPr marL="18415" algn="l" rtl="0" eaLnBrk="0">
              <a:lnSpc>
                <a:spcPts val="2698"/>
              </a:lnSpc>
            </a:pP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3.1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重点难点问题分析</a:t>
            </a:r>
            <a:endParaRPr lang="SimSun" altLang="SimSun" sz="1400"/>
          </a:p>
          <a:p>
            <a:pPr marL="38734" indent="242570" algn="l" rtl="0" eaLnBrk="0">
              <a:lnSpc>
                <a:spcPct val="114000"/>
              </a:lnSpc>
              <a:spcBef>
                <a:spcPts val="1280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：分专业阐述本项目在设计中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的重点以及难点，</a:t>
            </a:r>
            <a:r>
              <a:rPr sz="10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同时提出解决办法及策略。本节可根据项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目具体情况增减二级标题。</a:t>
            </a:r>
            <a:endParaRPr lang="FangSong" altLang="FangSong" sz="1000"/>
          </a:p>
          <a:p>
            <a:pPr marL="18415" algn="l" rtl="0" eaLnBrk="0">
              <a:lnSpc>
                <a:spcPct val="95000"/>
              </a:lnSpc>
              <a:spcBef>
                <a:spcPts val="1106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3.1.1 建筑专业重点难点问题</a:t>
            </a:r>
            <a:endParaRPr lang="SimSun" altLang="SimSun" sz="1200"/>
          </a:p>
          <a:p>
            <a:pPr marL="281304" algn="l" rtl="0" eaLnBrk="0">
              <a:lnSpc>
                <a:spcPct val="87000"/>
              </a:lnSpc>
              <a:spcBef>
                <a:spcPts val="1068"/>
              </a:spcBef>
            </a:pPr>
            <a:r>
              <a:rPr sz="1000" b="1" kern="0" spc="3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r>
              <a:rPr sz="10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阐述建筑专业重点、难点问题，</a:t>
            </a:r>
            <a:r>
              <a:rPr sz="10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以及解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决方案。</a:t>
            </a:r>
            <a:endParaRPr lang="FangSong" altLang="FangSong" sz="1000"/>
          </a:p>
          <a:p>
            <a:pPr marL="220979" algn="l" rtl="0" eaLnBrk="0">
              <a:lnSpc>
                <a:spcPts val="2433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</a:t>
            </a:r>
            <a:r>
              <a:rPr sz="1200" kern="0" spc="2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项目解读</a:t>
            </a:r>
            <a:endParaRPr lang="SimSun" altLang="SimSun" sz="1200"/>
          </a:p>
          <a:p>
            <a:pPr marL="281304" algn="l" rtl="0" eaLnBrk="0">
              <a:lnSpc>
                <a:spcPct val="87000"/>
              </a:lnSpc>
              <a:spcBef>
                <a:spcPts val="1238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：结合建筑专业的特点，用专业的语言概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括性解读本项目建筑设计。</a:t>
            </a:r>
            <a:endParaRPr lang="FangSong" altLang="FangSong" sz="1000"/>
          </a:p>
          <a:p>
            <a:pPr marL="206375" algn="l" rtl="0" eaLnBrk="0">
              <a:lnSpc>
                <a:spcPts val="2433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</a:t>
            </a:r>
            <a:r>
              <a:rPr sz="1200" kern="0" spc="3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建筑专业重点难点问题及对策</a:t>
            </a:r>
            <a:endParaRPr lang="SimSun" altLang="SimSun" sz="1200"/>
          </a:p>
          <a:p>
            <a:pPr marL="13334" indent="267970" algn="l" rtl="0" eaLnBrk="0">
              <a:lnSpc>
                <a:spcPct val="114000"/>
              </a:lnSpc>
              <a:spcBef>
                <a:spcPts val="1241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：详细阐述本项目建筑专业的重点、难点问题，并在相应章节给出解决方案，如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有需要可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增加图纸、思维导图、表格、意向图片等内容（本节内容可根据项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目特点，灵活增减二级和三级标题）。</a:t>
            </a:r>
            <a:endParaRPr lang="FangSong" altLang="FangSong" sz="1000"/>
          </a:p>
          <a:p>
            <a:pPr marL="279400" algn="l" rtl="0" eaLnBrk="0">
              <a:lnSpc>
                <a:spcPct val="98000"/>
              </a:lnSpc>
              <a:spcBef>
                <a:spcPts val="1308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endParaRPr lang="FangSong" altLang="FangSong" sz="1000"/>
          </a:p>
          <a:p>
            <a:pPr marL="299084" algn="l" rtl="0" eaLnBrk="0">
              <a:lnSpc>
                <a:spcPct val="98000"/>
              </a:lnSpc>
              <a:spcBef>
                <a:spcPts val="404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如何实现工程建设的绿色低碳发展；</a:t>
            </a:r>
            <a:endParaRPr lang="FangSong" altLang="FangSong" sz="1000"/>
          </a:p>
          <a:p>
            <a:pPr marL="294640" algn="l" rtl="0" eaLnBrk="0">
              <a:lnSpc>
                <a:spcPct val="98000"/>
              </a:lnSpc>
              <a:spcBef>
                <a:spcPts val="408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如何忠实呈现建筑效果，提升城市风貌；</a:t>
            </a:r>
            <a:endParaRPr lang="FangSong" altLang="FangSong" sz="1000"/>
          </a:p>
          <a:p>
            <a:pPr marL="299084" algn="l" rtl="0" eaLnBrk="0">
              <a:lnSpc>
                <a:spcPct val="98000"/>
              </a:lnSpc>
              <a:spcBef>
                <a:spcPts val="408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如何解决用地地形高差与大底盘裙房的矛盾；</a:t>
            </a:r>
            <a:endParaRPr lang="FangSong" altLang="FangSong" sz="1000"/>
          </a:p>
          <a:p>
            <a:pPr marL="299084" algn="l" rtl="0" eaLnBrk="0">
              <a:lnSpc>
                <a:spcPct val="87000"/>
              </a:lnSpc>
              <a:spcBef>
                <a:spcPts val="397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如何解决内部功能易用性问题及交通顺畅性问题；</a:t>
            </a:r>
            <a:endParaRPr lang="FangSong" altLang="FangSong" sz="1000"/>
          </a:p>
          <a:p>
            <a:pPr marL="299720" algn="l" rtl="0" eaLnBrk="0">
              <a:lnSpc>
                <a:spcPts val="1584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如何从细节解决消防设计方案问题。</a:t>
            </a:r>
            <a:endParaRPr lang="FangSong" altLang="FangSong" sz="1000"/>
          </a:p>
          <a:p>
            <a:pPr marL="18415" algn="l" rtl="0" eaLnBrk="0">
              <a:lnSpc>
                <a:spcPct val="95000"/>
              </a:lnSpc>
              <a:spcBef>
                <a:spcPts val="1249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3.1.2 结构专业重点难点分析</a:t>
            </a:r>
            <a:endParaRPr lang="SimSun" altLang="SimSun" sz="1200"/>
          </a:p>
          <a:p>
            <a:pPr marL="281304" algn="l" rtl="0" eaLnBrk="0">
              <a:lnSpc>
                <a:spcPct val="87000"/>
              </a:lnSpc>
              <a:spcBef>
                <a:spcPts val="1068"/>
              </a:spcBef>
            </a:pPr>
            <a:r>
              <a:rPr sz="1000" b="1" kern="0" spc="3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r>
              <a:rPr sz="10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阐述结构专业重点、难点问题，</a:t>
            </a:r>
            <a:r>
              <a:rPr sz="1000" kern="0" spc="-2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及解决方案。</a:t>
            </a:r>
            <a:endParaRPr lang="FangSong" altLang="FangSong" sz="1000"/>
          </a:p>
          <a:p>
            <a:pPr marL="291465" algn="l" rtl="0" eaLnBrk="0">
              <a:lnSpc>
                <a:spcPts val="2471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．项目解读</a:t>
            </a:r>
            <a:endParaRPr lang="FangSong" altLang="FangSong" sz="1000"/>
          </a:p>
          <a:p>
            <a:pPr marL="76200" indent="205104" algn="l" rtl="0" eaLnBrk="0">
              <a:lnSpc>
                <a:spcPct val="114000"/>
              </a:lnSpc>
              <a:spcBef>
                <a:spcPts val="1443"/>
              </a:spcBef>
            </a:pPr>
            <a:r>
              <a:rPr sz="1000" b="1" kern="0" spc="8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r>
              <a:rPr sz="10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结合结构专业的特点，解读项目的设计条件，如地质情况、地震烈度情况、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荷载情况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（包括恒、活荷载以及风荷载）、安全等级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、设防类别等。</a:t>
            </a:r>
            <a:endParaRPr lang="FangSong" altLang="FangSong" sz="1000"/>
          </a:p>
          <a:p>
            <a:pPr marL="278765" algn="l" rtl="0" eaLnBrk="0">
              <a:lnSpc>
                <a:spcPct val="98000"/>
              </a:lnSpc>
              <a:spcBef>
                <a:spcPts val="1316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．结构专业重点难点问题及对策</a:t>
            </a:r>
            <a:endParaRPr lang="FangSong" altLang="FangSong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3334" indent="267334" algn="l" rtl="0" eaLnBrk="0">
              <a:lnSpc>
                <a:spcPct val="120000"/>
              </a:lnSpc>
              <a:spcBef>
                <a:spcPts val="5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：详细阐述本项目结构专业的重点、难点问题，包括但不限于各栋单体建筑不规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则项、特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别不规则项以及严重不规则项的判断，并给出判断结论以及解决方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案，如有需要可增加图纸、思维导图、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表格、计算文件、示意图片等内容（本节内容可根据项目特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点，灵活增减二级和三级标题）。</a:t>
            </a:r>
            <a:endParaRPr lang="FangSong" altLang="FangSong" sz="1000"/>
          </a:p>
        </p:txBody>
      </p:sp>
      <p:graphicFrame>
        <p:nvGraphicFramePr>
          <p:cNvPr id="98" name="table 98"/>
          <p:cNvGraphicFramePr>
            <a:graphicFrameLocks noGrp="1"/>
          </p:cNvGraphicFramePr>
          <p:nvPr/>
        </p:nvGraphicFramePr>
        <p:xfrm>
          <a:off x="735075" y="7962265"/>
          <a:ext cx="6257290" cy="1782444"/>
        </p:xfrm>
        <a:graphic>
          <a:graphicData uri="http://schemas.openxmlformats.org/drawingml/2006/table">
            <a:tbl>
              <a:tblPr/>
              <a:tblGrid>
                <a:gridCol w="532130"/>
                <a:gridCol w="975995"/>
                <a:gridCol w="3846195"/>
                <a:gridCol w="448309"/>
                <a:gridCol w="454659"/>
              </a:tblGrid>
              <a:tr h="2216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300"/>
                    </a:p>
                    <a:p>
                      <a:pPr marL="140970" algn="l" rtl="0" eaLnBrk="0">
                        <a:lnSpc>
                          <a:spcPct val="99000"/>
                        </a:lnSpc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序号</a:t>
                      </a:r>
                      <a:endParaRPr lang="SimSun" altLang="SimSun" sz="10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300"/>
                    </a:p>
                    <a:p>
                      <a:pPr marL="161925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不规则类型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200"/>
                    </a:p>
                    <a:p>
                      <a:pPr marL="1062989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各栋单体建筑不规则判断依据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300"/>
                    </a:p>
                    <a:p>
                      <a:pPr marL="95250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判断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300"/>
                    </a:p>
                    <a:p>
                      <a:pPr marL="96519" algn="l" rtl="0" eaLnBrk="0">
                        <a:lnSpc>
                          <a:spcPct val="99000"/>
                        </a:lnSpc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备注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</a:tr>
              <a:tr h="1543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200"/>
                    </a:p>
                    <a:p>
                      <a:pPr marL="90169" algn="l" rtl="0" eaLnBrk="0">
                        <a:lnSpc>
                          <a:spcPct val="84000"/>
                        </a:lnSpc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1a</a:t>
                      </a:r>
                      <a:endParaRPr lang="Times New Roman" altLang="Times New Roman" sz="8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73660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扭转不规则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73025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考虑偶然偏心的扭转位移比大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于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1.2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171450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4000"/>
                        </a:lnSpc>
                      </a:pPr>
                      <a:endParaRPr lang="Arial" altLang="Arial" sz="100"/>
                    </a:p>
                    <a:p>
                      <a:pPr marL="90169" algn="l" rtl="0" eaLnBrk="0">
                        <a:lnSpc>
                          <a:spcPct val="86000"/>
                        </a:lnSpc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1b</a:t>
                      </a:r>
                      <a:endParaRPr lang="Times New Roman" altLang="Times New Roman" sz="8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73660" algn="l" rtl="0" eaLnBrk="0">
                        <a:lnSpc>
                          <a:spcPct val="93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偏心布置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73025" algn="l" rtl="0" eaLnBrk="0">
                        <a:lnSpc>
                          <a:spcPct val="93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偏心率大于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0.</a:t>
                      </a:r>
                      <a:r>
                        <a:rPr sz="9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15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或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相邻层质心相差大于相应边长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15%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171450" algn="l" rtl="0" eaLnBrk="0">
                        <a:lnSpc>
                          <a:spcPct val="93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9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30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200"/>
                    </a:p>
                    <a:p>
                      <a:pPr marL="79375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2a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8128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凹凸不规则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2389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平面凹凸尺寸大于相应边长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的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30%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17145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0000"/>
                        </a:lnSpc>
                      </a:pPr>
                      <a:endParaRPr lang="Arial" altLang="Arial" sz="100"/>
                    </a:p>
                    <a:p>
                      <a:pPr marL="79375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2b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74930" algn="l" rtl="0" eaLnBrk="0">
                        <a:lnSpc>
                          <a:spcPct val="93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组合平面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73025" algn="l" rtl="0" eaLnBrk="0">
                        <a:lnSpc>
                          <a:spcPct val="93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细腰形和角部重叠形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171450" algn="l" rtl="0" eaLnBrk="0">
                        <a:lnSpc>
                          <a:spcPct val="93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9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3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200"/>
                    </a:p>
                    <a:p>
                      <a:pPr marL="81280" algn="l" rtl="0" eaLnBrk="0">
                        <a:lnSpc>
                          <a:spcPct val="77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3025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楼板不连续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3025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有效宽度小于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50%</a:t>
                      </a:r>
                      <a:r>
                        <a:rPr sz="9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，开洞面积大于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30%</a:t>
                      </a:r>
                      <a:r>
                        <a:rPr sz="9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，错层大于梁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高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17145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有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200"/>
                    </a:p>
                    <a:p>
                      <a:pPr marL="78739" algn="l" rtl="0" eaLnBrk="0">
                        <a:lnSpc>
                          <a:spcPct val="77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4a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80010" algn="l" rtl="0" eaLnBrk="0">
                        <a:lnSpc>
                          <a:spcPct val="93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刚度突变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73025" algn="l" rtl="0" eaLnBrk="0">
                        <a:lnSpc>
                          <a:spcPct val="93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相邻层刚度变化大于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70%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或连续三层变化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大于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80%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171450" algn="l" rtl="0" eaLnBrk="0">
                        <a:lnSpc>
                          <a:spcPct val="93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9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30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5000"/>
                        </a:lnSpc>
                      </a:pPr>
                      <a:endParaRPr lang="Arial" altLang="Arial" sz="100"/>
                    </a:p>
                    <a:p>
                      <a:pPr marL="78739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4b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3025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尺寸突变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493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竖向构件位置缩进大于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25%</a:t>
                      </a:r>
                      <a:r>
                        <a:rPr sz="9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，或外挑大于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10%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和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4m</a:t>
                      </a:r>
                      <a:r>
                        <a:rPr sz="9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，多塔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17145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5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82550" algn="l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74930" algn="l" rtl="0" eaLnBrk="0">
                        <a:lnSpc>
                          <a:spcPct val="93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构件间断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73660" algn="l" rtl="0" eaLnBrk="0">
                        <a:lnSpc>
                          <a:spcPct val="93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上下墙、柱、支撑不连续，含加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强层、连体等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171450" algn="l" rtl="0" eaLnBrk="0">
                        <a:lnSpc>
                          <a:spcPct val="93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9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3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200"/>
                    </a:p>
                    <a:p>
                      <a:pPr marL="81914" algn="l" rtl="0" eaLnBrk="0">
                        <a:lnSpc>
                          <a:spcPct val="77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6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366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承载力突变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3025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相邻层受剪承载力变化大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于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80%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17145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5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95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200"/>
                    </a:p>
                    <a:p>
                      <a:pPr marL="81280" algn="l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100"/>
                    </a:p>
                    <a:p>
                      <a:pPr marL="7366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其他不规则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"/>
                    </a:p>
                    <a:p>
                      <a:pPr marL="7493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如局部的穿层柱，斜柱、夹层、个别构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件错层或转换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100"/>
                    </a:p>
                    <a:p>
                      <a:pPr marL="17145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0" name="textbox 100"/>
          <p:cNvSpPr/>
          <p:nvPr/>
        </p:nvSpPr>
        <p:spPr>
          <a:xfrm>
            <a:off x="2926244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pic>
        <p:nvPicPr>
          <p:cNvPr id="102" name="picture 1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104" name="textbox 104"/>
          <p:cNvSpPr/>
          <p:nvPr/>
        </p:nvSpPr>
        <p:spPr>
          <a:xfrm>
            <a:off x="3714280" y="9865626"/>
            <a:ext cx="77469" cy="133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textbox 106"/>
          <p:cNvSpPr/>
          <p:nvPr/>
        </p:nvSpPr>
        <p:spPr>
          <a:xfrm>
            <a:off x="893228" y="2895031"/>
            <a:ext cx="6078220" cy="69126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39"/>
              </a:lnSpc>
            </a:pPr>
            <a:endParaRPr lang="Arial" altLang="Arial" sz="100"/>
          </a:p>
          <a:p>
            <a:pPr marL="191135" algn="l" rtl="0" eaLnBrk="0">
              <a:lnSpc>
                <a:spcPct val="95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(1)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不规则和超限判断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以及相应对策</a:t>
            </a:r>
            <a:endParaRPr lang="FangSong" altLang="FangSong" sz="1000"/>
          </a:p>
          <a:p>
            <a:pPr marL="277495" algn="l" rtl="0" eaLnBrk="0">
              <a:lnSpc>
                <a:spcPct val="87000"/>
              </a:lnSpc>
              <a:spcBef>
                <a:spcPts val="1326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：详细阐述对不规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则和超限判断以及相应对策。</a:t>
            </a:r>
            <a:endParaRPr lang="FangSong" altLang="FangSong" sz="1000"/>
          </a:p>
          <a:p>
            <a:pPr marL="14604" algn="l" rtl="0" eaLnBrk="0">
              <a:lnSpc>
                <a:spcPts val="2433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3.1.3 给排水专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业重点难点问题分析</a:t>
            </a:r>
            <a:endParaRPr lang="SimSun" altLang="SimSun" sz="1200"/>
          </a:p>
          <a:p>
            <a:pPr marL="277495" algn="l" rtl="0" eaLnBrk="0">
              <a:lnSpc>
                <a:spcPct val="97000"/>
              </a:lnSpc>
              <a:spcBef>
                <a:spcPts val="1245"/>
              </a:spcBef>
            </a:pPr>
            <a:r>
              <a:rPr sz="1000" b="1" kern="0" spc="3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r>
              <a:rPr sz="10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阐述给排水专业重点、难点问题，</a:t>
            </a:r>
            <a:r>
              <a:rPr sz="10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以及解决方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案。</a:t>
            </a:r>
            <a:endParaRPr lang="FangSong" altLang="FangSong" sz="1000"/>
          </a:p>
          <a:p>
            <a:pPr marL="200660" algn="l" rtl="0" eaLnBrk="0">
              <a:lnSpc>
                <a:spcPct val="98000"/>
              </a:lnSpc>
              <a:spcBef>
                <a:spcPts val="1300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．项目解读</a:t>
            </a:r>
            <a:endParaRPr lang="FangSong" altLang="FangSong" sz="1000"/>
          </a:p>
          <a:p>
            <a:pPr marL="277495" algn="l" rtl="0" eaLnBrk="0">
              <a:lnSpc>
                <a:spcPct val="87000"/>
              </a:lnSpc>
              <a:spcBef>
                <a:spcPts val="1309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：结合给排水专业的特点，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解读分析本项目的设计条件。</a:t>
            </a:r>
            <a:endParaRPr lang="FangSong" altLang="FangSong" sz="1000"/>
          </a:p>
          <a:p>
            <a:pPr marL="187960" algn="l" rtl="0" eaLnBrk="0">
              <a:lnSpc>
                <a:spcPts val="2472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．</a:t>
            </a:r>
            <a:r>
              <a:rPr sz="1000" kern="0" spc="-2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给排水专业重点难点问题及对策</a:t>
            </a:r>
            <a:endParaRPr lang="FangSong" altLang="FangSong" sz="1000"/>
          </a:p>
          <a:p>
            <a:pPr marL="12700" indent="264795" algn="l" rtl="0" eaLnBrk="0">
              <a:lnSpc>
                <a:spcPct val="114000"/>
              </a:lnSpc>
              <a:spcBef>
                <a:spcPts val="1451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：详细阐述本项目给排水专业的重点、难点问题，并给出相应的解决方案（本节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内容可根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据项目特点，灵活增减二级和三级标题）。</a:t>
            </a:r>
            <a:endParaRPr lang="FangSong" altLang="FangSong" sz="1000"/>
          </a:p>
          <a:p>
            <a:pPr marL="275590" algn="l" rtl="0" eaLnBrk="0">
              <a:lnSpc>
                <a:spcPct val="98000"/>
              </a:lnSpc>
              <a:spcBef>
                <a:spcPts val="1012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例：</a:t>
            </a:r>
            <a:endParaRPr lang="FangSong" altLang="FangSong" sz="1000"/>
          </a:p>
          <a:p>
            <a:pPr marL="295275" algn="l" rtl="0" eaLnBrk="0">
              <a:lnSpc>
                <a:spcPct val="87000"/>
              </a:lnSpc>
              <a:spcBef>
                <a:spcPts val="406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室外工程</a:t>
            </a:r>
            <a:endParaRPr lang="FangSong" altLang="FangSong" sz="1000"/>
          </a:p>
          <a:p>
            <a:pPr marL="290195" algn="l" rtl="0" eaLnBrk="0">
              <a:lnSpc>
                <a:spcPts val="1571"/>
              </a:lnSpc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-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室内工程</a:t>
            </a:r>
            <a:endParaRPr lang="FangSong" altLang="FangSong" sz="1000"/>
          </a:p>
          <a:p>
            <a:pPr marL="14604" algn="l" rtl="0" eaLnBrk="0">
              <a:lnSpc>
                <a:spcPct val="95000"/>
              </a:lnSpc>
              <a:spcBef>
                <a:spcPts val="1249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3.1.4</a:t>
            </a:r>
            <a:r>
              <a:rPr sz="1200" kern="0" spc="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电气专业重点难点问题分析</a:t>
            </a:r>
            <a:endParaRPr lang="SimSun" altLang="SimSun" sz="1200"/>
          </a:p>
          <a:p>
            <a:pPr marL="277495" algn="l" rtl="0" eaLnBrk="0">
              <a:lnSpc>
                <a:spcPct val="87000"/>
              </a:lnSpc>
              <a:spcBef>
                <a:spcPts val="1068"/>
              </a:spcBef>
            </a:pPr>
            <a:r>
              <a:rPr sz="1000" b="1" kern="0" spc="3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r>
              <a:rPr sz="10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阐述电气专业重点、难点问题，</a:t>
            </a:r>
            <a:r>
              <a:rPr sz="10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以及解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决方案。</a:t>
            </a:r>
            <a:endParaRPr lang="FangSong" altLang="FangSong" sz="1000"/>
          </a:p>
          <a:p>
            <a:pPr marL="200660" algn="l" rtl="0" eaLnBrk="0">
              <a:lnSpc>
                <a:spcPts val="2471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．项目解读</a:t>
            </a:r>
            <a:endParaRPr lang="FangSong" altLang="FangSong" sz="1000"/>
          </a:p>
          <a:p>
            <a:pPr marL="277495" algn="l" rtl="0" eaLnBrk="0">
              <a:lnSpc>
                <a:spcPct val="87000"/>
              </a:lnSpc>
              <a:spcBef>
                <a:spcPts val="1440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：结合电气专业的特点，解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读分析本项目的设计条件。</a:t>
            </a:r>
            <a:endParaRPr lang="FangSong" altLang="FangSong" sz="1000"/>
          </a:p>
          <a:p>
            <a:pPr marL="187960" algn="l" rtl="0" eaLnBrk="0">
              <a:lnSpc>
                <a:spcPts val="2471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．</a:t>
            </a:r>
            <a:r>
              <a:rPr sz="10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电气专业重点难点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问题及对策</a:t>
            </a:r>
            <a:endParaRPr lang="FangSong" altLang="FangSong" sz="1000"/>
          </a:p>
          <a:p>
            <a:pPr marL="12700" indent="264795" algn="l" rtl="0" eaLnBrk="0">
              <a:lnSpc>
                <a:spcPct val="114000"/>
              </a:lnSpc>
              <a:spcBef>
                <a:spcPts val="1235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：详细阐述本项目电气专业的重点、难点问题，并给出相应的解决方案（本节内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容可根据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项目特点，灵活增减二级和三级标题）。</a:t>
            </a:r>
            <a:endParaRPr lang="FangSong" altLang="FangSong" sz="1000"/>
          </a:p>
          <a:p>
            <a:pPr marL="14604" algn="l" rtl="0" eaLnBrk="0">
              <a:lnSpc>
                <a:spcPct val="95000"/>
              </a:lnSpc>
              <a:spcBef>
                <a:spcPts val="1344"/>
              </a:spcBef>
            </a:pP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3.2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对本工程的合理化建议</a:t>
            </a:r>
            <a:endParaRPr lang="SimSun" altLang="SimSun" sz="1400"/>
          </a:p>
          <a:p>
            <a:pPr marL="12700" indent="264795" algn="l" rtl="0" eaLnBrk="0">
              <a:lnSpc>
                <a:spcPct val="120000"/>
              </a:lnSpc>
              <a:spcBef>
                <a:spcPts val="1080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：结合以上对本工程重点难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点的分析，</a:t>
            </a:r>
            <a:r>
              <a:rPr sz="10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同时结合现场踏勘、综合分析业主需求，紧密结合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项目实施和后期运维等因素，提出对本项目的合理化建议，并作为下一步工作开展方向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（本节内容可根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据项目特点，灵活增减二级和三级标题）。</a:t>
            </a:r>
            <a:endParaRPr lang="FangSong" altLang="FangSong" sz="1000"/>
          </a:p>
          <a:p>
            <a:pPr marL="14604" algn="l" rtl="0" eaLnBrk="0">
              <a:lnSpc>
                <a:spcPct val="95000"/>
              </a:lnSpc>
              <a:spcBef>
                <a:spcPts val="1101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3.2.1 总平面合理优化建议</a:t>
            </a:r>
            <a:endParaRPr lang="SimSun" altLang="SimSun" sz="12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277495" algn="l" rtl="0" eaLnBrk="0">
              <a:lnSpc>
                <a:spcPct val="97000"/>
              </a:lnSpc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：详细阐述对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总平面设计的合理优化建议。</a:t>
            </a:r>
            <a:endParaRPr lang="FangSong" altLang="FangSong" sz="1000"/>
          </a:p>
        </p:txBody>
      </p:sp>
      <p:graphicFrame>
        <p:nvGraphicFramePr>
          <p:cNvPr id="108" name="table 108"/>
          <p:cNvGraphicFramePr>
            <a:graphicFrameLocks noGrp="1"/>
          </p:cNvGraphicFramePr>
          <p:nvPr/>
        </p:nvGraphicFramePr>
        <p:xfrm>
          <a:off x="735075" y="1028700"/>
          <a:ext cx="6257290" cy="1742440"/>
        </p:xfrm>
        <a:graphic>
          <a:graphicData uri="http://schemas.openxmlformats.org/drawingml/2006/table">
            <a:tbl>
              <a:tblPr/>
              <a:tblGrid>
                <a:gridCol w="516890"/>
                <a:gridCol w="978535"/>
                <a:gridCol w="3771264"/>
                <a:gridCol w="459104"/>
                <a:gridCol w="531494"/>
              </a:tblGrid>
              <a:tr h="1943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200"/>
                    </a:p>
                    <a:p>
                      <a:pPr marL="133350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序号</a:t>
                      </a:r>
                      <a:endParaRPr lang="SimSun" altLang="SimSun" sz="10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200"/>
                    </a:p>
                    <a:p>
                      <a:pPr marL="163195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不规则类型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200"/>
                    </a:p>
                    <a:p>
                      <a:pPr marL="691515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0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各栋单体特别不规则性</a:t>
                      </a: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超限检查判断依据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200"/>
                    </a:p>
                    <a:p>
                      <a:pPr marL="100330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判断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200"/>
                    </a:p>
                    <a:p>
                      <a:pPr marL="133985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备注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</a:tr>
              <a:tr h="1543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200"/>
                    </a:p>
                    <a:p>
                      <a:pPr marL="90169" algn="l" rtl="0" eaLnBrk="0">
                        <a:lnSpc>
                          <a:spcPct val="77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366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扭转偏大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366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裙房以上的较多楼层，考虑偶然偏心的扭转位移比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大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1.4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177164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8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200"/>
                    </a:p>
                    <a:p>
                      <a:pPr marL="79375" algn="l" rtl="0" eaLnBrk="0">
                        <a:lnSpc>
                          <a:spcPct val="77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73660" algn="l" rtl="0" eaLnBrk="0">
                        <a:lnSpc>
                          <a:spcPct val="93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扭转刚度弱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73660" algn="l" rtl="0" eaLnBrk="0">
                        <a:lnSpc>
                          <a:spcPct val="93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扭转周期比大于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0.9</a:t>
                      </a:r>
                      <a:r>
                        <a:rPr sz="9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，混合结构大于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0.85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177164" algn="l" rtl="0" eaLnBrk="0">
                        <a:lnSpc>
                          <a:spcPct val="93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30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200"/>
                    </a:p>
                    <a:p>
                      <a:pPr marL="81280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366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层刚度偏小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366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本层侧向刚度小于相邻上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层的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50%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177164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200"/>
                    </a:p>
                    <a:p>
                      <a:pPr marL="78739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100"/>
                    </a:p>
                    <a:p>
                      <a:pPr marL="76835" algn="l" rtl="0" eaLnBrk="0">
                        <a:lnSpc>
                          <a:spcPct val="92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高位转换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100"/>
                    </a:p>
                    <a:p>
                      <a:pPr marL="73025" algn="l" rtl="0" eaLnBrk="0">
                        <a:lnSpc>
                          <a:spcPct val="92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框支墙体的转换构件位置：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度超过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层，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度超过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100"/>
                    </a:p>
                    <a:p>
                      <a:pPr marL="177164" algn="l" rtl="0" eaLnBrk="0">
                        <a:lnSpc>
                          <a:spcPct val="92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30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200"/>
                    </a:p>
                    <a:p>
                      <a:pPr marL="82550" algn="l" rtl="0" eaLnBrk="0">
                        <a:lnSpc>
                          <a:spcPct val="76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620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厚板转换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3025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～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9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度设防的厚板转换结构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177164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200"/>
                    </a:p>
                    <a:p>
                      <a:pPr marL="81914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6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73660" algn="l" rtl="0" eaLnBrk="0">
                        <a:lnSpc>
                          <a:spcPct val="93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塔楼偏置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74294" algn="l" rtl="0" eaLnBrk="0">
                        <a:lnSpc>
                          <a:spcPct val="93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单塔或多塔与大底盘的质心偏心距大于底盘相应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边长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20%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177164" algn="l" rtl="0" eaLnBrk="0">
                        <a:lnSpc>
                          <a:spcPct val="93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320"/>
                        </a:lnSpc>
                      </a:pPr>
                      <a:endParaRPr lang="Arial" altLang="Arial" sz="100"/>
                    </a:p>
                    <a:p>
                      <a:pPr marL="81280" algn="l" rtl="0" eaLnBrk="0">
                        <a:lnSpc>
                          <a:spcPct val="76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marL="76835" algn="l" rtl="0" eaLnBrk="0">
                        <a:lnSpc>
                          <a:spcPct val="95000"/>
                        </a:lnSpc>
                        <a:spcBef>
                          <a:spcPts val="7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复杂连接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"/>
                    </a:p>
                    <a:p>
                      <a:pPr marL="7493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各部分层数、刚度、布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置不同的错层</a:t>
                      </a:r>
                      <a:endParaRPr lang="SimSun" altLang="SimSun" sz="900"/>
                    </a:p>
                    <a:p>
                      <a:pPr marL="83819" indent="-10160" algn="l" rtl="0" eaLnBrk="0">
                        <a:lnSpc>
                          <a:spcPct val="101000"/>
                        </a:lnSpc>
                        <a:spcBef>
                          <a:spcPts val="134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连体两端塔楼高度、体型或者沿大底盘某个主轴方向的振动周期显著不 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同的结构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586"/>
                        </a:lnSpc>
                      </a:pPr>
                      <a:endParaRPr lang="Arial" altLang="Arial" sz="100"/>
                    </a:p>
                    <a:p>
                      <a:pPr marL="177164" algn="l" rtl="0" eaLnBrk="0">
                        <a:lnSpc>
                          <a:spcPct val="9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95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200"/>
                    </a:p>
                    <a:p>
                      <a:pPr marL="83819" algn="l" rtl="0" eaLnBrk="0">
                        <a:lnSpc>
                          <a:spcPct val="77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Arial" altLang="Arial" sz="100"/>
                    </a:p>
                    <a:p>
                      <a:pPr marL="78739" algn="l" rtl="0" eaLnBrk="0">
                        <a:lnSpc>
                          <a:spcPct val="95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多重复杂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Arial" altLang="Arial" sz="100"/>
                    </a:p>
                    <a:p>
                      <a:pPr marL="76200" algn="l" rtl="0" eaLnBrk="0">
                        <a:lnSpc>
                          <a:spcPct val="95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结构同时具有转换层、加强层、错层、连体和多塔等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复杂类型的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种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100"/>
                    </a:p>
                    <a:p>
                      <a:pPr marL="177164" algn="l" rtl="0" eaLnBrk="0">
                        <a:lnSpc>
                          <a:spcPct val="9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0" name="textbox 110"/>
          <p:cNvSpPr/>
          <p:nvPr/>
        </p:nvSpPr>
        <p:spPr>
          <a:xfrm>
            <a:off x="2926244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pic>
        <p:nvPicPr>
          <p:cNvPr id="112" name="picture 1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114" name="textbox 114"/>
          <p:cNvSpPr/>
          <p:nvPr/>
        </p:nvSpPr>
        <p:spPr>
          <a:xfrm>
            <a:off x="3716108" y="9866427"/>
            <a:ext cx="75564" cy="1327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50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textbox 116"/>
          <p:cNvSpPr/>
          <p:nvPr/>
        </p:nvSpPr>
        <p:spPr>
          <a:xfrm>
            <a:off x="895451" y="858967"/>
            <a:ext cx="3321684" cy="6329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5"/>
              </a:lnSpc>
            </a:pPr>
            <a:endParaRPr lang="Arial" altLang="Arial" sz="100"/>
          </a:p>
          <a:p>
            <a:pPr marL="273050" algn="l" rtl="0" eaLnBrk="0">
              <a:lnSpc>
                <a:spcPct val="98000"/>
              </a:lnSpc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例：</a:t>
            </a:r>
            <a:endParaRPr lang="FangSong" altLang="FangSong" sz="1000"/>
          </a:p>
          <a:p>
            <a:pPr marL="293370" algn="l" rtl="0" eaLnBrk="0">
              <a:lnSpc>
                <a:spcPct val="97000"/>
              </a:lnSpc>
              <a:spcBef>
                <a:spcPts val="396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深化竖向设计，确保项目落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地；</a:t>
            </a:r>
            <a:endParaRPr lang="FangSong" altLang="FangSong" sz="1000"/>
          </a:p>
          <a:p>
            <a:pPr marL="288290" algn="l" rtl="0" eaLnBrk="0">
              <a:lnSpc>
                <a:spcPct val="98000"/>
              </a:lnSpc>
              <a:spcBef>
                <a:spcPts val="428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综合现状与竖向，考虑项目落成效果。</a:t>
            </a:r>
            <a:endParaRPr lang="FangSong" altLang="FangSong" sz="1000"/>
          </a:p>
          <a:p>
            <a:pPr marL="12700" algn="l" rtl="0" eaLnBrk="0">
              <a:lnSpc>
                <a:spcPct val="95000"/>
              </a:lnSpc>
              <a:spcBef>
                <a:spcPts val="1101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3.2.2 建筑专业合理优化建议</a:t>
            </a:r>
            <a:endParaRPr lang="SimSun" altLang="SimSun" sz="1200"/>
          </a:p>
          <a:p>
            <a:pPr marL="274954" algn="l" rtl="0" eaLnBrk="0">
              <a:lnSpc>
                <a:spcPct val="97000"/>
              </a:lnSpc>
              <a:spcBef>
                <a:spcPts val="1075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：详细阐述对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建筑专业的合理优化建议。</a:t>
            </a:r>
            <a:endParaRPr lang="FangSong" altLang="FangSong" sz="1000"/>
          </a:p>
          <a:p>
            <a:pPr marL="273050" algn="l" rtl="0" eaLnBrk="0">
              <a:lnSpc>
                <a:spcPct val="98000"/>
              </a:lnSpc>
              <a:spcBef>
                <a:spcPts val="792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例：</a:t>
            </a:r>
            <a:endParaRPr lang="FangSong" altLang="FangSong" sz="1000"/>
          </a:p>
          <a:p>
            <a:pPr marL="293370" algn="l" rtl="0" eaLnBrk="0">
              <a:lnSpc>
                <a:spcPct val="98000"/>
              </a:lnSpc>
              <a:spcBef>
                <a:spcPts val="404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深化地下部分设计，容纳规划指标；</a:t>
            </a:r>
            <a:endParaRPr lang="FangSong" altLang="FangSong" sz="1000"/>
          </a:p>
          <a:p>
            <a:pPr marL="288290" algn="l" rtl="0" eaLnBrk="0">
              <a:lnSpc>
                <a:spcPct val="97000"/>
              </a:lnSpc>
              <a:spcBef>
                <a:spcPts val="416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结合运维使用实际，优化地上建筑方案。</a:t>
            </a:r>
            <a:endParaRPr lang="FangSong" altLang="FangSong" sz="1000"/>
          </a:p>
          <a:p>
            <a:pPr marL="527050" algn="l" rtl="0" eaLnBrk="0">
              <a:lnSpc>
                <a:spcPct val="114000"/>
              </a:lnSpc>
              <a:spcBef>
                <a:spcPts val="424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sz="1000" kern="0" spc="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改进核心筒布置，提升交通核运行效率；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ii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调整交通核朝向，优化功能区布置；</a:t>
            </a:r>
            <a:endParaRPr lang="FangSong" altLang="FangSong" sz="1000"/>
          </a:p>
          <a:p>
            <a:pPr marL="527050" algn="l" rtl="0" eaLnBrk="0">
              <a:lnSpc>
                <a:spcPct val="97000"/>
              </a:lnSpc>
              <a:spcBef>
                <a:spcPts val="428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iii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优化扶梯位置，合理化交通组织。</a:t>
            </a:r>
            <a:endParaRPr lang="FangSong" altLang="FangSong" sz="1000"/>
          </a:p>
          <a:p>
            <a:pPr marL="12700" algn="l" rtl="0" eaLnBrk="0">
              <a:lnSpc>
                <a:spcPct val="95000"/>
              </a:lnSpc>
              <a:spcBef>
                <a:spcPts val="1110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3.2.3 结构专业合理化建议</a:t>
            </a:r>
            <a:endParaRPr lang="SimSun" altLang="SimSun" sz="1200"/>
          </a:p>
          <a:p>
            <a:pPr marL="274954" algn="l" rtl="0" eaLnBrk="0">
              <a:lnSpc>
                <a:spcPct val="97000"/>
              </a:lnSpc>
              <a:spcBef>
                <a:spcPts val="1070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：详细阐述对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结构专业的合理优化建议。</a:t>
            </a:r>
            <a:endParaRPr lang="FangSong" altLang="FangSong" sz="1000"/>
          </a:p>
          <a:p>
            <a:pPr marL="273050" algn="l" rtl="0" eaLnBrk="0">
              <a:lnSpc>
                <a:spcPct val="98000"/>
              </a:lnSpc>
              <a:spcBef>
                <a:spcPts val="792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例：</a:t>
            </a:r>
            <a:endParaRPr lang="FangSong" altLang="FangSong" sz="1000"/>
          </a:p>
          <a:p>
            <a:pPr marL="293370" algn="l" rtl="0" eaLnBrk="0">
              <a:lnSpc>
                <a:spcPct val="97000"/>
              </a:lnSpc>
              <a:spcBef>
                <a:spcPts val="420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上部单体结构合理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化建议；</a:t>
            </a:r>
            <a:endParaRPr lang="FangSong" altLang="FangSong" sz="1000"/>
          </a:p>
          <a:p>
            <a:pPr marL="288290" algn="l" rtl="0" eaLnBrk="0">
              <a:lnSpc>
                <a:spcPct val="87000"/>
              </a:lnSpc>
              <a:spcBef>
                <a:spcPts val="405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下部地下室结构合理化建议；</a:t>
            </a:r>
            <a:endParaRPr lang="FangSong" altLang="FangSong" sz="1000"/>
          </a:p>
          <a:p>
            <a:pPr marL="292734" algn="l" rtl="0" eaLnBrk="0">
              <a:lnSpc>
                <a:spcPts val="1583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减隔震设计。</a:t>
            </a:r>
            <a:endParaRPr lang="FangSong" altLang="FangSong" sz="1000"/>
          </a:p>
          <a:p>
            <a:pPr marL="12700" algn="l" rtl="0" eaLnBrk="0">
              <a:lnSpc>
                <a:spcPct val="95000"/>
              </a:lnSpc>
              <a:spcBef>
                <a:spcPts val="1244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3.2.4 给排水重点问题技术对策</a:t>
            </a:r>
            <a:endParaRPr lang="SimSun" altLang="SimSun" sz="1200"/>
          </a:p>
          <a:p>
            <a:pPr algn="r" rtl="0" eaLnBrk="0">
              <a:lnSpc>
                <a:spcPct val="97000"/>
              </a:lnSpc>
              <a:spcBef>
                <a:spcPts val="1075"/>
              </a:spcBef>
            </a:pPr>
            <a:r>
              <a:rPr sz="1000" b="1" kern="0" spc="2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：详细阐述对给排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水专业的合理优化建议。</a:t>
            </a:r>
            <a:endParaRPr lang="FangSong" altLang="FangSong" sz="1000"/>
          </a:p>
          <a:p>
            <a:pPr marL="273050" algn="l" rtl="0" eaLnBrk="0">
              <a:lnSpc>
                <a:spcPct val="98000"/>
              </a:lnSpc>
              <a:spcBef>
                <a:spcPts val="792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endParaRPr lang="FangSong" altLang="FangSong" sz="1000"/>
          </a:p>
          <a:p>
            <a:pPr marL="293370" algn="l" rtl="0" eaLnBrk="0">
              <a:lnSpc>
                <a:spcPct val="87000"/>
              </a:lnSpc>
              <a:spcBef>
                <a:spcPts val="406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室外工程合理化建议；</a:t>
            </a:r>
            <a:endParaRPr lang="FangSong" altLang="FangSong" sz="1000"/>
          </a:p>
          <a:p>
            <a:pPr marL="288290" algn="l" rtl="0" eaLnBrk="0">
              <a:lnSpc>
                <a:spcPts val="1583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室内工程合理化建议。</a:t>
            </a:r>
            <a:endParaRPr lang="FangSong" altLang="FangSong" sz="1000"/>
          </a:p>
          <a:p>
            <a:pPr marL="12700" algn="l" rtl="0" eaLnBrk="0">
              <a:lnSpc>
                <a:spcPct val="95000"/>
              </a:lnSpc>
              <a:spcBef>
                <a:spcPts val="1237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3.2.5</a:t>
            </a:r>
            <a:r>
              <a:rPr sz="12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电气专业合理化建议</a:t>
            </a:r>
            <a:endParaRPr lang="SimSun" altLang="SimSun" sz="1200"/>
          </a:p>
          <a:p>
            <a:pPr marL="274954" algn="l" rtl="0" eaLnBrk="0">
              <a:lnSpc>
                <a:spcPct val="87000"/>
              </a:lnSpc>
              <a:spcBef>
                <a:spcPts val="1068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：详细阐述对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电气专业的合理优化建议。</a:t>
            </a:r>
            <a:endParaRPr lang="FangSong" altLang="FangSong" sz="1000"/>
          </a:p>
          <a:p>
            <a:pPr marL="12700" algn="l" rtl="0" eaLnBrk="0">
              <a:lnSpc>
                <a:spcPts val="2433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3.2.6 暖通专业合理化建议</a:t>
            </a:r>
            <a:endParaRPr lang="SimSun" altLang="SimSun" sz="12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274954" algn="l" rtl="0" eaLnBrk="0">
              <a:lnSpc>
                <a:spcPct val="97000"/>
              </a:lnSpc>
              <a:spcBef>
                <a:spcPts val="5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：详细阐述对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暖通专业的合理优化建议。</a:t>
            </a:r>
            <a:endParaRPr lang="FangSong" altLang="FangSong" sz="1000"/>
          </a:p>
        </p:txBody>
      </p:sp>
      <p:sp>
        <p:nvSpPr>
          <p:cNvPr id="118" name="textbox 118"/>
          <p:cNvSpPr/>
          <p:nvPr/>
        </p:nvSpPr>
        <p:spPr>
          <a:xfrm>
            <a:off x="2926244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pic>
        <p:nvPicPr>
          <p:cNvPr id="120" name="picture 1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122" name="textbox 122"/>
          <p:cNvSpPr/>
          <p:nvPr/>
        </p:nvSpPr>
        <p:spPr>
          <a:xfrm>
            <a:off x="3713822" y="9865626"/>
            <a:ext cx="78105" cy="133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textbox 124"/>
          <p:cNvSpPr/>
          <p:nvPr/>
        </p:nvSpPr>
        <p:spPr>
          <a:xfrm>
            <a:off x="891687" y="942911"/>
            <a:ext cx="6046470" cy="8744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6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2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5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设计工作内容</a:t>
            </a:r>
            <a:endParaRPr lang="SimHei" altLang="SimHei" sz="1500"/>
          </a:p>
          <a:p>
            <a:pPr marL="12700" algn="l" rtl="0" eaLnBrk="0">
              <a:lnSpc>
                <a:spcPct val="95000"/>
              </a:lnSpc>
              <a:spcBef>
                <a:spcPts val="1095"/>
              </a:spcBef>
            </a:pP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4.1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各阶段设计工作内容</a:t>
            </a:r>
            <a:endParaRPr lang="SimSun" altLang="SimSun" sz="1400"/>
          </a:p>
          <a:p>
            <a:pPr marL="278765" algn="l" rtl="0" eaLnBrk="0">
              <a:lnSpc>
                <a:spcPct val="87000"/>
              </a:lnSpc>
              <a:spcBef>
                <a:spcPts val="1076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：本节详细阐述本工程各个阶段、各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个专业的设计工作内容。</a:t>
            </a:r>
            <a:endParaRPr lang="FangSong" altLang="FangSong" sz="1000"/>
          </a:p>
          <a:p>
            <a:pPr marL="12700" algn="l" rtl="0" eaLnBrk="0">
              <a:lnSpc>
                <a:spcPts val="2433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4.1.1 一般要求</a:t>
            </a:r>
            <a:endParaRPr lang="SimSun" altLang="SimSun" sz="1200"/>
          </a:p>
          <a:p>
            <a:pPr marL="278765" algn="l" rtl="0" eaLnBrk="0">
              <a:lnSpc>
                <a:spcPct val="97000"/>
              </a:lnSpc>
              <a:spcBef>
                <a:spcPts val="1225"/>
              </a:spcBef>
            </a:pPr>
            <a:r>
              <a:rPr sz="1000" b="1" kern="0" spc="4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r>
              <a:rPr sz="10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阐述设计工作、设计文件、设计成果的一般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性要求。</a:t>
            </a:r>
            <a:endParaRPr lang="FangSong" altLang="FangSong" sz="1000"/>
          </a:p>
          <a:p>
            <a:pPr marL="276859" algn="l" rtl="0" eaLnBrk="0">
              <a:lnSpc>
                <a:spcPct val="98000"/>
              </a:lnSpc>
              <a:spcBef>
                <a:spcPts val="1324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endParaRPr lang="FangSong" altLang="FangSong" sz="1000"/>
          </a:p>
          <a:p>
            <a:pPr marL="297179" algn="l" rtl="0" eaLnBrk="0">
              <a:lnSpc>
                <a:spcPct val="87000"/>
              </a:lnSpc>
              <a:spcBef>
                <a:spcPts val="394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设计的进度要求；</a:t>
            </a:r>
            <a:endParaRPr lang="FangSong" altLang="FangSong" sz="1000"/>
          </a:p>
          <a:p>
            <a:pPr marL="292100" algn="l" rtl="0" eaLnBrk="0">
              <a:lnSpc>
                <a:spcPts val="1584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设计的质量要求；</a:t>
            </a:r>
            <a:endParaRPr lang="FangSong" altLang="FangSong" sz="1000"/>
          </a:p>
          <a:p>
            <a:pPr marL="296545" algn="l" rtl="0" eaLnBrk="0">
              <a:lnSpc>
                <a:spcPct val="97000"/>
              </a:lnSpc>
              <a:spcBef>
                <a:spcPts val="547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各个阶段图纸的深度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要求；</a:t>
            </a:r>
            <a:endParaRPr lang="FangSong" altLang="FangSong" sz="1000"/>
          </a:p>
          <a:p>
            <a:pPr marL="296545" algn="l" rtl="0" eaLnBrk="0">
              <a:lnSpc>
                <a:spcPct val="97000"/>
              </a:lnSpc>
              <a:spcBef>
                <a:spcPts val="420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后续服务及配合设计相关要求。</a:t>
            </a:r>
            <a:endParaRPr lang="FangSong" altLang="FangSong" sz="1000"/>
          </a:p>
          <a:p>
            <a:pPr marL="12700" algn="l" rtl="0" eaLnBrk="0">
              <a:lnSpc>
                <a:spcPct val="95000"/>
              </a:lnSpc>
              <a:spcBef>
                <a:spcPts val="111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4.1.2 总平面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设计工作内容</a:t>
            </a:r>
            <a:endParaRPr lang="SimSun" altLang="SimSun" sz="1200"/>
          </a:p>
          <a:p>
            <a:pPr marL="278765" algn="l" rtl="0" eaLnBrk="0">
              <a:lnSpc>
                <a:spcPct val="97000"/>
              </a:lnSpc>
              <a:spcBef>
                <a:spcPts val="1059"/>
              </a:spcBef>
            </a:pPr>
            <a:r>
              <a:rPr sz="1000" b="1" kern="0" spc="4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：详细阐述总平面设计的工作内容。</a:t>
            </a:r>
            <a:endParaRPr lang="FangSong" altLang="FangSong" sz="1000"/>
          </a:p>
          <a:p>
            <a:pPr marL="276859" algn="l" rtl="0" eaLnBrk="0">
              <a:lnSpc>
                <a:spcPct val="98000"/>
              </a:lnSpc>
              <a:spcBef>
                <a:spcPts val="1324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endParaRPr lang="FangSong" altLang="FangSong" sz="1000"/>
          </a:p>
          <a:p>
            <a:pPr marL="297179" algn="l" rtl="0" eaLnBrk="0">
              <a:lnSpc>
                <a:spcPct val="98000"/>
              </a:lnSpc>
              <a:spcBef>
                <a:spcPts val="392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总平面设计；</a:t>
            </a:r>
            <a:endParaRPr lang="FangSong" altLang="FangSong" sz="1000"/>
          </a:p>
          <a:p>
            <a:pPr marL="292100" algn="l" rtl="0" eaLnBrk="0">
              <a:lnSpc>
                <a:spcPct val="97000"/>
              </a:lnSpc>
              <a:spcBef>
                <a:spcPts val="408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竖向布置设计；</a:t>
            </a:r>
            <a:endParaRPr lang="FangSong" altLang="FangSong" sz="1000"/>
          </a:p>
          <a:p>
            <a:pPr marL="406400" indent="-92710" algn="l" rtl="0" eaLnBrk="0">
              <a:lnSpc>
                <a:spcPct val="114000"/>
              </a:lnSpc>
              <a:spcBef>
                <a:spcPts val="428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详图设计（包括道路横断面、路面结构、挡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土墙、护坡、排水沟、池壁、</a:t>
            </a:r>
            <a:r>
              <a:rPr sz="1000" kern="0" spc="-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广场、运动场地、活动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场地、停车场地面、 围墙等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详图等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）；</a:t>
            </a:r>
            <a:endParaRPr lang="FangSong" altLang="FangSong" sz="1000"/>
          </a:p>
          <a:p>
            <a:pPr marL="296545" algn="l" rtl="0" eaLnBrk="0">
              <a:lnSpc>
                <a:spcPct val="98000"/>
              </a:lnSpc>
              <a:spcBef>
                <a:spcPts val="424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综合管网设计。</a:t>
            </a:r>
            <a:endParaRPr lang="FangSong" altLang="FangSong" sz="1000"/>
          </a:p>
          <a:p>
            <a:pPr marL="12700" algn="l" rtl="0" eaLnBrk="0">
              <a:lnSpc>
                <a:spcPct val="95000"/>
              </a:lnSpc>
              <a:spcBef>
                <a:spcPts val="1101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4.1.3 建筑设计工作内容</a:t>
            </a:r>
            <a:endParaRPr lang="SimSun" altLang="SimSun" sz="1200"/>
          </a:p>
          <a:p>
            <a:pPr marL="278765" algn="l" rtl="0" eaLnBrk="0">
              <a:lnSpc>
                <a:spcPct val="97000"/>
              </a:lnSpc>
              <a:spcBef>
                <a:spcPts val="1071"/>
              </a:spcBef>
            </a:pPr>
            <a:r>
              <a:rPr sz="1000" b="1" kern="0" spc="4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：详细阐述建筑设计的工作内容。</a:t>
            </a:r>
            <a:endParaRPr lang="FangSong" altLang="FangSong" sz="1000"/>
          </a:p>
          <a:p>
            <a:pPr marL="276859" algn="l" rtl="0" eaLnBrk="0">
              <a:lnSpc>
                <a:spcPct val="98000"/>
              </a:lnSpc>
              <a:spcBef>
                <a:spcPts val="1324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endParaRPr lang="FangSong" altLang="FangSong" sz="1000"/>
          </a:p>
          <a:p>
            <a:pPr marL="297179" algn="l" rtl="0" eaLnBrk="0">
              <a:lnSpc>
                <a:spcPct val="87000"/>
              </a:lnSpc>
              <a:spcBef>
                <a:spcPts val="394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梳理建筑设计的依据性文件、批文和相关规范；</a:t>
            </a:r>
            <a:endParaRPr lang="FangSong" altLang="FangSong" sz="1000"/>
          </a:p>
          <a:p>
            <a:pPr marL="292100" algn="l" rtl="0" eaLnBrk="0">
              <a:lnSpc>
                <a:spcPts val="1584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建筑总体指标、分级、参数设计；</a:t>
            </a:r>
            <a:endParaRPr lang="FangSong" altLang="FangSong" sz="1000"/>
          </a:p>
          <a:p>
            <a:pPr marL="418465" indent="-104775" algn="l" rtl="0" eaLnBrk="0">
              <a:lnSpc>
                <a:spcPct val="114000"/>
              </a:lnSpc>
              <a:spcBef>
                <a:spcPts val="555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平面设计、竖向设计、消防工程专篇设计、建筑做法设计、</a:t>
            </a:r>
            <a:r>
              <a:rPr sz="10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门窗设计、幕墙设计、精装修设计、 节能专篇设计、详细节点等设计；</a:t>
            </a:r>
            <a:endParaRPr lang="FangSong" altLang="FangSong" sz="1000"/>
          </a:p>
          <a:p>
            <a:pPr marL="296545" algn="l" rtl="0" eaLnBrk="0">
              <a:lnSpc>
                <a:spcPct val="87000"/>
              </a:lnSpc>
              <a:spcBef>
                <a:spcPts val="405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热工、视线、</a:t>
            </a:r>
            <a:r>
              <a:rPr sz="10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日照、防护、</a:t>
            </a:r>
            <a:r>
              <a:rPr sz="10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防火、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安全疏散等方面的计算；</a:t>
            </a:r>
            <a:endParaRPr lang="FangSong" altLang="FangSong" sz="1000"/>
          </a:p>
          <a:p>
            <a:pPr marL="297179" algn="l" rtl="0" eaLnBrk="0">
              <a:lnSpc>
                <a:spcPts val="1595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相关图纸设计。</a:t>
            </a:r>
            <a:endParaRPr lang="FangSong" altLang="FangSong" sz="1000"/>
          </a:p>
          <a:p>
            <a:pPr marL="12700" algn="l" rtl="0" eaLnBrk="0">
              <a:lnSpc>
                <a:spcPct val="95000"/>
              </a:lnSpc>
              <a:spcBef>
                <a:spcPts val="1232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4.1.4 结构设计工作内容</a:t>
            </a:r>
            <a:endParaRPr lang="SimSun" altLang="SimSun" sz="1200"/>
          </a:p>
          <a:p>
            <a:pPr marL="278765" algn="l" rtl="0" eaLnBrk="0">
              <a:lnSpc>
                <a:spcPct val="97000"/>
              </a:lnSpc>
              <a:spcBef>
                <a:spcPts val="1071"/>
              </a:spcBef>
            </a:pPr>
            <a:r>
              <a:rPr sz="1000" b="1" kern="0" spc="4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：详细阐述结构设计的工作内容。</a:t>
            </a:r>
            <a:endParaRPr lang="FangSong" altLang="FangSong" sz="1000"/>
          </a:p>
          <a:p>
            <a:pPr marL="276859" algn="l" rtl="0" eaLnBrk="0">
              <a:lnSpc>
                <a:spcPct val="98000"/>
              </a:lnSpc>
              <a:spcBef>
                <a:spcPts val="1312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endParaRPr lang="FangSong" altLang="FangSong" sz="1000"/>
          </a:p>
          <a:p>
            <a:pPr marL="297179" algn="l" rtl="0" eaLnBrk="0">
              <a:lnSpc>
                <a:spcPct val="87000"/>
              </a:lnSpc>
              <a:spcBef>
                <a:spcPts val="405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梳理结构设计的依据性文件、批文和相关规范；</a:t>
            </a:r>
            <a:endParaRPr lang="FangSong" altLang="FangSong" sz="1000"/>
          </a:p>
          <a:p>
            <a:pPr marL="292100" algn="l" rtl="0" eaLnBrk="0">
              <a:lnSpc>
                <a:spcPts val="1572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结构总体指标、分类分级的确定；</a:t>
            </a:r>
            <a:endParaRPr lang="FangSong" altLang="FangSong" sz="1000"/>
          </a:p>
          <a:p>
            <a:pPr marL="296545" algn="l" rtl="0" eaLnBrk="0">
              <a:lnSpc>
                <a:spcPct val="93000"/>
              </a:lnSpc>
              <a:spcBef>
                <a:spcPts val="556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确定主要荷载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作用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取值；</a:t>
            </a:r>
            <a:endParaRPr lang="FangSong" altLang="FangSong" sz="1000"/>
          </a:p>
          <a:p>
            <a:pPr marL="296545" algn="l" rtl="0" eaLnBrk="0">
              <a:lnSpc>
                <a:spcPts val="1507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上部及地下室结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构设计；</a:t>
            </a:r>
            <a:endParaRPr lang="FangSong" altLang="FangSong" sz="1000"/>
          </a:p>
          <a:p>
            <a:pPr marL="297179" algn="l" rtl="0" eaLnBrk="0">
              <a:lnSpc>
                <a:spcPts val="1571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地基基础设计；</a:t>
            </a:r>
            <a:endParaRPr lang="FangSong" altLang="FangSong" sz="1000"/>
          </a:p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297179" algn="l" rtl="0" eaLnBrk="0">
              <a:lnSpc>
                <a:spcPct val="97000"/>
              </a:lnSpc>
              <a:spcBef>
                <a:spcPts val="5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结构建模及计算分析；</a:t>
            </a:r>
            <a:endParaRPr lang="FangSong" altLang="FangSong" sz="1000"/>
          </a:p>
        </p:txBody>
      </p:sp>
      <p:sp>
        <p:nvSpPr>
          <p:cNvPr id="126" name="textbox 126"/>
          <p:cNvSpPr/>
          <p:nvPr/>
        </p:nvSpPr>
        <p:spPr>
          <a:xfrm>
            <a:off x="2926244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pic>
        <p:nvPicPr>
          <p:cNvPr id="128" name="picture 1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130" name="textbox 130"/>
          <p:cNvSpPr/>
          <p:nvPr/>
        </p:nvSpPr>
        <p:spPr>
          <a:xfrm>
            <a:off x="3713822" y="9865626"/>
            <a:ext cx="78105" cy="133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textbox 132"/>
          <p:cNvSpPr/>
          <p:nvPr/>
        </p:nvSpPr>
        <p:spPr>
          <a:xfrm>
            <a:off x="891794" y="858967"/>
            <a:ext cx="6014084" cy="5524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56"/>
              </a:lnSpc>
            </a:pPr>
            <a:endParaRPr lang="Arial" altLang="Arial" sz="100"/>
          </a:p>
          <a:p>
            <a:pPr marL="295909" algn="l" rtl="0" eaLnBrk="0">
              <a:lnSpc>
                <a:spcPct val="95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结构超限设计及论证报告编制；</a:t>
            </a:r>
            <a:endParaRPr lang="FangSong" altLang="FangSong" sz="1000"/>
          </a:p>
          <a:p>
            <a:pPr marL="292734" algn="l" rtl="0" eaLnBrk="0">
              <a:lnSpc>
                <a:spcPct val="87000"/>
              </a:lnSpc>
              <a:spcBef>
                <a:spcPts val="426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关键节点、特殊构件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及特殊作用工况下的计算分析；</a:t>
            </a:r>
            <a:endParaRPr lang="FangSong" altLang="FangSong" sz="1000"/>
          </a:p>
          <a:p>
            <a:pPr marL="295909" algn="l" rtl="0" eaLnBrk="0">
              <a:lnSpc>
                <a:spcPts val="1596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i.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装配式设计；</a:t>
            </a:r>
            <a:endParaRPr lang="FangSong" altLang="FangSong" sz="1000"/>
          </a:p>
          <a:p>
            <a:pPr marL="281940" algn="l" rtl="0" eaLnBrk="0">
              <a:lnSpc>
                <a:spcPct val="95000"/>
              </a:lnSpc>
              <a:spcBef>
                <a:spcPts val="535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j.</a:t>
            </a:r>
            <a:r>
              <a:rPr sz="1000" kern="0" spc="-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图纸绘制及计算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书编写等工作。</a:t>
            </a:r>
            <a:endParaRPr lang="FangSong" altLang="FangSong" sz="1000"/>
          </a:p>
          <a:p>
            <a:pPr marL="12700" algn="l" rtl="0" eaLnBrk="0">
              <a:lnSpc>
                <a:spcPct val="95000"/>
              </a:lnSpc>
              <a:spcBef>
                <a:spcPts val="1141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4.1.5 给排水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设计工作内容</a:t>
            </a:r>
            <a:endParaRPr lang="SimSun" altLang="SimSun" sz="1200"/>
          </a:p>
          <a:p>
            <a:pPr marL="278765" algn="l" rtl="0" eaLnBrk="0">
              <a:lnSpc>
                <a:spcPct val="97000"/>
              </a:lnSpc>
              <a:spcBef>
                <a:spcPts val="1071"/>
              </a:spcBef>
            </a:pPr>
            <a:r>
              <a:rPr sz="1000" b="1" kern="0" spc="4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：详细阐述给排水设计的工作内容。</a:t>
            </a:r>
            <a:endParaRPr lang="FangSong" altLang="FangSong" sz="1000"/>
          </a:p>
          <a:p>
            <a:pPr marL="276859" algn="l" rtl="0" eaLnBrk="0">
              <a:lnSpc>
                <a:spcPct val="98000"/>
              </a:lnSpc>
              <a:spcBef>
                <a:spcPts val="1312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endParaRPr lang="FangSong" altLang="FangSong" sz="1000"/>
          </a:p>
          <a:p>
            <a:pPr marL="296545" algn="l" rtl="0" eaLnBrk="0">
              <a:lnSpc>
                <a:spcPct val="87000"/>
              </a:lnSpc>
              <a:spcBef>
                <a:spcPts val="394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梳理给排水设计的依据性文件、批文和相关规范；</a:t>
            </a:r>
            <a:endParaRPr lang="FangSong" altLang="FangSong" sz="1000"/>
          </a:p>
          <a:p>
            <a:pPr marL="292100" algn="l" rtl="0" eaLnBrk="0">
              <a:lnSpc>
                <a:spcPts val="1596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确定设计范围及设计指标；</a:t>
            </a:r>
            <a:endParaRPr lang="FangSong" altLang="FangSong" sz="1000"/>
          </a:p>
          <a:p>
            <a:pPr marL="296545" algn="l" rtl="0" eaLnBrk="0">
              <a:lnSpc>
                <a:spcPct val="87000"/>
              </a:lnSpc>
              <a:spcBef>
                <a:spcPts val="528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系统设计、平面布置设计、安装大样设计等。</a:t>
            </a:r>
            <a:endParaRPr lang="FangSong" altLang="FangSong" sz="1000"/>
          </a:p>
          <a:p>
            <a:pPr marL="12700" algn="l" rtl="0" eaLnBrk="0">
              <a:lnSpc>
                <a:spcPts val="2445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4.1.6 暖通设计工作内容</a:t>
            </a:r>
            <a:endParaRPr lang="SimSun" altLang="SimSun" sz="1200"/>
          </a:p>
          <a:p>
            <a:pPr marL="278765" algn="l" rtl="0" eaLnBrk="0">
              <a:lnSpc>
                <a:spcPct val="97000"/>
              </a:lnSpc>
              <a:spcBef>
                <a:spcPts val="1237"/>
              </a:spcBef>
            </a:pPr>
            <a:r>
              <a:rPr sz="1000" b="1" kern="0" spc="4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：详细阐述暖通设计的工作内容。</a:t>
            </a:r>
            <a:endParaRPr lang="FangSong" altLang="FangSong" sz="1000"/>
          </a:p>
          <a:p>
            <a:pPr marL="276859" algn="l" rtl="0" eaLnBrk="0">
              <a:lnSpc>
                <a:spcPct val="98000"/>
              </a:lnSpc>
              <a:spcBef>
                <a:spcPts val="1312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endParaRPr lang="FangSong" altLang="FangSong" sz="1000"/>
          </a:p>
          <a:p>
            <a:pPr marL="296545" algn="l" rtl="0" eaLnBrk="0">
              <a:lnSpc>
                <a:spcPct val="87000"/>
              </a:lnSpc>
              <a:spcBef>
                <a:spcPts val="394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梳理暖通设计的依据性文件、批文和相关规范；</a:t>
            </a:r>
            <a:endParaRPr lang="FangSong" altLang="FangSong" sz="1000"/>
          </a:p>
          <a:p>
            <a:pPr marL="292100" algn="l" rtl="0" eaLnBrk="0">
              <a:lnSpc>
                <a:spcPts val="1595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确定设计范围及设计指标；</a:t>
            </a:r>
            <a:endParaRPr lang="FangSong" altLang="FangSong" sz="1000"/>
          </a:p>
          <a:p>
            <a:pPr marL="296545" algn="l" rtl="0" eaLnBrk="0">
              <a:lnSpc>
                <a:spcPct val="87000"/>
              </a:lnSpc>
              <a:spcBef>
                <a:spcPts val="528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系统设计、平面布置设计、安装大样设计等。</a:t>
            </a:r>
            <a:endParaRPr lang="FangSong" altLang="FangSong" sz="1000"/>
          </a:p>
          <a:p>
            <a:pPr marL="12700" algn="l" rtl="0" eaLnBrk="0">
              <a:lnSpc>
                <a:spcPts val="2445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4.1.7</a:t>
            </a:r>
            <a:r>
              <a:rPr sz="1200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电气设计工作内容</a:t>
            </a:r>
            <a:endParaRPr lang="SimSun" altLang="SimSun" sz="1200"/>
          </a:p>
          <a:p>
            <a:pPr marL="278765" algn="l" rtl="0" eaLnBrk="0">
              <a:lnSpc>
                <a:spcPct val="97000"/>
              </a:lnSpc>
              <a:spcBef>
                <a:spcPts val="1237"/>
              </a:spcBef>
            </a:pPr>
            <a:r>
              <a:rPr sz="1000" b="1" kern="0" spc="4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：详细阐述电气设计的工作内容。</a:t>
            </a:r>
            <a:endParaRPr lang="FangSong" altLang="FangSong" sz="1000"/>
          </a:p>
          <a:p>
            <a:pPr marL="276859" algn="l" rtl="0" eaLnBrk="0">
              <a:lnSpc>
                <a:spcPct val="98000"/>
              </a:lnSpc>
              <a:spcBef>
                <a:spcPts val="1312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endParaRPr lang="FangSong" altLang="FangSong" sz="1000"/>
          </a:p>
          <a:p>
            <a:pPr marL="296545" algn="l" rtl="0" eaLnBrk="0">
              <a:lnSpc>
                <a:spcPct val="87000"/>
              </a:lnSpc>
              <a:spcBef>
                <a:spcPts val="394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梳理电气设计的依据性文件、批文和相关规范；</a:t>
            </a:r>
            <a:endParaRPr lang="FangSong" altLang="FangSong" sz="1000"/>
          </a:p>
          <a:p>
            <a:pPr marL="292100" algn="l" rtl="0" eaLnBrk="0">
              <a:lnSpc>
                <a:spcPts val="1595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确定设计范围及设计指标；</a:t>
            </a:r>
            <a:endParaRPr lang="FangSong" altLang="FangSong" sz="1000"/>
          </a:p>
          <a:p>
            <a:pPr algn="l" rtl="0" eaLnBrk="0">
              <a:lnSpc>
                <a:spcPct val="111000"/>
              </a:lnSpc>
            </a:pPr>
            <a:endParaRPr lang="Arial" altLang="Arial" sz="400"/>
          </a:p>
          <a:p>
            <a:pPr marL="417194" indent="-104139" algn="l" rtl="0" eaLnBrk="0">
              <a:lnSpc>
                <a:spcPct val="114000"/>
              </a:lnSpc>
              <a:spcBef>
                <a:spcPts val="2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系统设计、平面布置设计、变配电站设计、照明设计、</a:t>
            </a:r>
            <a:r>
              <a:rPr sz="10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防雷接电设计、</a:t>
            </a:r>
            <a:r>
              <a:rPr sz="10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电气消防设计、智能化设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计、安装大样设计等。</a:t>
            </a:r>
            <a:endParaRPr lang="FangSong" altLang="FangSong" sz="1000"/>
          </a:p>
        </p:txBody>
      </p:sp>
      <p:sp>
        <p:nvSpPr>
          <p:cNvPr id="134" name="textbox 134"/>
          <p:cNvSpPr/>
          <p:nvPr/>
        </p:nvSpPr>
        <p:spPr>
          <a:xfrm>
            <a:off x="2926244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pic>
        <p:nvPicPr>
          <p:cNvPr id="136" name="picture 1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138" name="textbox 138"/>
          <p:cNvSpPr/>
          <p:nvPr/>
        </p:nvSpPr>
        <p:spPr>
          <a:xfrm>
            <a:off x="3721823" y="9865169"/>
            <a:ext cx="127635" cy="130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50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textbox 140"/>
          <p:cNvSpPr/>
          <p:nvPr/>
        </p:nvSpPr>
        <p:spPr>
          <a:xfrm>
            <a:off x="862655" y="977658"/>
            <a:ext cx="6157595" cy="8702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172"/>
              </a:lnSpc>
            </a:pPr>
            <a:endParaRPr lang="Arial" altLang="Arial" sz="100"/>
          </a:p>
          <a:p>
            <a:pPr marL="41275" algn="l" rtl="0" eaLnBrk="0">
              <a:lnSpc>
                <a:spcPct val="95000"/>
              </a:lnSpc>
            </a:pPr>
            <a:r>
              <a:rPr sz="12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设计深度</a:t>
            </a:r>
            <a:endParaRPr lang="SimSun" altLang="SimSun" sz="1400"/>
          </a:p>
          <a:p>
            <a:pPr marL="40005" indent="267334" algn="l" rtl="0" eaLnBrk="0">
              <a:lnSpc>
                <a:spcPct val="124000"/>
              </a:lnSpc>
              <a:spcBef>
                <a:spcPts val="1102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编制建议：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本节详细阐述本工程各个阶段、各个专业的设计工作深度和完整性。根据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不同招标文件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对设计成果的不同阶段要求，设计深度应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满足各招标文件规定的设计深度。</a:t>
            </a:r>
            <a:r>
              <a:rPr sz="10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除此之外，建议参考《建筑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工程设计文件编制深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度规定（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2016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版）》中规定的深度要求。</a:t>
            </a:r>
            <a:r>
              <a:rPr sz="10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下述以初步设计阶段深度要求为例进行阐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述，如招标文件涉及方案设计阶段、施工图阶段，详见《建筑工程设计文件编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制深度规定（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2016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版）》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方案设计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及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施工图设计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相关章节。</a:t>
            </a:r>
            <a:endParaRPr lang="FangSong" altLang="FangSong" sz="1000"/>
          </a:p>
          <a:p>
            <a:pPr marL="41275" algn="l" rtl="0" eaLnBrk="0">
              <a:lnSpc>
                <a:spcPct val="95000"/>
              </a:lnSpc>
              <a:spcBef>
                <a:spcPts val="1105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4.2.1 设计总说明深度</a:t>
            </a:r>
            <a:endParaRPr lang="SimSun" altLang="SimSun" sz="1200"/>
          </a:p>
          <a:p>
            <a:pPr marL="40005" indent="267334" algn="l" rtl="0" eaLnBrk="0">
              <a:lnSpc>
                <a:spcPct val="114000"/>
              </a:lnSpc>
              <a:spcBef>
                <a:spcPts val="1080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：设计总说明应包括工程设计依据、工程建设的规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模和设计范围、总指标、设计要点综述、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提请在设计审批时需解决或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确定的主要问题等内容。</a:t>
            </a:r>
            <a:endParaRPr lang="FangSong" altLang="FangSong" sz="1000"/>
          </a:p>
          <a:p>
            <a:pPr marL="306070" algn="l" rtl="0" eaLnBrk="0">
              <a:lnSpc>
                <a:spcPct val="98000"/>
              </a:lnSpc>
              <a:spcBef>
                <a:spcPts val="1316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endParaRPr lang="FangSong" altLang="FangSong" sz="1000"/>
          </a:p>
          <a:p>
            <a:pPr marL="306704" algn="l" rtl="0" eaLnBrk="0">
              <a:lnSpc>
                <a:spcPct val="96000"/>
              </a:lnSpc>
              <a:spcBef>
                <a:spcPts val="413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提请在设计审批时需解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决或确定的主要问题：</a:t>
            </a:r>
            <a:endParaRPr lang="FangSong" altLang="FangSong" sz="1000"/>
          </a:p>
          <a:p>
            <a:pPr marL="321309" indent="4444" algn="l" rtl="0" eaLnBrk="0">
              <a:lnSpc>
                <a:spcPct val="114000"/>
              </a:lnSpc>
              <a:spcBef>
                <a:spcPts val="420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有关城市规划、红线、拆迁和水、</a:t>
            </a:r>
            <a:r>
              <a:rPr sz="10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电、蒸汽或高温水、燃料及充电桩等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供应的协作问题；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    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总建筑面积、总概算（投资）存在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的问题；</a:t>
            </a:r>
            <a:endParaRPr lang="FangSong" altLang="FangSong" sz="1000"/>
          </a:p>
          <a:p>
            <a:pPr marL="325754" algn="l" rtl="0" eaLnBrk="0">
              <a:lnSpc>
                <a:spcPct val="98000"/>
              </a:lnSpc>
              <a:spcBef>
                <a:spcPts val="424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设计选用标准方面的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问题；</a:t>
            </a:r>
            <a:endParaRPr lang="FangSong" altLang="FangSong" sz="1000"/>
          </a:p>
          <a:p>
            <a:pPr marL="325754" algn="l" rtl="0" eaLnBrk="0">
              <a:lnSpc>
                <a:spcPct val="87000"/>
              </a:lnSpc>
              <a:spcBef>
                <a:spcPts val="409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主要设计基础资料和施工条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件落实情况等影响设计进度的因素；</a:t>
            </a:r>
            <a:endParaRPr lang="FangSong" altLang="FangSong" sz="1000"/>
          </a:p>
          <a:p>
            <a:pPr marL="326390" algn="l" rtl="0" eaLnBrk="0">
              <a:lnSpc>
                <a:spcPts val="1583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e.</a:t>
            </a:r>
            <a:r>
              <a:rPr sz="1000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明确需要进行专项研究的内容。</a:t>
            </a:r>
            <a:endParaRPr lang="FangSong" altLang="FangSong" sz="1000"/>
          </a:p>
          <a:p>
            <a:pPr marL="307975" algn="l" rtl="0" eaLnBrk="0">
              <a:lnSpc>
                <a:spcPct val="87000"/>
              </a:lnSpc>
              <a:spcBef>
                <a:spcPts val="1440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余略。具体请参考《建筑工程设计文件编制深度规定（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2016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版）》第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3.2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章节。</a:t>
            </a:r>
            <a:endParaRPr lang="FangSong" altLang="FangSong" sz="1000"/>
          </a:p>
          <a:p>
            <a:pPr marL="41275" algn="l" rtl="0" eaLnBrk="0">
              <a:lnSpc>
                <a:spcPts val="2433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4.2.2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总平面</a:t>
            </a:r>
            <a:endParaRPr lang="SimSun" altLang="SimSun" sz="1200"/>
          </a:p>
          <a:p>
            <a:pPr marL="307975" algn="l" rtl="0" eaLnBrk="0">
              <a:lnSpc>
                <a:spcPct val="96000"/>
              </a:lnSpc>
              <a:spcBef>
                <a:spcPts val="1245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编制建议：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在初步设计阶段，总平面专业的设计文件应包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括设计说明书、设计图纸。</a:t>
            </a:r>
            <a:endParaRPr lang="FangSong" altLang="FangSong" sz="1000"/>
          </a:p>
          <a:p>
            <a:pPr marL="306070" algn="l" rtl="0" eaLnBrk="0">
              <a:lnSpc>
                <a:spcPct val="98000"/>
              </a:lnSpc>
              <a:spcBef>
                <a:spcPts val="1316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endParaRPr lang="FangSong" altLang="FangSong" sz="1000"/>
          </a:p>
          <a:p>
            <a:pPr marL="316865" algn="l" rtl="0" eaLnBrk="0">
              <a:lnSpc>
                <a:spcPct val="97000"/>
              </a:lnSpc>
              <a:spcBef>
                <a:spcPts val="404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总平面布置要求：</a:t>
            </a:r>
            <a:endParaRPr lang="FangSong" altLang="FangSong" sz="1000"/>
          </a:p>
          <a:p>
            <a:pPr marL="449580" indent="-106679" algn="l" rtl="0" eaLnBrk="0">
              <a:lnSpc>
                <a:spcPct val="120000"/>
              </a:lnSpc>
              <a:spcBef>
                <a:spcPts val="420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说明总平面设计构思及指导思想，说明如何结合自然环境和地域文脉，综合考虑地形、地质、</a:t>
            </a:r>
            <a:r>
              <a:rPr sz="10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日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照、通风、防火、卫生、交通及环境保护等要求进行总体布局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，使其满足使用功能、城市规划要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求以及技术安全、经济合理性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、节能、节地、节水、节材等要求。</a:t>
            </a:r>
            <a:endParaRPr lang="FangSong" altLang="FangSong" sz="1000"/>
          </a:p>
          <a:p>
            <a:pPr marL="321309" algn="l" rtl="0" eaLnBrk="0">
              <a:lnSpc>
                <a:spcPct val="87000"/>
              </a:lnSpc>
              <a:spcBef>
                <a:spcPts val="421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说明功能分区、远近期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结合、预留发展用地的设想；</a:t>
            </a:r>
            <a:endParaRPr lang="FangSong" altLang="FangSong" sz="1000"/>
          </a:p>
          <a:p>
            <a:pPr marL="325754" algn="l" rtl="0" eaLnBrk="0">
              <a:lnSpc>
                <a:spcPts val="1583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说明建筑空间组织及其与四周环境的关系；</a:t>
            </a:r>
            <a:endParaRPr lang="FangSong" altLang="FangSong" sz="1000"/>
          </a:p>
          <a:p>
            <a:pPr marL="325754" algn="l" rtl="0" eaLnBrk="0">
              <a:lnSpc>
                <a:spcPct val="87000"/>
              </a:lnSpc>
              <a:spcBef>
                <a:spcPts val="540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说明环境景观和绿地布置及其功能性、观赏性等；</a:t>
            </a:r>
            <a:endParaRPr lang="FangSong" altLang="FangSong" sz="1000"/>
          </a:p>
          <a:p>
            <a:pPr marL="326390" algn="l" rtl="0" eaLnBrk="0">
              <a:lnSpc>
                <a:spcPts val="1584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说明无障碍设施的布置。</a:t>
            </a:r>
            <a:endParaRPr lang="FangSong" altLang="FangSong" sz="1000"/>
          </a:p>
          <a:p>
            <a:pPr marL="307975" algn="l" rtl="0" eaLnBrk="0">
              <a:lnSpc>
                <a:spcPct val="87000"/>
              </a:lnSpc>
              <a:spcBef>
                <a:spcPts val="1440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余略。具体请参考《建筑工程设计文件编制深度规定（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2016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版）》第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3.3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章节。</a:t>
            </a:r>
            <a:endParaRPr lang="FangSong" altLang="FangSong" sz="1000"/>
          </a:p>
          <a:p>
            <a:pPr marL="41275" algn="l" rtl="0" eaLnBrk="0">
              <a:lnSpc>
                <a:spcPts val="2433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4.2.3 建筑专业深度</a:t>
            </a:r>
            <a:endParaRPr lang="SimSun" altLang="SimSun" sz="1200"/>
          </a:p>
          <a:p>
            <a:pPr marL="307975" algn="l" rtl="0" eaLnBrk="0">
              <a:lnSpc>
                <a:spcPct val="96000"/>
              </a:lnSpc>
              <a:spcBef>
                <a:spcPts val="1245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编制建议：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在初步设计阶段建筑专业设计文件应包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括设计说明书和设计图纸。</a:t>
            </a:r>
            <a:endParaRPr lang="FangSong" altLang="FangSong" sz="1000"/>
          </a:p>
          <a:p>
            <a:pPr marL="306070" algn="l" rtl="0" eaLnBrk="0">
              <a:lnSpc>
                <a:spcPct val="98000"/>
              </a:lnSpc>
              <a:spcBef>
                <a:spcPts val="1316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endParaRPr lang="FangSong" altLang="FangSong" sz="1000"/>
          </a:p>
          <a:p>
            <a:pPr marL="309879" algn="l" rtl="0" eaLnBrk="0">
              <a:lnSpc>
                <a:spcPct val="98000"/>
              </a:lnSpc>
              <a:spcBef>
                <a:spcPts val="392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平面图设计深度：</a:t>
            </a:r>
            <a:endParaRPr lang="FangSong" altLang="FangSong" sz="1000"/>
          </a:p>
          <a:p>
            <a:pPr marL="445134" indent="-102235" algn="l" rtl="0" eaLnBrk="0">
              <a:lnSpc>
                <a:spcPct val="114000"/>
              </a:lnSpc>
              <a:spcBef>
                <a:spcPts val="432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标明承重结构的轴线、轴线编号、定位尺寸和总尺寸，</a:t>
            </a:r>
            <a:r>
              <a:rPr sz="1000" kern="0" spc="-1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注明各空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间的名称和门窗编号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,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住宅标注 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套型内卧室、起居室（厅）、厨房、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卫生间等空间的使用面积；</a:t>
            </a:r>
            <a:endParaRPr lang="FangSong" altLang="FangSong" sz="1000"/>
          </a:p>
          <a:p>
            <a:pPr algn="l" rtl="0" eaLnBrk="0">
              <a:lnSpc>
                <a:spcPct val="117000"/>
              </a:lnSpc>
            </a:pPr>
            <a:endParaRPr lang="Arial" altLang="Arial" sz="300"/>
          </a:p>
          <a:p>
            <a:pPr marL="459105" indent="-121285" algn="l" rtl="0" eaLnBrk="0">
              <a:lnSpc>
                <a:spcPct val="114000"/>
              </a:lnSpc>
              <a:spcBef>
                <a:spcPts val="3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绘出主要结构和建筑构配件，如非承重墙、壁柱、</a:t>
            </a:r>
            <a:r>
              <a:rPr sz="10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门窗（幕墙）、天窗、楼梯、</a:t>
            </a:r>
            <a:r>
              <a:rPr sz="10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电梯、</a:t>
            </a:r>
            <a:r>
              <a:rPr sz="10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自动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扶梯、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中庭（及其上空）、夹层、平台、阳台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、雨篷、</a:t>
            </a:r>
            <a:r>
              <a:rPr sz="10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台阶、坡道、散水明沟等的位置；</a:t>
            </a:r>
            <a:r>
              <a:rPr sz="10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当围护结构为</a:t>
            </a:r>
            <a:endParaRPr lang="FangSong" altLang="FangSong" sz="1000"/>
          </a:p>
        </p:txBody>
      </p:sp>
      <p:sp>
        <p:nvSpPr>
          <p:cNvPr id="142" name="textbox 142"/>
          <p:cNvSpPr/>
          <p:nvPr/>
        </p:nvSpPr>
        <p:spPr>
          <a:xfrm>
            <a:off x="2926244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pic>
        <p:nvPicPr>
          <p:cNvPr id="144" name="picture 1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146" name="textbox 146"/>
          <p:cNvSpPr/>
          <p:nvPr/>
        </p:nvSpPr>
        <p:spPr>
          <a:xfrm>
            <a:off x="3721823" y="9865169"/>
            <a:ext cx="127635" cy="130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5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11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textbox 148"/>
          <p:cNvSpPr/>
          <p:nvPr/>
        </p:nvSpPr>
        <p:spPr>
          <a:xfrm>
            <a:off x="891794" y="858967"/>
            <a:ext cx="6174740" cy="88595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38"/>
              </a:lnSpc>
            </a:pPr>
            <a:endParaRPr lang="Arial" altLang="Arial" sz="100"/>
          </a:p>
          <a:p>
            <a:pPr marL="412750" algn="l" rtl="0" eaLnBrk="0">
              <a:lnSpc>
                <a:spcPct val="97000"/>
              </a:lnSpc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幕墙时，应标明幕墙与主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体结构的定位关系；</a:t>
            </a:r>
            <a:endParaRPr lang="FangSong" altLang="FangSong" sz="1000"/>
          </a:p>
          <a:p>
            <a:pPr marL="296545" algn="l" rtl="0" eaLnBrk="0">
              <a:lnSpc>
                <a:spcPct val="115000"/>
              </a:lnSpc>
              <a:spcBef>
                <a:spcPts val="408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表示主要建筑设备的位置，如水池、卫生器具等与设备专业有关的设备的位置；                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表示建筑平面或空间的防火分区和面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积以及安全疏散的内容，宜单独成图；</a:t>
            </a:r>
            <a:endParaRPr lang="FangSong" altLang="FangSong" sz="1000"/>
          </a:p>
          <a:p>
            <a:pPr marL="297179" algn="l" rtl="0" eaLnBrk="0">
              <a:lnSpc>
                <a:spcPct val="87000"/>
              </a:lnSpc>
              <a:spcBef>
                <a:spcPts val="405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标明室内、外地面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设计标高及地上、地下各层楼地面标高；</a:t>
            </a:r>
            <a:endParaRPr lang="FangSong" altLang="FangSong" sz="1000"/>
          </a:p>
          <a:p>
            <a:pPr marL="297179" algn="l" rtl="0" eaLnBrk="0">
              <a:lnSpc>
                <a:spcPts val="1583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首层平面标注剖切线位置、编号及指北针；</a:t>
            </a:r>
            <a:endParaRPr lang="FangSong" altLang="FangSong" sz="1000"/>
          </a:p>
          <a:p>
            <a:pPr marL="413384" indent="-100330" algn="l" rtl="0" eaLnBrk="0">
              <a:lnSpc>
                <a:spcPct val="114000"/>
              </a:lnSpc>
              <a:spcBef>
                <a:spcPts val="551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绘出有特殊要求或标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准的厅、室的室内布置，如家具的布置等；也可根据需要选择绘制标准层、 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标准单元或标准间的放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大平面图及室内布置图；</a:t>
            </a:r>
            <a:endParaRPr lang="FangSong" altLang="FangSong" sz="1000"/>
          </a:p>
          <a:p>
            <a:pPr marL="292734" algn="l" rtl="0" eaLnBrk="0">
              <a:lnSpc>
                <a:spcPct val="97000"/>
              </a:lnSpc>
              <a:spcBef>
                <a:spcPts val="424"/>
              </a:spcBef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h.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图纸名称、</a:t>
            </a:r>
            <a:r>
              <a:rPr sz="1000" kern="0" spc="-2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比例。</a:t>
            </a:r>
            <a:endParaRPr lang="FangSong" altLang="FangSong" sz="1000"/>
          </a:p>
          <a:p>
            <a:pPr marL="278765" algn="l" rtl="0" eaLnBrk="0">
              <a:lnSpc>
                <a:spcPct val="87000"/>
              </a:lnSpc>
              <a:spcBef>
                <a:spcPts val="1317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余略。具体请参考《建筑工程设计文件编制深度规定（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2016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版）》第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3.4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章节。</a:t>
            </a:r>
            <a:endParaRPr lang="FangSong" altLang="FangSong" sz="1000"/>
          </a:p>
          <a:p>
            <a:pPr marL="12700" algn="l" rtl="0" eaLnBrk="0">
              <a:lnSpc>
                <a:spcPts val="2433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4.2.4 结构专业深度</a:t>
            </a:r>
            <a:endParaRPr lang="SimSun" altLang="SimSun" sz="1200"/>
          </a:p>
          <a:p>
            <a:pPr marL="278765" algn="l" rtl="0" eaLnBrk="0">
              <a:lnSpc>
                <a:spcPct val="96000"/>
              </a:lnSpc>
              <a:spcBef>
                <a:spcPts val="1245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编制建议：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在初步设计阶段结构专业设计文件应有设计说明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书、结构布置图和计算书。</a:t>
            </a:r>
            <a:endParaRPr lang="FangSong" altLang="FangSong" sz="1000"/>
          </a:p>
          <a:p>
            <a:pPr marL="276859" algn="l" rtl="0" eaLnBrk="0">
              <a:lnSpc>
                <a:spcPct val="98000"/>
              </a:lnSpc>
              <a:spcBef>
                <a:spcPts val="1316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endParaRPr lang="FangSong" altLang="FangSong" sz="1000"/>
          </a:p>
          <a:p>
            <a:pPr marL="278129" algn="l" rtl="0" eaLnBrk="0">
              <a:lnSpc>
                <a:spcPct val="98000"/>
              </a:lnSpc>
              <a:spcBef>
                <a:spcPts val="404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地基基础设计深度：</a:t>
            </a:r>
            <a:endParaRPr lang="FangSong" altLang="FangSong" sz="1000"/>
          </a:p>
          <a:p>
            <a:pPr marL="413384" indent="-99694" algn="l" rtl="0" eaLnBrk="0">
              <a:lnSpc>
                <a:spcPct val="123000"/>
              </a:lnSpc>
              <a:spcBef>
                <a:spcPts val="409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工程地质和水文地质概况，应包括各主要土层的压缩模量和承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载力特征值（或桩基设计参数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）；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地基液化判别，地基土冻胀性和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融陷情况，湿陷性黄土地基湿陷登记和类型，膨胀土地基的膨缩 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等级，抗浮设防水位特殊地质条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件（如溶洞）等说明，土及地下水对钢筋、钢材和混凝土的腐蚀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性；</a:t>
            </a:r>
            <a:endParaRPr lang="FangSong" altLang="FangSong" sz="1000"/>
          </a:p>
          <a:p>
            <a:pPr marL="292100" algn="l" rtl="0" eaLnBrk="0">
              <a:lnSpc>
                <a:spcPct val="98000"/>
              </a:lnSpc>
              <a:spcBef>
                <a:spcPts val="420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基础选型说明；</a:t>
            </a:r>
            <a:endParaRPr lang="FangSong" altLang="FangSong" sz="1000"/>
          </a:p>
          <a:p>
            <a:pPr marL="412115" indent="-99060" algn="l" rtl="0" eaLnBrk="0">
              <a:lnSpc>
                <a:spcPct val="114000"/>
              </a:lnSpc>
              <a:spcBef>
                <a:spcPts val="425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采用天然地基时应说明基础埋置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深度和持力层情况；采用桩基时，应说明桩的类型、桩端持力层 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及进入持力层的深度、承台埋深；采用地基处理时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，应说明地基处理要求；</a:t>
            </a:r>
            <a:endParaRPr lang="FangSong" altLang="FangSong" sz="1000"/>
          </a:p>
          <a:p>
            <a:pPr marL="296545" algn="l" rtl="0" eaLnBrk="0">
              <a:lnSpc>
                <a:spcPct val="98000"/>
              </a:lnSpc>
              <a:spcBef>
                <a:spcPts val="416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关键技术问题的解决方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法；</a:t>
            </a:r>
            <a:endParaRPr lang="FangSong" altLang="FangSong" sz="1000"/>
          </a:p>
          <a:p>
            <a:pPr marL="297179" algn="l" rtl="0" eaLnBrk="0">
              <a:lnSpc>
                <a:spcPct val="87000"/>
              </a:lnSpc>
              <a:spcBef>
                <a:spcPts val="409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e.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必要时应说明对既有建筑物、构筑物、市政设施和道路等的影响和保护措施；</a:t>
            </a:r>
            <a:endParaRPr lang="FangSong" altLang="FangSong" sz="1000"/>
          </a:p>
          <a:p>
            <a:pPr marL="297179" algn="l" rtl="0" eaLnBrk="0">
              <a:lnSpc>
                <a:spcPts val="1583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施工特殊要求及其他需要说明的内容。</a:t>
            </a:r>
            <a:endParaRPr lang="FangSong" altLang="FangSong" sz="1000"/>
          </a:p>
          <a:p>
            <a:pPr marL="278765" algn="l" rtl="0" eaLnBrk="0">
              <a:lnSpc>
                <a:spcPct val="97000"/>
              </a:lnSpc>
              <a:spcBef>
                <a:spcPts val="1439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余略。具体请参考《建筑工程设计文件编制深度规定（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2016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版）》第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3.5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章节。</a:t>
            </a:r>
            <a:endParaRPr lang="FangSong" altLang="FangSong" sz="1000"/>
          </a:p>
          <a:p>
            <a:pPr marL="12700" algn="l" rtl="0" eaLnBrk="0">
              <a:lnSpc>
                <a:spcPct val="95000"/>
              </a:lnSpc>
              <a:spcBef>
                <a:spcPts val="1118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4.2.5 建筑电气深度</a:t>
            </a:r>
            <a:endParaRPr lang="SimSun" altLang="SimSun" sz="1200"/>
          </a:p>
          <a:p>
            <a:pPr marL="15240" indent="262890" algn="l" rtl="0" eaLnBrk="0">
              <a:lnSpc>
                <a:spcPct val="115000"/>
              </a:lnSpc>
              <a:spcBef>
                <a:spcPts val="1050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编制建议：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在初步设计阶段建筑电气专业设计文件应包括设计说明书、设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计图纸、主要电气设备表、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计算书。</a:t>
            </a:r>
            <a:endParaRPr lang="FangSong" altLang="FangSong" sz="1000"/>
          </a:p>
          <a:p>
            <a:pPr marL="276859" algn="l" rtl="0" eaLnBrk="0">
              <a:lnSpc>
                <a:spcPct val="98000"/>
              </a:lnSpc>
              <a:spcBef>
                <a:spcPts val="1304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endParaRPr lang="FangSong" altLang="FangSong" sz="1000"/>
          </a:p>
          <a:p>
            <a:pPr marL="287654" algn="l" rtl="0" eaLnBrk="0">
              <a:lnSpc>
                <a:spcPct val="98000"/>
              </a:lnSpc>
              <a:spcBef>
                <a:spcPts val="404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变、配、发电系统设计深度：</a:t>
            </a:r>
            <a:endParaRPr lang="FangSong" altLang="FangSong" sz="1000"/>
          </a:p>
          <a:p>
            <a:pPr marL="313690" algn="l" rtl="0" eaLnBrk="0">
              <a:lnSpc>
                <a:spcPct val="97000"/>
              </a:lnSpc>
              <a:spcBef>
                <a:spcPts val="412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确定负荷等级和各级别负荷容量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；</a:t>
            </a:r>
            <a:endParaRPr lang="FangSong" altLang="FangSong" sz="1000"/>
          </a:p>
          <a:p>
            <a:pPr marL="417194" indent="-108585" algn="l" rtl="0" eaLnBrk="0">
              <a:lnSpc>
                <a:spcPct val="114000"/>
              </a:lnSpc>
              <a:spcBef>
                <a:spcPts val="428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确定供电电源及电压等级，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要求电源容量及回路数、专用线或非专用线、线路路由及敷设方式、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近远期发展情况；</a:t>
            </a:r>
            <a:endParaRPr lang="FangSong" altLang="FangSong" sz="1000"/>
          </a:p>
          <a:p>
            <a:pPr marL="414019" indent="-100964" algn="l" rtl="0" eaLnBrk="0">
              <a:lnSpc>
                <a:spcPct val="120000"/>
              </a:lnSpc>
              <a:spcBef>
                <a:spcPts val="425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备用电源和应急电源容量确定原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则及性能要求，有自备发电机时，说明启动、停机方式及与城市 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电网关系；高、低压配电系统接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线型式及运行方式：正常工作电源与备用电源之间的关系；母线 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联络开关运行和切换方式；变压器之间低压侧联络方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式；重要负荷的供电方式；</a:t>
            </a:r>
            <a:endParaRPr lang="FangSong" altLang="FangSong" sz="1000"/>
          </a:p>
          <a:p>
            <a:pPr marL="313054" algn="l" rtl="0" eaLnBrk="0">
              <a:lnSpc>
                <a:spcPct val="97000"/>
              </a:lnSpc>
              <a:spcBef>
                <a:spcPts val="424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d.</a:t>
            </a:r>
            <a:r>
              <a:rPr sz="1000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变、配、发电站的位置、数量及型式，设备技术条件和选型要求；</a:t>
            </a:r>
            <a:endParaRPr lang="FangSong" altLang="FangSong" sz="1000"/>
          </a:p>
          <a:p>
            <a:pPr marL="313690" algn="l" rtl="0" eaLnBrk="0">
              <a:lnSpc>
                <a:spcPct val="114000"/>
              </a:lnSpc>
              <a:spcBef>
                <a:spcPts val="428"/>
              </a:spcBef>
            </a:pP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e.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容量：包括设备安装容量、计算有功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、无功、视在容量，变压器、发电机的台数、容量、负载率；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继电保护装置的设置；</a:t>
            </a:r>
            <a:endParaRPr lang="FangSong" altLang="FangSong" sz="1000"/>
          </a:p>
          <a:p>
            <a:pPr marL="313054" algn="l" rtl="0" eaLnBrk="0">
              <a:lnSpc>
                <a:spcPct val="95000"/>
              </a:lnSpc>
              <a:spcBef>
                <a:spcPts val="424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操作电源和信号：说明高、低压设备的操作电源，</a:t>
            </a:r>
            <a:r>
              <a:rPr sz="10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以及运行信号装置配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置情况；</a:t>
            </a:r>
            <a:endParaRPr lang="FangSong" altLang="FangSong" sz="10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09879" algn="l" rtl="0" eaLnBrk="0">
              <a:lnSpc>
                <a:spcPct val="97000"/>
              </a:lnSpc>
              <a:spcBef>
                <a:spcPts val="1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h.</a:t>
            </a:r>
            <a:r>
              <a:rPr sz="1000" kern="0" spc="-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电能计量装置：采用高压或低压；专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用柜或非专用柜（满足供电部门要求和建设单位内部核算要</a:t>
            </a:r>
            <a:endParaRPr lang="FangSong" altLang="FangSong" sz="1000"/>
          </a:p>
        </p:txBody>
      </p:sp>
      <p:sp>
        <p:nvSpPr>
          <p:cNvPr id="150" name="textbox 150"/>
          <p:cNvSpPr/>
          <p:nvPr/>
        </p:nvSpPr>
        <p:spPr>
          <a:xfrm>
            <a:off x="2926244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pic>
        <p:nvPicPr>
          <p:cNvPr id="152" name="picture 1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154" name="textbox 154"/>
          <p:cNvSpPr/>
          <p:nvPr/>
        </p:nvSpPr>
        <p:spPr>
          <a:xfrm>
            <a:off x="3721823" y="9865169"/>
            <a:ext cx="127635" cy="130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5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12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textbox 156"/>
          <p:cNvSpPr/>
          <p:nvPr/>
        </p:nvSpPr>
        <p:spPr>
          <a:xfrm>
            <a:off x="891635" y="858967"/>
            <a:ext cx="6155054" cy="88588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49"/>
              </a:lnSpc>
            </a:pPr>
            <a:endParaRPr lang="Arial" altLang="Arial" sz="100"/>
          </a:p>
          <a:p>
            <a:pPr marL="420369" algn="l" rtl="0" eaLnBrk="0">
              <a:lnSpc>
                <a:spcPct val="98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求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监测仪表的配置情况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；</a:t>
            </a:r>
            <a:endParaRPr lang="FangSong" altLang="FangSong" sz="1000"/>
          </a:p>
          <a:p>
            <a:pPr marL="418465" indent="-105410" algn="l" rtl="0" eaLnBrk="0">
              <a:lnSpc>
                <a:spcPct val="115000"/>
              </a:lnSpc>
              <a:spcBef>
                <a:spcPts val="404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功率因数补偿方式：说明功率因数是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否达到供用电规则的要求，应补偿容量和采取的补偿方式和 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补偿后的结果；</a:t>
            </a:r>
            <a:endParaRPr lang="FangSong" altLang="FangSong" sz="1000"/>
          </a:p>
          <a:p>
            <a:pPr marL="299084" algn="l" rtl="0" eaLnBrk="0">
              <a:lnSpc>
                <a:spcPct val="95000"/>
              </a:lnSpc>
              <a:spcBef>
                <a:spcPts val="408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j.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谐波：说明谐波状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况及治理措施。</a:t>
            </a:r>
            <a:endParaRPr lang="FangSong" altLang="FangSong" sz="1000"/>
          </a:p>
          <a:p>
            <a:pPr marL="279400" algn="l" rtl="0" eaLnBrk="0">
              <a:lnSpc>
                <a:spcPct val="97000"/>
              </a:lnSpc>
              <a:spcBef>
                <a:spcPts val="1336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余略。具体请参考《建筑工程设计文件编制深度规定（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2016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版）》第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3.6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章节。</a:t>
            </a:r>
            <a:endParaRPr lang="FangSong" altLang="FangSong" sz="1000"/>
          </a:p>
          <a:p>
            <a:pPr marL="12700" algn="l" rtl="0" eaLnBrk="0">
              <a:lnSpc>
                <a:spcPct val="95000"/>
              </a:lnSpc>
              <a:spcBef>
                <a:spcPts val="1113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4.2.6 给水排水深度</a:t>
            </a:r>
            <a:endParaRPr lang="SimSun" altLang="SimSun" sz="1200"/>
          </a:p>
          <a:p>
            <a:pPr marL="17779" indent="260984" algn="l" rtl="0" eaLnBrk="0">
              <a:lnSpc>
                <a:spcPct val="114000"/>
              </a:lnSpc>
              <a:spcBef>
                <a:spcPts val="1071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：初步设计阶段，建筑工程给水排水专业设计文件应包括设计说明书、设计图纸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、设备及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主要材料表、计算书。</a:t>
            </a:r>
            <a:endParaRPr lang="FangSong" altLang="FangSong" sz="1000"/>
          </a:p>
          <a:p>
            <a:pPr marL="276859" algn="l" rtl="0" eaLnBrk="0">
              <a:lnSpc>
                <a:spcPct val="98000"/>
              </a:lnSpc>
              <a:spcBef>
                <a:spcPts val="1324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endParaRPr lang="FangSong" altLang="FangSong" sz="1000"/>
          </a:p>
          <a:p>
            <a:pPr marL="278129" algn="l" rtl="0" eaLnBrk="0">
              <a:lnSpc>
                <a:spcPct val="98000"/>
              </a:lnSpc>
              <a:spcBef>
                <a:spcPts val="392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建筑室内给水设计深度：</a:t>
            </a:r>
            <a:endParaRPr lang="FangSong" altLang="FangSong" sz="1000"/>
          </a:p>
          <a:p>
            <a:pPr marL="426084" indent="-112395" algn="l" rtl="0" eaLnBrk="0">
              <a:lnSpc>
                <a:spcPct val="115000"/>
              </a:lnSpc>
              <a:spcBef>
                <a:spcPts val="408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水源：</a:t>
            </a:r>
            <a:r>
              <a:rPr sz="10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由市政或小区管网供水时，应说明供水干管的方位、</a:t>
            </a:r>
            <a:r>
              <a:rPr sz="10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引入管（接管）管径及根数、能提供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的水压；</a:t>
            </a:r>
            <a:endParaRPr lang="FangSong" altLang="FangSong" sz="1000"/>
          </a:p>
          <a:p>
            <a:pPr marL="416559" indent="-107950" algn="l" rtl="0" eaLnBrk="0">
              <a:lnSpc>
                <a:spcPct val="115000"/>
              </a:lnSpc>
              <a:spcBef>
                <a:spcPts val="408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说明或用表格列出各种用水量定额、用水单位数、使用时数、小时变化系数、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最高日用水量、平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均时用水量、最大时用水量；</a:t>
            </a:r>
            <a:endParaRPr lang="FangSong" altLang="FangSong" sz="1000"/>
          </a:p>
          <a:p>
            <a:pPr marL="416559" indent="-102870" algn="l" rtl="0" eaLnBrk="0">
              <a:lnSpc>
                <a:spcPct val="121000"/>
              </a:lnSpc>
              <a:spcBef>
                <a:spcPts val="397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给水系统：说明给水系统的选择和给水方式，分质、分区（分压）供水要求和采取的措施，计量 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方式，设备控制方法，水箱和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水池的容量、设置位置、材质，设备选型、</a:t>
            </a:r>
            <a:r>
              <a:rPr sz="10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防水质污染、保温、防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结露和防腐蚀等措施；</a:t>
            </a:r>
            <a:endParaRPr lang="FangSong" altLang="FangSong" sz="1000"/>
          </a:p>
          <a:p>
            <a:pPr marL="413384" indent="-100330" algn="l" rtl="0" eaLnBrk="0">
              <a:lnSpc>
                <a:spcPct val="123000"/>
              </a:lnSpc>
              <a:spcBef>
                <a:spcPts val="421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消防系统：遵照各类防火设计规范的有关规定要求，分别对各类消防系统（如消火栓、</a:t>
            </a:r>
            <a:r>
              <a:rPr sz="10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自动喷水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水幕、雨淋喷水、水喷雾、细水雾、泡沫、消防炮、气体灭火等）的设计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原则和依据，计算标准、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设计参数、系统组成、控制方式；消防水池和水箱的容量、设置位置；建筑灭火器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的配置；其他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灭火系统如气体灭火系统的设置范围、灭火剂选择、设计储量以及主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要设备选择等予以叙述；</a:t>
            </a:r>
            <a:endParaRPr lang="FangSong" altLang="FangSong" sz="1000"/>
          </a:p>
          <a:p>
            <a:pPr marL="417194" indent="-103504" algn="l" rtl="0" eaLnBrk="0">
              <a:lnSpc>
                <a:spcPct val="120000"/>
              </a:lnSpc>
              <a:spcBef>
                <a:spcPts val="424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热水系统：说明采取的热源、加热方式、水温、水质、热水供应方式、系统选择及设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计耗热量、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最大小时热水量、机组供热量等；说明设备选型、保温、防腐的技术措施等；</a:t>
            </a:r>
            <a:r>
              <a:rPr sz="1000" kern="0" spc="-1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当利用余热或太阳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能时，</a:t>
            </a:r>
            <a:r>
              <a:rPr sz="10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尚应说明采用的依据、供应能力、系统形式、运行条件及技术措施等；</a:t>
            </a:r>
            <a:endParaRPr lang="FangSong" altLang="FangSong" sz="1000"/>
          </a:p>
          <a:p>
            <a:pPr marL="421640" indent="-107314" algn="l" rtl="0" eaLnBrk="0">
              <a:lnSpc>
                <a:spcPct val="114000"/>
              </a:lnSpc>
              <a:spcBef>
                <a:spcPts val="428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循环冷却水系统、重复用水系统、饮水供应等系统的设计参数及系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统简介。</a:t>
            </a:r>
            <a:r>
              <a:rPr sz="10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当对水质、水压、水 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温等有特殊要求时，应说明采用的特殊技术措施，并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列出设计数据及工艺流程、设备选型等；</a:t>
            </a:r>
            <a:endParaRPr lang="FangSong" altLang="FangSong" sz="1000"/>
          </a:p>
          <a:p>
            <a:pPr marL="313054" algn="l" rtl="0" eaLnBrk="0">
              <a:lnSpc>
                <a:spcPct val="95000"/>
              </a:lnSpc>
              <a:spcBef>
                <a:spcPts val="428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各系统选用的管材、接口及敷设方式</a:t>
            </a:r>
            <a:endParaRPr lang="FangSong" altLang="FangSong" sz="1000"/>
          </a:p>
          <a:p>
            <a:pPr marL="279400" algn="l" rtl="0" eaLnBrk="0">
              <a:lnSpc>
                <a:spcPct val="97000"/>
              </a:lnSpc>
              <a:spcBef>
                <a:spcPts val="1337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余略。具体请参考《建筑工程设计文件编制深度规定（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2016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版）》第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3.7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章节。</a:t>
            </a:r>
            <a:endParaRPr lang="FangSong" altLang="FangSong" sz="1000"/>
          </a:p>
          <a:p>
            <a:pPr marL="12700" algn="l" rtl="0" eaLnBrk="0">
              <a:lnSpc>
                <a:spcPct val="95000"/>
              </a:lnSpc>
              <a:spcBef>
                <a:spcPts val="1118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4.2.7</a:t>
            </a:r>
            <a:r>
              <a:rPr sz="12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暖通专业深度</a:t>
            </a:r>
            <a:endParaRPr lang="SimSun" altLang="SimSun" sz="1200"/>
          </a:p>
          <a:p>
            <a:pPr marL="12700" indent="266700" algn="l" rtl="0" eaLnBrk="0">
              <a:lnSpc>
                <a:spcPct val="114000"/>
              </a:lnSpc>
              <a:spcBef>
                <a:spcPts val="1074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：在初步设计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阶段，供暖通风与空气调节设计文件应有设计说明书，除小型、简单工程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外，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初步设计文件还应包括设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计图纸、设备表及计算书。</a:t>
            </a:r>
            <a:endParaRPr lang="FangSong" altLang="FangSong" sz="1000"/>
          </a:p>
          <a:p>
            <a:pPr marL="276859" algn="l" rtl="0" eaLnBrk="0">
              <a:lnSpc>
                <a:spcPct val="98000"/>
              </a:lnSpc>
              <a:spcBef>
                <a:spcPts val="1304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例：</a:t>
            </a:r>
            <a:endParaRPr lang="FangSong" altLang="FangSong" sz="1000"/>
          </a:p>
          <a:p>
            <a:pPr marL="279400" algn="l" rtl="0" eaLnBrk="0">
              <a:lnSpc>
                <a:spcPct val="98000"/>
              </a:lnSpc>
              <a:spcBef>
                <a:spcPts val="404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设计图纸设计深度：</a:t>
            </a:r>
            <a:endParaRPr lang="FangSong" altLang="FangSong" sz="1000"/>
          </a:p>
          <a:p>
            <a:pPr marL="429894" indent="-116204" algn="l" rtl="0" eaLnBrk="0">
              <a:lnSpc>
                <a:spcPct val="115000"/>
              </a:lnSpc>
              <a:spcBef>
                <a:spcPts val="412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供暖通风与空气调节初步设计图纸一般包括图例、系统流程图、主要平面图。各种风道可绘单线  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图。</a:t>
            </a:r>
            <a:endParaRPr lang="FangSong" altLang="FangSong" sz="1000"/>
          </a:p>
          <a:p>
            <a:pPr marL="415925" indent="-107314" algn="l" rtl="0" eaLnBrk="0">
              <a:lnSpc>
                <a:spcPct val="121000"/>
              </a:lnSpc>
              <a:spcBef>
                <a:spcPts val="393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系统流程图包括冷热源系统、供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暖系统、空调水系统、通风及空调风路系统、</a:t>
            </a:r>
            <a:r>
              <a:rPr sz="1000" kern="0" spc="-3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防排烟等系统的流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程。应表示系统服务区域名称、设备和主要管道和风道所在区域和楼层，标注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设备编号、主要风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道尺寸和水管干管管径，表示系统主要附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件，建筑楼层编号及标高。</a:t>
            </a:r>
            <a:endParaRPr lang="FangSong" altLang="FangSong" sz="1000"/>
          </a:p>
          <a:p>
            <a:pPr marL="313690" algn="l" rtl="0" eaLnBrk="0">
              <a:lnSpc>
                <a:spcPct val="97000"/>
              </a:lnSpc>
              <a:spcBef>
                <a:spcPts val="416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供暖平面图。绘出散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热器位置、供暖干管的入口及系统编号。</a:t>
            </a:r>
            <a:endParaRPr lang="FangSong" altLang="FangSong" sz="1000"/>
          </a:p>
          <a:p>
            <a:pPr algn="l" rtl="0" eaLnBrk="0">
              <a:lnSpc>
                <a:spcPct val="113000"/>
              </a:lnSpc>
            </a:pPr>
            <a:endParaRPr lang="Arial" altLang="Arial" sz="300"/>
          </a:p>
          <a:p>
            <a:pPr marL="313054" algn="l" rtl="0" eaLnBrk="0">
              <a:lnSpc>
                <a:spcPct val="97000"/>
              </a:lnSpc>
              <a:spcBef>
                <a:spcPts val="1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通风、空调、</a:t>
            </a:r>
            <a:r>
              <a:rPr sz="10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防排烟平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面图应绘出设备位置、管道和风道走向、风口位置，大型复杂工程还应注</a:t>
            </a:r>
            <a:endParaRPr lang="FangSong" altLang="FangSong" sz="1000"/>
          </a:p>
        </p:txBody>
      </p:sp>
      <p:sp>
        <p:nvSpPr>
          <p:cNvPr id="158" name="textbox 158"/>
          <p:cNvSpPr/>
          <p:nvPr/>
        </p:nvSpPr>
        <p:spPr>
          <a:xfrm>
            <a:off x="2926244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pic>
        <p:nvPicPr>
          <p:cNvPr id="160" name="picture 1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162" name="textbox 162"/>
          <p:cNvSpPr/>
          <p:nvPr/>
        </p:nvSpPr>
        <p:spPr>
          <a:xfrm>
            <a:off x="3721823" y="9865169"/>
            <a:ext cx="127635" cy="130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50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13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textbox 164"/>
          <p:cNvSpPr/>
          <p:nvPr/>
        </p:nvSpPr>
        <p:spPr>
          <a:xfrm>
            <a:off x="891794" y="858967"/>
            <a:ext cx="6120765" cy="3926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94"/>
              </a:lnSpc>
            </a:pPr>
            <a:endParaRPr lang="Arial" altLang="Arial" sz="100"/>
          </a:p>
          <a:p>
            <a:pPr marL="431800" algn="l" rtl="0" eaLnBrk="0">
              <a:lnSpc>
                <a:spcPct val="97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出主要干管控制标高和管径，管道交叉复杂处需绘制局部剖面。</a:t>
            </a:r>
            <a:endParaRPr lang="FangSong" altLang="FangSong" sz="1000"/>
          </a:p>
          <a:p>
            <a:pPr marL="313690" algn="l" rtl="0" eaLnBrk="0">
              <a:lnSpc>
                <a:spcPct val="97000"/>
              </a:lnSpc>
              <a:spcBef>
                <a:spcPts val="408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冷热源机房平面图。绘出主要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设备位置、管道走向，标注设备编号等。</a:t>
            </a:r>
            <a:endParaRPr lang="FangSong" altLang="FangSong" sz="1000"/>
          </a:p>
          <a:p>
            <a:pPr marL="278765" algn="l" rtl="0" eaLnBrk="0">
              <a:lnSpc>
                <a:spcPct val="97000"/>
              </a:lnSpc>
              <a:spcBef>
                <a:spcPts val="1324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余略。具体请参考《建筑工程设计文件编制深度规定（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2016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版）》第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3.8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章节。</a:t>
            </a:r>
            <a:endParaRPr lang="FangSong" altLang="FangSong" sz="1000"/>
          </a:p>
          <a:p>
            <a:pPr marL="12700" algn="l" rtl="0" eaLnBrk="0">
              <a:lnSpc>
                <a:spcPct val="95000"/>
              </a:lnSpc>
              <a:spcBef>
                <a:spcPts val="1101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4.2.8 热能动力深度</a:t>
            </a:r>
            <a:endParaRPr lang="SimSun" altLang="SimSun" sz="1200"/>
          </a:p>
          <a:p>
            <a:pPr marL="13970" indent="264795" algn="l" rtl="0" eaLnBrk="0">
              <a:lnSpc>
                <a:spcPct val="115000"/>
              </a:lnSpc>
              <a:spcBef>
                <a:spcPts val="1067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编制建议：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初步设计应有设计说明书，除小型、简单工程外，初步设计还应包括设计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图纸、主要设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备表、计算书。</a:t>
            </a:r>
            <a:endParaRPr lang="FangSong" altLang="FangSong" sz="1000"/>
          </a:p>
          <a:p>
            <a:pPr marL="276859" algn="l" rtl="0" eaLnBrk="0">
              <a:lnSpc>
                <a:spcPct val="98000"/>
              </a:lnSpc>
              <a:spcBef>
                <a:spcPts val="1304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endParaRPr lang="FangSong" altLang="FangSong" sz="1000"/>
          </a:p>
          <a:p>
            <a:pPr marL="278765" algn="l" rtl="0" eaLnBrk="0">
              <a:lnSpc>
                <a:spcPct val="98000"/>
              </a:lnSpc>
              <a:spcBef>
                <a:spcPts val="404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设计图纸设计深度：</a:t>
            </a:r>
            <a:endParaRPr lang="FangSong" altLang="FangSong" sz="1000"/>
          </a:p>
          <a:p>
            <a:pPr marL="415925" indent="-102235" algn="l" rtl="0" eaLnBrk="0">
              <a:lnSpc>
                <a:spcPct val="114000"/>
              </a:lnSpc>
              <a:spcBef>
                <a:spcPts val="412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热力系统图：表示出热水循环系统、蒸汽及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凝结水系统、水处理系统、给水系统、定压补水方式、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排污系统等内容；标明图例符号、主要管径、介质流向及设备编号（应与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设备表中编号一致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）；</a:t>
            </a:r>
            <a:endParaRPr lang="FangSong" altLang="FangSong" sz="1000"/>
          </a:p>
          <a:p>
            <a:pPr marL="413384" algn="l" rtl="0" eaLnBrk="0">
              <a:lnSpc>
                <a:spcPct val="97000"/>
              </a:lnSpc>
              <a:spcBef>
                <a:spcPts val="424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标明就地安装测量仪表位置等；</a:t>
            </a:r>
            <a:endParaRPr lang="FangSong" altLang="FangSong" sz="1000"/>
          </a:p>
          <a:p>
            <a:pPr marL="412115" indent="-103504" algn="l" rtl="0" eaLnBrk="0">
              <a:lnSpc>
                <a:spcPct val="120000"/>
              </a:lnSpc>
              <a:spcBef>
                <a:spcPts val="425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锅炉房平面图：绘制锅炉房、辅助间及烟囱等的平面图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，注明建筑轴线编号、尺寸、标高和房间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名称；并布置主要设备，注明定位尺寸及设备编号（应与设备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表中编号一致）。对较大型锅炉房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根据情况绘制表示锅炉房及相关构筑物的尺寸及相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对位置的区域布置图。</a:t>
            </a:r>
            <a:endParaRPr lang="FangSong" altLang="FangSong" sz="1000"/>
          </a:p>
          <a:p>
            <a:pPr marL="313054" algn="l" rtl="0" eaLnBrk="0">
              <a:lnSpc>
                <a:spcPct val="87000"/>
              </a:lnSpc>
              <a:spcBef>
                <a:spcPts val="421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其它动力站房：其它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动力站房绘制平面布置图及系统原理图。</a:t>
            </a:r>
            <a:endParaRPr lang="FangSong" altLang="FangSong" sz="1000"/>
          </a:p>
          <a:p>
            <a:pPr marL="313054" algn="l" rtl="0" eaLnBrk="0">
              <a:lnSpc>
                <a:spcPts val="1584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d.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室内外动力管道：室外动力管道根据需要绘制平面走向图。</a:t>
            </a:r>
            <a:endParaRPr lang="FangSong" altLang="FangSong" sz="1000"/>
          </a:p>
          <a:p>
            <a:pPr algn="l" rtl="0" eaLnBrk="0">
              <a:lnSpc>
                <a:spcPct val="109000"/>
              </a:lnSpc>
            </a:pPr>
            <a:endParaRPr lang="Arial" altLang="Arial" sz="1100"/>
          </a:p>
          <a:p>
            <a:pPr marL="278765" algn="l" rtl="0" eaLnBrk="0">
              <a:lnSpc>
                <a:spcPct val="97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余略。具体请参考《建筑工程设计文件编制深度规定（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2016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版）》第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3.9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章节。</a:t>
            </a:r>
            <a:endParaRPr lang="FangSong" altLang="FangSong" sz="1000"/>
          </a:p>
        </p:txBody>
      </p:sp>
      <p:sp>
        <p:nvSpPr>
          <p:cNvPr id="166" name="textbox 166"/>
          <p:cNvSpPr/>
          <p:nvPr/>
        </p:nvSpPr>
        <p:spPr>
          <a:xfrm>
            <a:off x="2926244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pic>
        <p:nvPicPr>
          <p:cNvPr id="168" name="picture 1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170" name="textbox 170"/>
          <p:cNvSpPr/>
          <p:nvPr/>
        </p:nvSpPr>
        <p:spPr>
          <a:xfrm>
            <a:off x="3721823" y="9865169"/>
            <a:ext cx="127635" cy="130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5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14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textbox 172"/>
          <p:cNvSpPr/>
          <p:nvPr/>
        </p:nvSpPr>
        <p:spPr>
          <a:xfrm>
            <a:off x="889317" y="942911"/>
            <a:ext cx="6082029" cy="3672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83"/>
              </a:lnSpc>
            </a:pPr>
            <a:endParaRPr lang="Arial" altLang="Arial" sz="100"/>
          </a:p>
          <a:p>
            <a:pPr marL="19050" algn="l" rtl="0" eaLnBrk="0">
              <a:lnSpc>
                <a:spcPct val="95000"/>
              </a:lnSpc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</a:t>
            </a:r>
            <a:r>
              <a:rPr sz="15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设计说明及工作思路</a:t>
            </a:r>
            <a:endParaRPr lang="SimHei" altLang="SimHei" sz="1500"/>
          </a:p>
          <a:p>
            <a:pPr marL="18415" algn="l" rtl="0" eaLnBrk="0">
              <a:lnSpc>
                <a:spcPct val="95000"/>
              </a:lnSpc>
              <a:spcBef>
                <a:spcPts val="1101"/>
              </a:spcBef>
            </a:pP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</a:t>
            </a:r>
            <a:r>
              <a:rPr sz="12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建筑设计说明及工作思路</a:t>
            </a:r>
            <a:endParaRPr lang="SimSun" altLang="SimSun" sz="1400"/>
          </a:p>
          <a:p>
            <a:pPr marL="281304" algn="l" rtl="0" eaLnBrk="0">
              <a:lnSpc>
                <a:spcPct val="97000"/>
              </a:lnSpc>
              <a:spcBef>
                <a:spcPts val="1079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：详细阐述建筑设计的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具体思路及具体设计说明。</a:t>
            </a:r>
            <a:endParaRPr lang="FangSong" altLang="FangSong" sz="1000"/>
          </a:p>
          <a:p>
            <a:pPr marL="18415" algn="l" rtl="0" eaLnBrk="0">
              <a:lnSpc>
                <a:spcPct val="95000"/>
              </a:lnSpc>
              <a:spcBef>
                <a:spcPts val="1114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5.1.1 建筑设计总述</a:t>
            </a:r>
            <a:endParaRPr lang="SimSun" altLang="SimSun" sz="1200"/>
          </a:p>
          <a:p>
            <a:pPr marL="14604" indent="266700" algn="l" rtl="0" eaLnBrk="0">
              <a:lnSpc>
                <a:spcPct val="126000"/>
              </a:lnSpc>
              <a:spcBef>
                <a:spcPts val="1027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：详细阐述建筑设计的总体情况，应包括但不限于项目名称、建设单位、建设地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点、建筑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面积、建筑占地面积、建筑工程等级、设计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使年限、建筑层数和建筑高度、</a:t>
            </a:r>
            <a:r>
              <a:rPr sz="10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防火设计建筑分类和耐火等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级、人防工程防护等级、屋面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防水等级、地下室防水等级、抗震设防烈度等，</a:t>
            </a:r>
            <a:r>
              <a:rPr sz="10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以及能反映建筑规模的主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要技术经济指标，如住宅的套型和套数，还应说明本工程为建设单位的新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扩、</a:t>
            </a:r>
            <a:r>
              <a:rPr sz="10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建的何种类型建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筑项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目，简要描述建设地点、周边环境，再说明占地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面积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单体建筑的基底面积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，总建筑面积，并分别列出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其中地上、地下面积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含构筑物面积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等内容。</a:t>
            </a:r>
            <a:endParaRPr lang="FangSong" altLang="FangSong" sz="1000"/>
          </a:p>
          <a:p>
            <a:pPr marL="18415" algn="l" rtl="0" eaLnBrk="0">
              <a:lnSpc>
                <a:spcPct val="94000"/>
              </a:lnSpc>
              <a:spcBef>
                <a:spcPts val="1139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5.1.2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设计依据</a:t>
            </a:r>
            <a:endParaRPr lang="SimSun" altLang="SimSun" sz="12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26034" indent="255270" algn="l" rtl="0" eaLnBrk="0">
              <a:lnSpc>
                <a:spcPct val="123000"/>
              </a:lnSpc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：详细阐述建筑设计的依据性文件、批文和相关规范。具体应包含主管部门对本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项目设计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阶段的审批文件（文号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0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建设管理、规划、消防、人防、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卫生、交通等有关部门对初步设计审批意见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（文号或日期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）；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建设单位有关会议纪要、委托设计等文件</a:t>
            </a:r>
            <a:r>
              <a:rPr sz="1000" kern="0" spc="-1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；现行设计规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范、标准（列出本项目所依据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的主要规范名称）等。</a:t>
            </a:r>
            <a:endParaRPr lang="FangSong" altLang="FangSong" sz="1000"/>
          </a:p>
        </p:txBody>
      </p:sp>
      <p:graphicFrame>
        <p:nvGraphicFramePr>
          <p:cNvPr id="174" name="table 174"/>
          <p:cNvGraphicFramePr>
            <a:graphicFrameLocks noGrp="1"/>
          </p:cNvGraphicFramePr>
          <p:nvPr/>
        </p:nvGraphicFramePr>
        <p:xfrm>
          <a:off x="980820" y="4787900"/>
          <a:ext cx="5619750" cy="3173094"/>
        </p:xfrm>
        <a:graphic>
          <a:graphicData uri="http://schemas.openxmlformats.org/drawingml/2006/table">
            <a:tbl>
              <a:tblPr/>
              <a:tblGrid>
                <a:gridCol w="969010"/>
                <a:gridCol w="471169"/>
                <a:gridCol w="2941955"/>
                <a:gridCol w="1237614"/>
              </a:tblGrid>
              <a:tr h="3105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382904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类别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DFD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126364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序号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DFD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1247139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标准名称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DFD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50165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编号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DFDF"/>
                    </a:solidFill>
                  </a:tcPr>
                </a:tc>
              </a:tr>
              <a:tr h="284479">
                <a:tc rowSpan="10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DFD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219709" algn="l" rtl="0" eaLnBrk="0">
                        <a:lnSpc>
                          <a:spcPct val="77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384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208915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57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210820" algn="l" rtl="0" eaLnBrk="0">
                        <a:lnSpc>
                          <a:spcPct val="77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3844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208279" algn="l" rtl="0" eaLnBrk="0">
                        <a:lnSpc>
                          <a:spcPct val="77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57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212090" algn="l" rtl="0" eaLnBrk="0">
                        <a:lnSpc>
                          <a:spcPct val="76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4479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211454" algn="l" rtl="0" eaLnBrk="0">
                        <a:lnSpc>
                          <a:spcPct val="77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6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3844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210820" algn="l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57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213359" algn="l" rtl="0" eaLnBrk="0">
                        <a:lnSpc>
                          <a:spcPct val="77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384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210820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9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099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192404" algn="l" rtl="0" eaLnBrk="0">
                        <a:lnSpc>
                          <a:spcPct val="84000"/>
                        </a:lnSpc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</a:t>
                      </a:r>
                      <a:endParaRPr lang="Times New Roman" altLang="Times New Roman" sz="8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76" name="textbox 176"/>
          <p:cNvSpPr/>
          <p:nvPr/>
        </p:nvSpPr>
        <p:spPr>
          <a:xfrm>
            <a:off x="891635" y="8059191"/>
            <a:ext cx="6120129" cy="1681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63"/>
              </a:lnSpc>
            </a:pPr>
            <a:endParaRPr lang="Arial" altLang="Arial" sz="100"/>
          </a:p>
          <a:p>
            <a:pPr marL="16509" algn="l" rtl="0" eaLnBrk="0">
              <a:lnSpc>
                <a:spcPct val="95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5.1.3 建筑设计详细阐述</a:t>
            </a:r>
            <a:endParaRPr lang="SimSun" altLang="SimSun" sz="1200"/>
          </a:p>
          <a:p>
            <a:pPr marL="12700" indent="266700" algn="l" rtl="0" eaLnBrk="0">
              <a:lnSpc>
                <a:spcPct val="120000"/>
              </a:lnSpc>
              <a:spcBef>
                <a:spcPts val="1067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：详细阐述平面设计内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容、竖向设计内容、消防工程专篇设计、建筑做法设计内容、</a:t>
            </a:r>
            <a:r>
              <a:rPr sz="10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门窗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设计内容、幕墙设计内容、精装修设计内容、节能专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篇设计、详细节点设计等内容，必要时应添加图纸，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以及对热工、视线、</a:t>
            </a:r>
            <a:r>
              <a:rPr sz="10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日照、</a:t>
            </a:r>
            <a:r>
              <a:rPr sz="10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防护、防火、安全疏散等方面的计算内容及计算书。</a:t>
            </a:r>
            <a:endParaRPr lang="FangSong" altLang="FangSong" sz="1000"/>
          </a:p>
          <a:p>
            <a:pPr marL="16509" algn="l" rtl="0" eaLnBrk="0">
              <a:lnSpc>
                <a:spcPct val="95000"/>
              </a:lnSpc>
              <a:spcBef>
                <a:spcPts val="1110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5.1.4 建筑施工图注意事项</a:t>
            </a:r>
            <a:endParaRPr lang="SimSun" altLang="SimSun" sz="1200"/>
          </a:p>
          <a:p>
            <a:pPr algn="l" rtl="0" eaLnBrk="0">
              <a:lnSpc>
                <a:spcPct val="111000"/>
              </a:lnSpc>
            </a:pPr>
            <a:endParaRPr lang="Arial" altLang="Arial" sz="800"/>
          </a:p>
          <a:p>
            <a:pPr algn="l" rtl="0" eaLnBrk="0">
              <a:lnSpc>
                <a:spcPct val="7472"/>
              </a:lnSpc>
            </a:pPr>
            <a:endParaRPr lang="Arial" altLang="Arial" sz="100"/>
          </a:p>
          <a:p>
            <a:pPr marL="18415" indent="260350" algn="l" rtl="0" eaLnBrk="0">
              <a:lnSpc>
                <a:spcPct val="114000"/>
              </a:lnSpc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：详细阐述建筑施工图的注意事项，如易错点、易漏点、</a:t>
            </a:r>
            <a:r>
              <a:rPr sz="10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图纸要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求、</a:t>
            </a:r>
            <a:r>
              <a:rPr sz="10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图层要求、特别说明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等相关事宜。</a:t>
            </a:r>
            <a:endParaRPr lang="FangSong" altLang="FangSong" sz="1000"/>
          </a:p>
        </p:txBody>
      </p:sp>
      <p:sp>
        <p:nvSpPr>
          <p:cNvPr id="178" name="textbox 178"/>
          <p:cNvSpPr/>
          <p:nvPr/>
        </p:nvSpPr>
        <p:spPr>
          <a:xfrm>
            <a:off x="2926244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pic>
        <p:nvPicPr>
          <p:cNvPr id="180" name="picture 1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182" name="textbox 182"/>
          <p:cNvSpPr/>
          <p:nvPr/>
        </p:nvSpPr>
        <p:spPr>
          <a:xfrm>
            <a:off x="3721823" y="9865169"/>
            <a:ext cx="127635" cy="130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50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15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textbox 184"/>
          <p:cNvSpPr/>
          <p:nvPr/>
        </p:nvSpPr>
        <p:spPr>
          <a:xfrm>
            <a:off x="889114" y="864882"/>
            <a:ext cx="6082665" cy="71348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4"/>
              </a:lnSpc>
            </a:pPr>
            <a:endParaRPr lang="Arial" altLang="Arial" sz="100"/>
          </a:p>
          <a:p>
            <a:pPr marL="18415" algn="l" rtl="0" eaLnBrk="0">
              <a:lnSpc>
                <a:spcPct val="95000"/>
              </a:lnSpc>
            </a:pP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</a:t>
            </a:r>
            <a:r>
              <a:rPr sz="12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结构设计说明及工作思路</a:t>
            </a:r>
            <a:endParaRPr lang="SimSun" altLang="SimSun" sz="1400"/>
          </a:p>
          <a:p>
            <a:pPr marL="281304" algn="l" rtl="0" eaLnBrk="0">
              <a:lnSpc>
                <a:spcPct val="87000"/>
              </a:lnSpc>
              <a:spcBef>
                <a:spcPts val="1064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：详细阐述结构设计的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具体思路及具体设计说明。</a:t>
            </a:r>
            <a:endParaRPr lang="FangSong" altLang="FangSong" sz="1000"/>
          </a:p>
          <a:p>
            <a:pPr marL="18415" algn="l" rtl="0" eaLnBrk="0">
              <a:lnSpc>
                <a:spcPts val="2433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5.2.1 结构设计总述</a:t>
            </a:r>
            <a:endParaRPr lang="SimSun" altLang="SimSun" sz="1200"/>
          </a:p>
          <a:p>
            <a:pPr marL="245745" algn="l" rtl="0" eaLnBrk="0">
              <a:lnSpc>
                <a:spcPct val="95000"/>
              </a:lnSpc>
              <a:spcBef>
                <a:spcPts val="1030"/>
              </a:spcBef>
            </a:pP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．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自然条件</a:t>
            </a:r>
            <a:endParaRPr lang="SimSun" altLang="SimSun" sz="1200"/>
          </a:p>
          <a:p>
            <a:pPr marL="281304" algn="l" rtl="0" eaLnBrk="0">
              <a:lnSpc>
                <a:spcPct val="87000"/>
              </a:lnSpc>
              <a:spcBef>
                <a:spcPts val="1072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：详细阐述工程地点、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工程周边环境等自然条件。</a:t>
            </a:r>
            <a:endParaRPr lang="FangSong" altLang="FangSong" sz="1000"/>
          </a:p>
          <a:p>
            <a:pPr marL="231140" algn="l" rtl="0" eaLnBrk="0">
              <a:lnSpc>
                <a:spcPts val="2433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200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．场地地震评价</a:t>
            </a:r>
            <a:endParaRPr lang="SimSun" altLang="SimSun" sz="1200"/>
          </a:p>
          <a:p>
            <a:pPr marL="342900" algn="l" rtl="0" eaLnBrk="0">
              <a:lnSpc>
                <a:spcPct val="98000"/>
              </a:lnSpc>
              <a:spcBef>
                <a:spcPts val="1241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）场地的地震烈度及设防类别</a:t>
            </a:r>
            <a:endParaRPr lang="FangSong" altLang="FangSong" sz="1000"/>
          </a:p>
          <a:p>
            <a:pPr marL="14604" indent="266700" algn="l" rtl="0" eaLnBrk="0">
              <a:lnSpc>
                <a:spcPct val="120000"/>
              </a:lnSpc>
              <a:spcBef>
                <a:spcPts val="1308"/>
              </a:spcBef>
            </a:pPr>
            <a:r>
              <a:rPr sz="1000" b="1" kern="0" spc="9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：根据《建筑抗震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设计规范》</a:t>
            </a:r>
            <a:r>
              <a:rPr sz="1000" kern="0" spc="-3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GB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50011-2010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0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</a:t>
            </a:r>
            <a:r>
              <a:rPr sz="1000" kern="0" spc="-3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《中国地震动峰值加速度区划图》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GB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18306-2015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）及《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中国地震动加速度反应谱特征周期区划图》（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GB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18306-2015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），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阐述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场地地震烈度及设防类别。</a:t>
            </a:r>
            <a:endParaRPr lang="FangSong" altLang="FangSong" sz="1000"/>
          </a:p>
          <a:p>
            <a:pPr marL="342900" algn="l" rtl="0" eaLnBrk="0">
              <a:lnSpc>
                <a:spcPct val="98000"/>
              </a:lnSpc>
              <a:spcBef>
                <a:spcPts val="1308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）场地抗震地段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划分</a:t>
            </a:r>
            <a:endParaRPr lang="FangSong" altLang="FangSong" sz="1000"/>
          </a:p>
          <a:p>
            <a:pPr marL="281304" algn="l" rtl="0" eaLnBrk="0">
              <a:lnSpc>
                <a:spcPct val="87000"/>
              </a:lnSpc>
              <a:spcBef>
                <a:spcPts val="1293"/>
              </a:spcBef>
            </a:pPr>
            <a:r>
              <a:rPr sz="1000" b="1" kern="0" spc="4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r>
              <a:rPr sz="10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阐述场地抗震地段划分，判断是否为场地不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利地段。</a:t>
            </a:r>
            <a:endParaRPr lang="FangSong" altLang="FangSong" sz="1000"/>
          </a:p>
          <a:p>
            <a:pPr marL="233679" algn="l" rtl="0" eaLnBrk="0">
              <a:lnSpc>
                <a:spcPts val="2433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．工程概况</a:t>
            </a:r>
            <a:endParaRPr lang="SimSun" altLang="SimSun" sz="1200"/>
          </a:p>
          <a:p>
            <a:pPr marL="17779" indent="262890" algn="l" rtl="0" eaLnBrk="0">
              <a:lnSpc>
                <a:spcPct val="114000"/>
              </a:lnSpc>
              <a:spcBef>
                <a:spcPts val="1234"/>
              </a:spcBef>
            </a:pPr>
            <a:r>
              <a:rPr sz="1000" b="1" kern="0" spc="7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：详细阐述各单体的主要功能；各单体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或分区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建筑的长、宽、高，地上与地下层数，各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层层高，主要结构跨度，特殊结构及造型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，工业厂房的吊车吨位等内容。</a:t>
            </a:r>
            <a:endParaRPr lang="FangSong" altLang="FangSong" sz="1000"/>
          </a:p>
          <a:p>
            <a:pPr marL="18415" algn="l" rtl="0" eaLnBrk="0">
              <a:lnSpc>
                <a:spcPct val="94000"/>
              </a:lnSpc>
              <a:spcBef>
                <a:spcPts val="1127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5.2.2</a:t>
            </a:r>
            <a:r>
              <a:rPr sz="1200" kern="0" spc="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设计依据</a:t>
            </a:r>
            <a:endParaRPr lang="SimSun" altLang="SimSun" sz="1200"/>
          </a:p>
          <a:p>
            <a:pPr marL="12700" indent="268604" algn="l" rtl="0" eaLnBrk="0">
              <a:lnSpc>
                <a:spcPct val="123000"/>
              </a:lnSpc>
              <a:spcBef>
                <a:spcPts val="1076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：详细阐述工程地质勘察报告或可靠的地质参考资料、场地地震安全性评价报告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必要时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提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供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000" kern="0" spc="-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、风洞试验报告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必要时提供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000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、批准的上一阶段的设计文件、本专业设计所执行的主要法规和所采用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的主要标准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包括标准的名称、编号、年号和版本号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、建设单位提出的与结构有关的符合有关标准、法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规的书面要求等内容。</a:t>
            </a:r>
            <a:endParaRPr lang="FangSong" altLang="FangSong" sz="1000"/>
          </a:p>
          <a:p>
            <a:pPr marL="18415" algn="l" rtl="0" eaLnBrk="0">
              <a:lnSpc>
                <a:spcPct val="95000"/>
              </a:lnSpc>
              <a:spcBef>
                <a:spcPts val="1101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5.2.3</a:t>
            </a:r>
            <a:r>
              <a:rPr sz="1200" kern="0" spc="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设计条件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和参数</a:t>
            </a:r>
            <a:endParaRPr lang="SimSun" altLang="SimSun" sz="1200"/>
          </a:p>
          <a:p>
            <a:pPr marL="281304" algn="l" rtl="0" eaLnBrk="0">
              <a:lnSpc>
                <a:spcPct val="87000"/>
              </a:lnSpc>
              <a:spcBef>
                <a:spcPts val="1072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：详细阐述结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构设计的设计条件和参数。</a:t>
            </a:r>
            <a:endParaRPr lang="FangSong" altLang="FangSong" sz="1000"/>
          </a:p>
          <a:p>
            <a:pPr marL="245745" algn="l" rtl="0" eaLnBrk="0">
              <a:lnSpc>
                <a:spcPts val="2433"/>
              </a:lnSpc>
            </a:pP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．设防标准</a:t>
            </a:r>
            <a:endParaRPr lang="SimSun" altLang="SimSun" sz="12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3334" indent="267970" algn="l" rtl="0" eaLnBrk="0">
              <a:lnSpc>
                <a:spcPct val="123000"/>
              </a:lnSpc>
              <a:spcBef>
                <a:spcPts val="2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：详细阐述主体结构设计使用年限、结构安全等级、地基基础设计等级、建筑桩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基设计等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级、建筑抗震设防类别、主体结构类型及抗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震等级、地下室防水等级、人防地下室的设计类别、</a:t>
            </a:r>
            <a:r>
              <a:rPr sz="10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防常规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武器抗力级别和防核武器抗力级别、</a:t>
            </a:r>
            <a:r>
              <a:rPr sz="1000" kern="0" spc="-3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防火分类等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级和耐火等级、湿陷性黄土场地建筑物分类、混凝土构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件的环境类别等。</a:t>
            </a:r>
            <a:endParaRPr lang="FangSong" altLang="FangSong" sz="1000"/>
          </a:p>
        </p:txBody>
      </p:sp>
      <p:sp>
        <p:nvSpPr>
          <p:cNvPr id="186" name="textbox 186"/>
          <p:cNvSpPr/>
          <p:nvPr/>
        </p:nvSpPr>
        <p:spPr>
          <a:xfrm>
            <a:off x="1156212" y="8140640"/>
            <a:ext cx="1318260" cy="15773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4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endParaRPr lang="FangSong" altLang="FangSong" sz="1000"/>
          </a:p>
          <a:p>
            <a:pPr marL="32384" algn="l" rtl="0" eaLnBrk="0">
              <a:lnSpc>
                <a:spcPct val="98000"/>
              </a:lnSpc>
              <a:spcBef>
                <a:spcPts val="392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结构设计基准期</a:t>
            </a:r>
            <a:endParaRPr lang="FangSong" altLang="FangSong" sz="1000"/>
          </a:p>
          <a:p>
            <a:pPr marL="31750" indent="-4444" algn="l" rtl="0" eaLnBrk="0">
              <a:lnSpc>
                <a:spcPct val="114000"/>
              </a:lnSpc>
              <a:spcBef>
                <a:spcPts val="421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结构设计使用年限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结构设计耐久性</a:t>
            </a:r>
            <a:endParaRPr lang="FangSong" altLang="FangSong" sz="1000"/>
          </a:p>
          <a:p>
            <a:pPr marL="31750" algn="l" rtl="0" eaLnBrk="0">
              <a:lnSpc>
                <a:spcPct val="98000"/>
              </a:lnSpc>
              <a:spcBef>
                <a:spcPts val="424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抗震设防类别</a:t>
            </a:r>
            <a:endParaRPr lang="FangSong" altLang="FangSong" sz="1000"/>
          </a:p>
          <a:p>
            <a:pPr marL="32384" algn="l" rtl="0" eaLnBrk="0">
              <a:lnSpc>
                <a:spcPct val="98000"/>
              </a:lnSpc>
              <a:spcBef>
                <a:spcPts val="408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抗震设防烈度</a:t>
            </a:r>
            <a:endParaRPr lang="FangSong" altLang="FangSong" sz="1000"/>
          </a:p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marL="31750" indent="635" algn="l" rtl="0" eaLnBrk="0">
              <a:lnSpc>
                <a:spcPct val="114000"/>
              </a:lnSpc>
              <a:spcBef>
                <a:spcPts val="1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设计基本地震加速度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设计地震分组</a:t>
            </a:r>
            <a:endParaRPr lang="FangSong" altLang="FangSong" sz="1000"/>
          </a:p>
        </p:txBody>
      </p:sp>
      <p:sp>
        <p:nvSpPr>
          <p:cNvPr id="188" name="textbox 188"/>
          <p:cNvSpPr/>
          <p:nvPr/>
        </p:nvSpPr>
        <p:spPr>
          <a:xfrm>
            <a:off x="2933393" y="8340283"/>
            <a:ext cx="852805" cy="13646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48"/>
              </a:lnSpc>
            </a:pPr>
            <a:endParaRPr lang="Arial" altLang="Arial" sz="100"/>
          </a:p>
          <a:p>
            <a:pPr marL="78105" algn="l" rtl="0" eaLnBrk="0">
              <a:lnSpc>
                <a:spcPct val="98000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endParaRPr lang="FangSong" altLang="FangSong" sz="1000"/>
          </a:p>
          <a:p>
            <a:pPr marL="152400" algn="l" rtl="0" eaLnBrk="0">
              <a:lnSpc>
                <a:spcPct val="87000"/>
              </a:lnSpc>
              <a:spcBef>
                <a:spcPts val="410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endParaRPr lang="FangSong" altLang="FangSong" sz="1000"/>
          </a:p>
          <a:p>
            <a:pPr marL="78105" algn="l" rtl="0" eaLnBrk="0">
              <a:lnSpc>
                <a:spcPts val="1583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endParaRPr lang="FangSong" altLang="FangSong" sz="1000"/>
          </a:p>
          <a:p>
            <a:pPr marL="12700" indent="6985" algn="l" rtl="0" eaLnBrk="0">
              <a:lnSpc>
                <a:spcPct val="115000"/>
              </a:lnSpc>
              <a:spcBef>
                <a:spcPts val="543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设防类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[x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]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度</a:t>
            </a:r>
            <a:endParaRPr lang="FangSong" altLang="FangSong" sz="1000"/>
          </a:p>
          <a:p>
            <a:pPr marL="196850" algn="l" rtl="0" eaLnBrk="0">
              <a:lnSpc>
                <a:spcPts val="712"/>
              </a:lnSpc>
              <a:spcBef>
                <a:spcPts val="815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xg</a:t>
            </a:r>
            <a:endParaRPr lang="Times New Roman" altLang="Times New Roman" sz="1000"/>
          </a:p>
          <a:p>
            <a:pPr marL="30480" algn="l" rtl="0" eaLnBrk="0">
              <a:lnSpc>
                <a:spcPts val="1505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第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组</a:t>
            </a:r>
            <a:endParaRPr lang="FangSong" altLang="FangSong" sz="1000"/>
          </a:p>
        </p:txBody>
      </p:sp>
      <p:sp>
        <p:nvSpPr>
          <p:cNvPr id="190" name="textbox 190"/>
          <p:cNvSpPr/>
          <p:nvPr/>
        </p:nvSpPr>
        <p:spPr>
          <a:xfrm>
            <a:off x="2926244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pic>
        <p:nvPicPr>
          <p:cNvPr id="192" name="picture 1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194" name="textbox 194"/>
          <p:cNvSpPr/>
          <p:nvPr/>
        </p:nvSpPr>
        <p:spPr>
          <a:xfrm>
            <a:off x="3721823" y="9865169"/>
            <a:ext cx="127635" cy="130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50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16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textbox 196"/>
          <p:cNvSpPr/>
          <p:nvPr/>
        </p:nvSpPr>
        <p:spPr>
          <a:xfrm>
            <a:off x="895451" y="5370007"/>
            <a:ext cx="6160770" cy="4467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38"/>
              </a:lnSpc>
            </a:pPr>
            <a:endParaRPr lang="Arial" altLang="Arial" sz="100"/>
          </a:p>
          <a:p>
            <a:pPr marL="336550" algn="l" rtl="0" eaLnBrk="0">
              <a:lnSpc>
                <a:spcPct val="97000"/>
              </a:lnSpc>
            </a:pP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）风荷载</a:t>
            </a:r>
            <a:endParaRPr lang="FangSong" altLang="FangSong" sz="1000"/>
          </a:p>
          <a:p>
            <a:pPr marL="273050" algn="l" rtl="0" eaLnBrk="0">
              <a:lnSpc>
                <a:spcPct val="98000"/>
              </a:lnSpc>
              <a:spcBef>
                <a:spcPts val="1320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例：</a:t>
            </a:r>
            <a:endParaRPr lang="FangSong" altLang="FangSong" sz="1000"/>
          </a:p>
          <a:p>
            <a:pPr marL="288290" indent="4444" algn="l" rtl="0" eaLnBrk="0">
              <a:lnSpc>
                <a:spcPct val="115000"/>
              </a:lnSpc>
              <a:spcBef>
                <a:spcPts val="392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a.50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年一遇基本风压：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w</a:t>
            </a:r>
            <a:r>
              <a:rPr sz="1000" kern="0" spc="40" baseline="-5208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kN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/m2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（对风荷载敏感建筑，承载力设计时风荷载效应放大系数为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</a:t>
            </a:r>
            <a:r>
              <a:rPr sz="10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）；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地面粗糙度类别：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类；</a:t>
            </a:r>
            <a:endParaRPr lang="FangSong" altLang="FangSong" sz="1000"/>
          </a:p>
          <a:p>
            <a:pPr algn="r" rtl="0" eaLnBrk="0">
              <a:lnSpc>
                <a:spcPct val="96000"/>
              </a:lnSpc>
              <a:spcBef>
                <a:spcPts val="416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风荷载体型系数：结构外轮廓不规则，体形系数按《建筑结构荷载规范》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GB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50009-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2012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进行取值。</a:t>
            </a:r>
            <a:endParaRPr lang="FangSong" altLang="FangSong" sz="1000"/>
          </a:p>
          <a:p>
            <a:pPr marL="336550" algn="l" rtl="0" eaLnBrk="0">
              <a:lnSpc>
                <a:spcPct val="97000"/>
              </a:lnSpc>
              <a:spcBef>
                <a:spcPts val="1328"/>
              </a:spcBef>
            </a:pP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）雪荷载</a:t>
            </a:r>
            <a:endParaRPr lang="FangSong" altLang="FangSong" sz="1000"/>
          </a:p>
          <a:p>
            <a:pPr marL="12700" algn="l" rtl="0" eaLnBrk="0">
              <a:lnSpc>
                <a:spcPct val="95000"/>
              </a:lnSpc>
              <a:spcBef>
                <a:spcPts val="1109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5.2.4 结构设计详细阐述</a:t>
            </a:r>
            <a:endParaRPr lang="SimSun" altLang="SimSun" sz="1200"/>
          </a:p>
          <a:p>
            <a:pPr marL="274954" algn="l" rtl="0" eaLnBrk="0">
              <a:lnSpc>
                <a:spcPct val="87000"/>
              </a:lnSpc>
              <a:spcBef>
                <a:spcPts val="1072"/>
              </a:spcBef>
            </a:pPr>
            <a:r>
              <a:rPr sz="1000" b="1" kern="0" spc="4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：详细阐述结构设计相关内容。</a:t>
            </a:r>
            <a:endParaRPr lang="FangSong" altLang="FangSong" sz="1000"/>
          </a:p>
          <a:p>
            <a:pPr marL="198754" algn="l" rtl="0" eaLnBrk="0">
              <a:lnSpc>
                <a:spcPts val="2472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．上部及地下室结构设计</a:t>
            </a:r>
            <a:endParaRPr lang="FangSong" altLang="FangSong" sz="1000"/>
          </a:p>
          <a:p>
            <a:pPr marL="274954" algn="l" rtl="0" eaLnBrk="0">
              <a:lnSpc>
                <a:spcPct val="87000"/>
              </a:lnSpc>
              <a:spcBef>
                <a:spcPts val="1440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：详细阐述上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部及地下室结构设计，包括：</a:t>
            </a:r>
            <a:endParaRPr lang="FangSong" altLang="FangSong" sz="1000"/>
          </a:p>
          <a:p>
            <a:pPr marL="293370" algn="l" rtl="0" eaLnBrk="0">
              <a:lnSpc>
                <a:spcPts val="1572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上部及地下室结构选型及结构布置说明；</a:t>
            </a:r>
            <a:endParaRPr lang="FangSong" altLang="FangSong" sz="1000"/>
          </a:p>
          <a:p>
            <a:pPr marL="292734" indent="-4444" algn="l" rtl="0" eaLnBrk="0">
              <a:lnSpc>
                <a:spcPct val="115000"/>
              </a:lnSpc>
              <a:spcBef>
                <a:spcPts val="539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关键技术问题的解决方法；特殊技术的说明，结构重要节点、支座的说明或简图；      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有抗浮要求的地下室应明确抗浮措施；</a:t>
            </a:r>
            <a:endParaRPr lang="FangSong" altLang="FangSong" sz="1000"/>
          </a:p>
          <a:p>
            <a:pPr marL="292734" algn="l" rtl="0" eaLnBrk="0">
              <a:lnSpc>
                <a:spcPct val="87000"/>
              </a:lnSpc>
              <a:spcBef>
                <a:spcPts val="409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结构特殊施工措施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、施工要求及其他需要说明的内容；</a:t>
            </a:r>
            <a:endParaRPr lang="FangSong" altLang="FangSong" sz="1000"/>
          </a:p>
          <a:p>
            <a:pPr marL="293370" algn="l" rtl="0" eaLnBrk="0">
              <a:lnSpc>
                <a:spcPts val="166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结构缝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伸缩缝、沉降缝和防震缝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的设置。</a:t>
            </a:r>
            <a:endParaRPr lang="FangSong" altLang="FangSong" sz="1000"/>
          </a:p>
          <a:p>
            <a:pPr marL="186054" algn="l" rtl="0" eaLnBrk="0">
              <a:lnSpc>
                <a:spcPct val="98000"/>
              </a:lnSpc>
              <a:spcBef>
                <a:spcPts val="1362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．地基基础设计</a:t>
            </a:r>
            <a:endParaRPr lang="FangSong" altLang="FangSong" sz="1000"/>
          </a:p>
          <a:p>
            <a:pPr marL="274954" algn="l" rtl="0" eaLnBrk="0">
              <a:lnSpc>
                <a:spcPct val="97000"/>
              </a:lnSpc>
              <a:spcBef>
                <a:spcPts val="1300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：详细阐述地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基基础设计相关内容，包括：</a:t>
            </a:r>
            <a:endParaRPr lang="FangSong" altLang="FangSong" sz="1000"/>
          </a:p>
          <a:p>
            <a:pPr algn="l" rtl="0" eaLnBrk="0">
              <a:lnSpc>
                <a:spcPct val="117000"/>
              </a:lnSpc>
            </a:pPr>
            <a:endParaRPr lang="Arial" altLang="Arial" sz="300"/>
          </a:p>
          <a:p>
            <a:pPr marL="293370" algn="l" rtl="0" eaLnBrk="0">
              <a:lnSpc>
                <a:spcPct val="95000"/>
              </a:lnSpc>
              <a:spcBef>
                <a:spcPts val="3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工程地质和水文地质概况，应包括各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主要土层的压缩模量和承载力特征值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或桩基设计参数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；</a:t>
            </a:r>
            <a:endParaRPr lang="FangSong" altLang="FangSong" sz="1000"/>
          </a:p>
        </p:txBody>
      </p:sp>
      <p:sp>
        <p:nvSpPr>
          <p:cNvPr id="198" name="textbox 198"/>
          <p:cNvSpPr/>
          <p:nvPr/>
        </p:nvSpPr>
        <p:spPr>
          <a:xfrm>
            <a:off x="888583" y="858967"/>
            <a:ext cx="6081395" cy="3394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5"/>
              </a:lnSpc>
            </a:pPr>
            <a:endParaRPr lang="Arial" altLang="Arial" sz="100"/>
          </a:p>
          <a:p>
            <a:pPr marL="295909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场地类别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    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 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</a:t>
            </a:r>
            <a:endParaRPr lang="FangSong" altLang="FangSong" sz="1000"/>
          </a:p>
          <a:p>
            <a:pPr marL="299084" algn="l" rtl="0" eaLnBrk="0">
              <a:lnSpc>
                <a:spcPct val="95000"/>
              </a:lnSpc>
              <a:spcBef>
                <a:spcPts val="400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i.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特征周期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Tg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           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xxs</a:t>
            </a:r>
            <a:endParaRPr lang="Times New Roman" altLang="Times New Roman" sz="1000"/>
          </a:p>
          <a:p>
            <a:pPr marL="285115" algn="l" rtl="0" eaLnBrk="0">
              <a:lnSpc>
                <a:spcPct val="95000"/>
              </a:lnSpc>
              <a:spcBef>
                <a:spcPts val="456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j.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弹性分析阻尼比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    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</a:t>
            </a:r>
            <a:endParaRPr lang="Times New Roman" altLang="Times New Roman" sz="1000"/>
          </a:p>
          <a:p>
            <a:pPr marL="296545" algn="l" rtl="0" eaLnBrk="0">
              <a:lnSpc>
                <a:spcPct val="98000"/>
              </a:lnSpc>
              <a:spcBef>
                <a:spcPts val="428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k.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建筑高度类别         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级</a:t>
            </a:r>
            <a:endParaRPr lang="FangSong" altLang="FangSong" sz="1000"/>
          </a:p>
          <a:p>
            <a:pPr marL="299084" algn="l" rtl="0" eaLnBrk="0">
              <a:lnSpc>
                <a:spcPct val="98000"/>
              </a:lnSpc>
              <a:spcBef>
                <a:spcPts val="408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建筑结构安全等级       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级</a:t>
            </a:r>
            <a:endParaRPr lang="FangSong" altLang="FangSong" sz="1000"/>
          </a:p>
          <a:p>
            <a:pPr marL="296545" algn="l" rtl="0" eaLnBrk="0">
              <a:lnSpc>
                <a:spcPct val="98000"/>
              </a:lnSpc>
              <a:spcBef>
                <a:spcPts val="408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抗震措施          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endParaRPr lang="Times New Roman" altLang="Times New Roman" sz="1000"/>
          </a:p>
          <a:p>
            <a:pPr marL="295909" algn="l" rtl="0" eaLnBrk="0">
              <a:lnSpc>
                <a:spcPct val="98000"/>
              </a:lnSpc>
              <a:spcBef>
                <a:spcPts val="404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地基基础设计等级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  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级</a:t>
            </a:r>
            <a:endParaRPr lang="FangSong" altLang="FangSong" sz="1000"/>
          </a:p>
          <a:p>
            <a:pPr marL="299720" algn="l" rtl="0" eaLnBrk="0">
              <a:lnSpc>
                <a:spcPct val="97000"/>
              </a:lnSpc>
              <a:spcBef>
                <a:spcPts val="412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周期折减系数          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</a:t>
            </a:r>
            <a:endParaRPr lang="Times New Roman" altLang="Times New Roman" sz="1000"/>
          </a:p>
          <a:p>
            <a:pPr marL="295275" algn="l" rtl="0" eaLnBrk="0">
              <a:lnSpc>
                <a:spcPct val="95000"/>
              </a:lnSpc>
              <a:spcBef>
                <a:spcPts val="424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抗震不利地段地震作用放大系数  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</a:t>
            </a:r>
            <a:endParaRPr lang="Times New Roman" altLang="Times New Roman" sz="1000"/>
          </a:p>
          <a:p>
            <a:pPr marL="299720" algn="l" rtl="0" eaLnBrk="0">
              <a:lnSpc>
                <a:spcPct val="95000"/>
              </a:lnSpc>
              <a:spcBef>
                <a:spcPts val="444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q.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结构重要性系数         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</a:t>
            </a:r>
            <a:endParaRPr lang="Times New Roman" altLang="Times New Roman" sz="1000"/>
          </a:p>
          <a:p>
            <a:pPr marL="231140" algn="l" rtl="0" eaLnBrk="0">
              <a:lnSpc>
                <a:spcPct val="95000"/>
              </a:lnSpc>
              <a:spcBef>
                <a:spcPts val="1130"/>
              </a:spcBef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．荷载</a:t>
            </a:r>
            <a:endParaRPr lang="SimSun" altLang="SimSun" sz="1200"/>
          </a:p>
          <a:p>
            <a:pPr marL="12700" indent="269240" algn="l" rtl="0" eaLnBrk="0">
              <a:lnSpc>
                <a:spcPct val="113000"/>
              </a:lnSpc>
              <a:spcBef>
                <a:spcPts val="1079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：详细阐述包括楼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屋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面活荷载、特殊设备荷载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；风荷载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包括地面粗糙度、有条件时说明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体型系数、风振系数等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；雪荷载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必要时提供积雪分布系数等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；</a:t>
            </a:r>
            <a:endParaRPr lang="FangSong" altLang="FangSong" sz="1000"/>
          </a:p>
          <a:p>
            <a:pPr marL="343534" algn="l" rtl="0" eaLnBrk="0">
              <a:lnSpc>
                <a:spcPct val="87000"/>
              </a:lnSpc>
              <a:spcBef>
                <a:spcPts val="1338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）楼面活荷载标准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值：</a:t>
            </a:r>
            <a:endParaRPr lang="FangSong" altLang="FangSong" sz="1000"/>
          </a:p>
          <a:p>
            <a:pPr marL="280034" algn="l" rtl="0" eaLnBrk="0">
              <a:lnSpc>
                <a:spcPts val="2472"/>
              </a:lnSpc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endParaRPr lang="FangSong" altLang="FangSong" sz="1000"/>
          </a:p>
        </p:txBody>
      </p:sp>
      <p:graphicFrame>
        <p:nvGraphicFramePr>
          <p:cNvPr id="200" name="table 200"/>
          <p:cNvGraphicFramePr>
            <a:graphicFrameLocks noGrp="1"/>
          </p:cNvGraphicFramePr>
          <p:nvPr/>
        </p:nvGraphicFramePr>
        <p:xfrm>
          <a:off x="735075" y="4289425"/>
          <a:ext cx="6257290" cy="958215"/>
        </p:xfrm>
        <a:graphic>
          <a:graphicData uri="http://schemas.openxmlformats.org/drawingml/2006/table">
            <a:tbl>
              <a:tblPr/>
              <a:tblGrid>
                <a:gridCol w="935989"/>
                <a:gridCol w="1127760"/>
                <a:gridCol w="1156335"/>
                <a:gridCol w="866775"/>
                <a:gridCol w="1116330"/>
                <a:gridCol w="1054100"/>
              </a:tblGrid>
              <a:tr h="170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200"/>
                    </a:p>
                    <a:p>
                      <a:pPr marL="347979" algn="l" rtl="0" eaLnBrk="0">
                        <a:lnSpc>
                          <a:spcPct val="93000"/>
                        </a:lnSpc>
                      </a:pPr>
                      <a:r>
                        <a:rPr sz="9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类别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200"/>
                    </a:p>
                    <a:p>
                      <a:pPr marL="189229" algn="l" rtl="0" eaLnBrk="0">
                        <a:lnSpc>
                          <a:spcPct val="93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恒载（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kN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/m</a:t>
                      </a:r>
                      <a:r>
                        <a:rPr sz="800" kern="0" spc="-10" baseline="32555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200"/>
                    </a:p>
                    <a:p>
                      <a:pPr marL="206375" algn="l" rtl="0" eaLnBrk="0">
                        <a:lnSpc>
                          <a:spcPct val="93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活载（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kN/m</a:t>
                      </a:r>
                      <a:r>
                        <a:rPr sz="800" kern="0" spc="-10" baseline="32555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200"/>
                    </a:p>
                    <a:p>
                      <a:pPr marL="153035" algn="l" rtl="0" eaLnBrk="0">
                        <a:lnSpc>
                          <a:spcPct val="93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组合值系数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200"/>
                    </a:p>
                    <a:p>
                      <a:pPr marL="219709" algn="l" rtl="0" eaLnBrk="0">
                        <a:lnSpc>
                          <a:spcPct val="93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频遇组合系数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200"/>
                    </a:p>
                    <a:p>
                      <a:pPr marL="185420" algn="l" rtl="0" eaLnBrk="0">
                        <a:lnSpc>
                          <a:spcPct val="93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准永久值系数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</a:tr>
              <a:tr h="15430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248284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上人屋面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30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30480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楼梯间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306070" algn="l" rtl="0" eaLnBrk="0">
                        <a:lnSpc>
                          <a:spcPct val="93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卫生间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70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70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70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70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70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30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19177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轻工业厂房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0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"/>
                    </a:p>
                    <a:p>
                      <a:pPr marL="363854" algn="l" rtl="0" eaLnBrk="0">
                        <a:lnSpc>
                          <a:spcPct val="95000"/>
                        </a:lnSpc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办公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02" name="textbox 202"/>
          <p:cNvSpPr/>
          <p:nvPr/>
        </p:nvSpPr>
        <p:spPr>
          <a:xfrm>
            <a:off x="2926244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pic>
        <p:nvPicPr>
          <p:cNvPr id="204" name="picture 2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206" name="textbox 206"/>
          <p:cNvSpPr/>
          <p:nvPr/>
        </p:nvSpPr>
        <p:spPr>
          <a:xfrm>
            <a:off x="3721823" y="9865169"/>
            <a:ext cx="127635" cy="130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50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17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textbox 208"/>
          <p:cNvSpPr/>
          <p:nvPr/>
        </p:nvSpPr>
        <p:spPr>
          <a:xfrm>
            <a:off x="806347" y="858967"/>
            <a:ext cx="6195059" cy="3245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49"/>
              </a:lnSpc>
            </a:pPr>
            <a:endParaRPr lang="Arial" altLang="Arial" sz="100"/>
          </a:p>
          <a:p>
            <a:pPr marL="377190" algn="l" rtl="0" eaLnBrk="0">
              <a:lnSpc>
                <a:spcPct val="98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基础选型说明；</a:t>
            </a:r>
            <a:endParaRPr lang="FangSong" altLang="FangSong" sz="1000"/>
          </a:p>
          <a:p>
            <a:pPr marL="497840" indent="-99060" algn="l" rtl="0" eaLnBrk="0">
              <a:lnSpc>
                <a:spcPct val="115000"/>
              </a:lnSpc>
              <a:spcBef>
                <a:spcPts val="400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采用天然地基时应说明基础埋置深度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和持力层情况；采用桩基时，应说明桩的类型、桩端持力层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及进入持力层的深度、承台埋深；采用地基处理时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，应说明地基处理要求；</a:t>
            </a:r>
            <a:endParaRPr lang="FangSong" altLang="FangSong" sz="1000"/>
          </a:p>
          <a:p>
            <a:pPr marL="381634" algn="l" rtl="0" eaLnBrk="0">
              <a:lnSpc>
                <a:spcPct val="98000"/>
              </a:lnSpc>
              <a:spcBef>
                <a:spcPts val="404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关键技术问题的解决方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法；</a:t>
            </a:r>
            <a:endParaRPr lang="FangSong" altLang="FangSong" sz="1000"/>
          </a:p>
          <a:p>
            <a:pPr marL="382270" algn="l" rtl="0" eaLnBrk="0">
              <a:lnSpc>
                <a:spcPct val="115000"/>
              </a:lnSpc>
              <a:spcBef>
                <a:spcPts val="404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e.</a:t>
            </a:r>
            <a:r>
              <a:rPr sz="10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必要时应说明对既有建筑物、构筑物、市政设施和道路等的影响和保护措施；       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     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f.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施工特殊要求及其他需要说明的内容。</a:t>
            </a:r>
            <a:endParaRPr lang="FangSong" altLang="FangSong" sz="1000"/>
          </a:p>
          <a:p>
            <a:pPr marL="277495" algn="l" rtl="0" eaLnBrk="0">
              <a:lnSpc>
                <a:spcPct val="97000"/>
              </a:lnSpc>
              <a:spcBef>
                <a:spcPts val="1320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．结构计算分析</a:t>
            </a:r>
            <a:endParaRPr lang="FangSong" altLang="FangSong" sz="1000"/>
          </a:p>
          <a:p>
            <a:pPr marL="315595" algn="l" rtl="0" eaLnBrk="0">
              <a:lnSpc>
                <a:spcPct val="97000"/>
              </a:lnSpc>
              <a:spcBef>
                <a:spcPts val="416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：详细阐述结构计算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分析的相关内容，包括：</a:t>
            </a:r>
            <a:endParaRPr lang="FangSong" altLang="FangSong" sz="1000"/>
          </a:p>
          <a:p>
            <a:pPr marL="382270" algn="l" rtl="0" eaLnBrk="0">
              <a:lnSpc>
                <a:spcPct val="97000"/>
              </a:lnSpc>
              <a:spcBef>
                <a:spcPts val="192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采用的结构分析程序名称、版本号；复杂结构或重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要建筑应至少采用两种不同的计算程序。</a:t>
            </a:r>
            <a:endParaRPr lang="FangSong" altLang="FangSong" sz="1000"/>
          </a:p>
          <a:p>
            <a:pPr marL="381634" indent="-4444" algn="l" rtl="0" eaLnBrk="0">
              <a:lnSpc>
                <a:spcPct val="114000"/>
              </a:lnSpc>
              <a:spcBef>
                <a:spcPts val="428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结构分析所采用的计算模型、整体计算嵌固部位，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结构分析的主要参数，必要时附计算模型简图。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列出主要控制性计算结果，可以采用图表方式表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示；对计算结果进行必要的分析和说明。</a:t>
            </a:r>
            <a:endParaRPr lang="FangSong" altLang="FangSong" sz="1000"/>
          </a:p>
          <a:p>
            <a:pPr marL="274320" algn="l" rtl="0" eaLnBrk="0">
              <a:lnSpc>
                <a:spcPct val="97000"/>
              </a:lnSpc>
              <a:spcBef>
                <a:spcPts val="1324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．不规则项及超限判断</a:t>
            </a:r>
            <a:endParaRPr lang="FangSong" altLang="FangSong" sz="1000"/>
          </a:p>
          <a:p>
            <a:pPr marL="12700" indent="302895" algn="l" rtl="0" eaLnBrk="0">
              <a:lnSpc>
                <a:spcPct val="105000"/>
              </a:lnSpc>
              <a:spcBef>
                <a:spcPts val="420"/>
              </a:spcBef>
            </a:pPr>
            <a:r>
              <a:rPr sz="1000" b="1" kern="0" spc="7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：根据计算分析结构，详细阐述各栋建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筑单体的不规则项、特别不规则项以及严重不规则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项的判断，给出是否超限的判断。</a:t>
            </a:r>
            <a:endParaRPr lang="FangSong" altLang="FangSong" sz="10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361950" algn="l" rtl="0" eaLnBrk="0">
              <a:lnSpc>
                <a:spcPct val="98000"/>
              </a:lnSpc>
              <a:spcBef>
                <a:spcPts val="1"/>
              </a:spcBef>
            </a:pPr>
            <a:r>
              <a:rPr sz="1000" b="1" kern="0" spc="0">
                <a:solidFill>
                  <a:srgbClr val="FF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例：</a:t>
            </a:r>
            <a:endParaRPr lang="FangSong" altLang="FangSong" sz="1000"/>
          </a:p>
        </p:txBody>
      </p:sp>
      <p:graphicFrame>
        <p:nvGraphicFramePr>
          <p:cNvPr id="210" name="table 210"/>
          <p:cNvGraphicFramePr>
            <a:graphicFrameLocks noGrp="1"/>
          </p:cNvGraphicFramePr>
          <p:nvPr/>
        </p:nvGraphicFramePr>
        <p:xfrm>
          <a:off x="735075" y="6153150"/>
          <a:ext cx="6257289" cy="1880870"/>
        </p:xfrm>
        <a:graphic>
          <a:graphicData uri="http://schemas.openxmlformats.org/drawingml/2006/table">
            <a:tbl>
              <a:tblPr/>
              <a:tblGrid>
                <a:gridCol w="574675"/>
                <a:gridCol w="992505"/>
                <a:gridCol w="3700144"/>
                <a:gridCol w="459104"/>
                <a:gridCol w="530859"/>
              </a:tblGrid>
              <a:tr h="3327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marL="181610" algn="l" rtl="0" eaLnBrk="0">
                        <a:lnSpc>
                          <a:spcPct val="95000"/>
                        </a:lnSpc>
                        <a:spcBef>
                          <a:spcPts val="7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序号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marL="215900" algn="l" rtl="0" eaLnBrk="0">
                        <a:lnSpc>
                          <a:spcPct val="95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不规则类型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118"/>
                        </a:lnSpc>
                      </a:pPr>
                      <a:endParaRPr lang="Arial" altLang="Arial" sz="100"/>
                    </a:p>
                    <a:p>
                      <a:pPr marL="941069" algn="l" rtl="0" eaLnBrk="0">
                        <a:lnSpc>
                          <a:spcPct val="94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单体特别不规则性超限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检查判断依据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marL="119379" algn="l" rtl="0" eaLnBrk="0">
                        <a:lnSpc>
                          <a:spcPct val="95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判断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marL="151764" algn="l" rtl="0" eaLnBrk="0">
                        <a:lnSpc>
                          <a:spcPct val="95000"/>
                        </a:lnSpc>
                        <a:spcBef>
                          <a:spcPts val="7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备注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</a:tr>
              <a:tr h="15430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200"/>
                    </a:p>
                    <a:p>
                      <a:pPr marL="90169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4294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扭转偏大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3025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裙房以上的较多楼层，考虑偶然偏心的扭转位移比大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于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1.4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17780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8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5000"/>
                        </a:lnSpc>
                      </a:pPr>
                      <a:endParaRPr lang="Arial" altLang="Arial" sz="200"/>
                    </a:p>
                    <a:p>
                      <a:pPr marL="79375" algn="l" rtl="0" eaLnBrk="0">
                        <a:lnSpc>
                          <a:spcPct val="77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74294" algn="l" rtl="0" eaLnBrk="0">
                        <a:lnSpc>
                          <a:spcPct val="93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扭转刚度弱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73660" algn="l" rtl="0" eaLnBrk="0">
                        <a:lnSpc>
                          <a:spcPct val="93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扭转周期比大于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0.9</a:t>
                      </a:r>
                      <a:r>
                        <a:rPr sz="9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，混合结构大于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0.85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177800" algn="l" rtl="0" eaLnBrk="0">
                        <a:lnSpc>
                          <a:spcPct val="93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30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200"/>
                    </a:p>
                    <a:p>
                      <a:pPr marL="81280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366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层刚度偏小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366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本层侧向刚度小于相邻上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层的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50%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17780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3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200"/>
                    </a:p>
                    <a:p>
                      <a:pPr marL="78739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6835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高位转换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3025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框支墙体的转换构件位置：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度超过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层，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度超过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17780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200"/>
                    </a:p>
                    <a:p>
                      <a:pPr marL="82550" algn="l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76200" algn="l" rtl="0" eaLnBrk="0">
                        <a:lnSpc>
                          <a:spcPct val="93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厚板转换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73025" algn="l" rtl="0" eaLnBrk="0">
                        <a:lnSpc>
                          <a:spcPct val="93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～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9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度设防的厚板转换结构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177800" algn="l" rtl="0" eaLnBrk="0">
                        <a:lnSpc>
                          <a:spcPct val="93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30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200"/>
                    </a:p>
                    <a:p>
                      <a:pPr marL="81914" algn="l" rtl="0" eaLnBrk="0">
                        <a:lnSpc>
                          <a:spcPct val="77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6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366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塔楼偏置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4294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单塔或多塔与大底盘的质心偏心距大于底盘相应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边长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20%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17780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14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165"/>
                        </a:lnSpc>
                      </a:pPr>
                      <a:endParaRPr lang="Arial" altLang="Arial" sz="100"/>
                    </a:p>
                    <a:p>
                      <a:pPr marL="81280" algn="l" rtl="0" eaLnBrk="0">
                        <a:lnSpc>
                          <a:spcPct val="76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499"/>
                        </a:lnSpc>
                      </a:pPr>
                      <a:endParaRPr lang="Arial" altLang="Arial" sz="100"/>
                    </a:p>
                    <a:p>
                      <a:pPr marL="76835" algn="l" rtl="0" eaLnBrk="0">
                        <a:lnSpc>
                          <a:spcPct val="95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复杂连接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74294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各部分层数、刚度、布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置不同的错层</a:t>
                      </a:r>
                      <a:endParaRPr lang="SimSun" altLang="SimSun" sz="900"/>
                    </a:p>
                    <a:p>
                      <a:pPr marL="83819" indent="-10160" algn="l" rtl="0" eaLnBrk="0">
                        <a:lnSpc>
                          <a:spcPct val="101000"/>
                        </a:lnSpc>
                        <a:spcBef>
                          <a:spcPts val="138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连体两端塔楼高度、体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型或者沿大底盘某个主轴方向的振动周期显著不 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同的结构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429"/>
                        </a:lnSpc>
                      </a:pPr>
                      <a:endParaRPr lang="Arial" altLang="Arial" sz="100"/>
                    </a:p>
                    <a:p>
                      <a:pPr marL="177800" algn="l" rtl="0" eaLnBrk="0">
                        <a:lnSpc>
                          <a:spcPct val="9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95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200"/>
                    </a:p>
                    <a:p>
                      <a:pPr marL="83819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8739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多重复杂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620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结构同时具有转换层、加强层、错层、连体和多塔等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复杂类型的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种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"/>
                    </a:p>
                    <a:p>
                      <a:pPr marL="17780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12" name="table 212"/>
          <p:cNvGraphicFramePr>
            <a:graphicFrameLocks noGrp="1"/>
          </p:cNvGraphicFramePr>
          <p:nvPr/>
        </p:nvGraphicFramePr>
        <p:xfrm>
          <a:off x="735075" y="4123055"/>
          <a:ext cx="6257289" cy="1875154"/>
        </p:xfrm>
        <a:graphic>
          <a:graphicData uri="http://schemas.openxmlformats.org/drawingml/2006/table">
            <a:tbl>
              <a:tblPr/>
              <a:tblGrid>
                <a:gridCol w="530859"/>
                <a:gridCol w="975995"/>
                <a:gridCol w="3847464"/>
                <a:gridCol w="448309"/>
                <a:gridCol w="454659"/>
              </a:tblGrid>
              <a:tr h="3143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16002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序号</a:t>
                      </a:r>
                      <a:endParaRPr lang="SimSun" altLang="SimSu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20764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不规则类型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1186180" algn="l" rtl="0" eaLnBrk="0">
                        <a:lnSpc>
                          <a:spcPct val="94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单体建筑不规则判断判断依据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11430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判断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74294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备注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</a:tr>
              <a:tr h="15430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200"/>
                    </a:p>
                    <a:p>
                      <a:pPr marL="90169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1a</a:t>
                      </a:r>
                      <a:endParaRPr lang="Times New Roman" altLang="Times New Roman" sz="8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366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扭转不规则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2389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考虑偶然偏心的扭转位移比大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于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1.2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200"/>
                    </a:p>
                    <a:p>
                      <a:pPr marL="90169" algn="l" rtl="0" eaLnBrk="0">
                        <a:lnSpc>
                          <a:spcPct val="86000"/>
                        </a:lnSpc>
                        <a:spcBef>
                          <a:spcPts val="2"/>
                        </a:spcBef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1b</a:t>
                      </a:r>
                      <a:endParaRPr lang="Times New Roman" altLang="Times New Roman" sz="8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73025" algn="l" rtl="0" eaLnBrk="0">
                        <a:lnSpc>
                          <a:spcPct val="93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偏心布置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72389" algn="l" rtl="0" eaLnBrk="0">
                        <a:lnSpc>
                          <a:spcPct val="93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偏心率大于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0.</a:t>
                      </a:r>
                      <a:r>
                        <a:rPr sz="9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15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或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相邻层质心相差大于相应边长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15%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70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70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30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200"/>
                    </a:p>
                    <a:p>
                      <a:pPr marL="79375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2a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8128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凹凸不规则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2389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平面凹凸尺寸大于相应边长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的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30%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200"/>
                    </a:p>
                    <a:p>
                      <a:pPr marL="79375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2b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74294" algn="l" rtl="0" eaLnBrk="0">
                        <a:lnSpc>
                          <a:spcPct val="93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组合平面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73025" algn="l" rtl="0" eaLnBrk="0">
                        <a:lnSpc>
                          <a:spcPct val="93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细腰形和角部重叠形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70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70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30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200"/>
                    </a:p>
                    <a:p>
                      <a:pPr marL="81280" algn="l" rtl="0" eaLnBrk="0">
                        <a:lnSpc>
                          <a:spcPct val="77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3025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楼板不连续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3025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有效宽度小于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50%</a:t>
                      </a:r>
                      <a:r>
                        <a:rPr sz="9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，开洞面积大于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30%</a:t>
                      </a:r>
                      <a:r>
                        <a:rPr sz="9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，错层大于梁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高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30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200"/>
                    </a:p>
                    <a:p>
                      <a:pPr marL="78739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4a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79375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刚度突变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72389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相邻层刚度变化大于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70%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或连续三层变化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大于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80%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200"/>
                    </a:p>
                    <a:p>
                      <a:pPr marL="78739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4b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73025" algn="l" rtl="0" eaLnBrk="0">
                        <a:lnSpc>
                          <a:spcPct val="93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尺寸突变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74930" algn="l" rtl="0" eaLnBrk="0">
                        <a:lnSpc>
                          <a:spcPct val="93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竖向构件位置缩进大于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25%</a:t>
                      </a:r>
                      <a:r>
                        <a:rPr sz="9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，或外挑大于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10%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和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4m</a:t>
                      </a:r>
                      <a:r>
                        <a:rPr sz="9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，多塔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70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70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30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200"/>
                    </a:p>
                    <a:p>
                      <a:pPr marL="82550" algn="l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4294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构件间断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7366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上下墙、柱、支撑不连续，含加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强层、连体等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64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200"/>
                    </a:p>
                    <a:p>
                      <a:pPr marL="81914" algn="l" rtl="0" eaLnBrk="0">
                        <a:lnSpc>
                          <a:spcPct val="77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6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73025" algn="l" rtl="0" eaLnBrk="0">
                        <a:lnSpc>
                          <a:spcPct val="93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承载力突变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72389" algn="l" rtl="0" eaLnBrk="0">
                        <a:lnSpc>
                          <a:spcPct val="93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相邻层受剪承载力变化大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于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80%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70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70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95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200"/>
                    </a:p>
                    <a:p>
                      <a:pPr marL="81280" algn="l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endParaRPr lang="Times New Roman" altLang="Times New Roman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5000"/>
                        </a:lnSpc>
                      </a:pPr>
                      <a:endParaRPr lang="Arial" altLang="Arial" sz="100"/>
                    </a:p>
                    <a:p>
                      <a:pPr marL="73660" algn="l" rtl="0" eaLnBrk="0">
                        <a:lnSpc>
                          <a:spcPct val="9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其他不规则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100"/>
                    </a:p>
                    <a:p>
                      <a:pPr marL="74294" algn="l" rtl="0" eaLnBrk="0">
                        <a:lnSpc>
                          <a:spcPct val="95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如局部的穿层柱，斜柱、夹层、个别构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件错层或转换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14" name="textbox 214"/>
          <p:cNvSpPr/>
          <p:nvPr/>
        </p:nvSpPr>
        <p:spPr>
          <a:xfrm>
            <a:off x="889317" y="8440854"/>
            <a:ext cx="6082029" cy="1173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37"/>
              </a:lnSpc>
            </a:pPr>
            <a:endParaRPr lang="Arial" altLang="Arial" sz="100"/>
          </a:p>
          <a:p>
            <a:pPr marL="281304" algn="l" rtl="0" eaLnBrk="0">
              <a:lnSpc>
                <a:spcPct val="97000"/>
              </a:lnSpc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：详细阐述结构抗震构造措施、不规则及超限项应对措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施、非结构构件抗震措施等。</a:t>
            </a:r>
            <a:endParaRPr lang="FangSong" altLang="FangSong" sz="1000"/>
          </a:p>
          <a:p>
            <a:pPr marL="18415" algn="l" rtl="0" eaLnBrk="0">
              <a:lnSpc>
                <a:spcPct val="94000"/>
              </a:lnSpc>
              <a:spcBef>
                <a:spcPts val="1119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5.2.6 主要结构材料</a:t>
            </a:r>
            <a:endParaRPr lang="SimSun" altLang="SimSun" sz="12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20320" indent="260984" algn="l" rtl="0" eaLnBrk="0">
              <a:lnSpc>
                <a:spcPct val="120000"/>
              </a:lnSpc>
              <a:spcBef>
                <a:spcPts val="4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：详细阐述主要结构材料，包括混凝土强度等级、钢筋种类、砌体强度等级、砂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浆强度等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级、钢绞线或高强钢丝种类、钢材牌号、预制构件连接材料、</a:t>
            </a:r>
            <a:r>
              <a:rPr sz="10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密封材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料、特殊材料、特殊材料或产品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（如成品拉索、锚具、铸钢件、成品支座、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消能减震器、高强螺栓）的说明等。</a:t>
            </a:r>
            <a:endParaRPr lang="FangSong" altLang="FangSong" sz="1000"/>
          </a:p>
        </p:txBody>
      </p:sp>
      <p:sp>
        <p:nvSpPr>
          <p:cNvPr id="216" name="textbox 216"/>
          <p:cNvSpPr/>
          <p:nvPr/>
        </p:nvSpPr>
        <p:spPr>
          <a:xfrm>
            <a:off x="2926244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sp>
        <p:nvSpPr>
          <p:cNvPr id="218" name="textbox 218"/>
          <p:cNvSpPr/>
          <p:nvPr/>
        </p:nvSpPr>
        <p:spPr>
          <a:xfrm>
            <a:off x="895451" y="8132343"/>
            <a:ext cx="1083310" cy="199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7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5.2.5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结构措施</a:t>
            </a:r>
            <a:endParaRPr lang="SimSun" altLang="SimSun" sz="1200"/>
          </a:p>
        </p:txBody>
      </p:sp>
      <p:pic>
        <p:nvPicPr>
          <p:cNvPr id="220" name="picture 2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222" name="textbox 222"/>
          <p:cNvSpPr/>
          <p:nvPr/>
        </p:nvSpPr>
        <p:spPr>
          <a:xfrm>
            <a:off x="3721823" y="9865169"/>
            <a:ext cx="127635" cy="130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50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18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" name="textbox 224"/>
          <p:cNvSpPr/>
          <p:nvPr/>
        </p:nvSpPr>
        <p:spPr>
          <a:xfrm>
            <a:off x="893759" y="861339"/>
            <a:ext cx="6123940" cy="89890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68"/>
              </a:lnSpc>
            </a:pPr>
            <a:endParaRPr lang="Arial" altLang="Arial" sz="100"/>
          </a:p>
          <a:p>
            <a:pPr marL="13970" algn="l" rtl="0" eaLnBrk="0">
              <a:lnSpc>
                <a:spcPct val="95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5.2.7 结构施工图注意事项</a:t>
            </a:r>
            <a:endParaRPr lang="SimSun" altLang="SimSun" sz="1200"/>
          </a:p>
          <a:p>
            <a:pPr marL="16509" indent="260350" algn="l" rtl="0" eaLnBrk="0">
              <a:lnSpc>
                <a:spcPct val="115000"/>
              </a:lnSpc>
              <a:spcBef>
                <a:spcPts val="1050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：详细阐述结构施工图的注意事项，如易错点、易漏点、</a:t>
            </a:r>
            <a:r>
              <a:rPr sz="10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图纸要求、</a:t>
            </a:r>
            <a:r>
              <a:rPr sz="10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层要求、特别说明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等相关事宜。</a:t>
            </a:r>
            <a:endParaRPr lang="FangSong" altLang="FangSong" sz="1000"/>
          </a:p>
          <a:p>
            <a:pPr marL="13970" algn="l" rtl="0" eaLnBrk="0">
              <a:lnSpc>
                <a:spcPct val="95000"/>
              </a:lnSpc>
              <a:spcBef>
                <a:spcPts val="1354"/>
              </a:spcBef>
            </a:pP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5.3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给排水设计说明及工作思路</a:t>
            </a:r>
            <a:endParaRPr lang="SimSun" altLang="SimSun" sz="1400"/>
          </a:p>
          <a:p>
            <a:pPr marL="276859" algn="l" rtl="0" eaLnBrk="0">
              <a:lnSpc>
                <a:spcPct val="87000"/>
              </a:lnSpc>
              <a:spcBef>
                <a:spcPts val="1064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：详细阐述给排水设计的具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体思路及具体设计说明。</a:t>
            </a:r>
            <a:endParaRPr lang="FangSong" altLang="FangSong" sz="1000"/>
          </a:p>
          <a:p>
            <a:pPr marL="13970" algn="l" rtl="0" eaLnBrk="0">
              <a:lnSpc>
                <a:spcPts val="2433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5.3.1 给排水设计总述</a:t>
            </a:r>
            <a:endParaRPr lang="SimSun" altLang="SimSun" sz="1200"/>
          </a:p>
          <a:p>
            <a:pPr marL="276859" algn="l" rtl="0" eaLnBrk="0">
              <a:lnSpc>
                <a:spcPct val="97000"/>
              </a:lnSpc>
              <a:spcBef>
                <a:spcPts val="1241"/>
              </a:spcBef>
            </a:pPr>
            <a:r>
              <a:rPr sz="1000" b="1" kern="0" spc="4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：详细阐述给排水设计的总体情况。</a:t>
            </a:r>
            <a:endParaRPr lang="FangSong" altLang="FangSong" sz="1000"/>
          </a:p>
          <a:p>
            <a:pPr marL="13970" algn="l" rtl="0" eaLnBrk="0">
              <a:lnSpc>
                <a:spcPct val="94000"/>
              </a:lnSpc>
              <a:spcBef>
                <a:spcPts val="1119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5.3.2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设计依据</a:t>
            </a:r>
            <a:endParaRPr lang="SimSun" altLang="SimSun" sz="1200"/>
          </a:p>
          <a:p>
            <a:pPr marL="15875" indent="260984" algn="l" rtl="0" eaLnBrk="0">
              <a:lnSpc>
                <a:spcPct val="120000"/>
              </a:lnSpc>
              <a:spcBef>
                <a:spcPts val="1072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：详细阐述给排水设计的依据性文件、批文和相关规范，如建筑面积、使用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功能、建造地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点、周边环境、项目能源供应情况、气象资料、城市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规划、城市供热、供电、供水情况、水文地质资料、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业主的相关要求等。</a:t>
            </a:r>
            <a:endParaRPr lang="FangSong" altLang="FangSong" sz="1000"/>
          </a:p>
          <a:p>
            <a:pPr marL="13970" algn="l" rtl="0" eaLnBrk="0">
              <a:lnSpc>
                <a:spcPct val="95000"/>
              </a:lnSpc>
              <a:spcBef>
                <a:spcPts val="1117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5.3.3 给排水设计详细阐述</a:t>
            </a:r>
            <a:endParaRPr lang="SimSun" altLang="SimSun" sz="1200"/>
          </a:p>
          <a:p>
            <a:pPr marL="276859" algn="l" rtl="0" eaLnBrk="0">
              <a:lnSpc>
                <a:spcPct val="87000"/>
              </a:lnSpc>
              <a:spcBef>
                <a:spcPts val="1060"/>
              </a:spcBef>
            </a:pPr>
            <a:r>
              <a:rPr sz="1000" b="1" kern="0" spc="4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：详细阐述给排水设计相关内容。</a:t>
            </a:r>
            <a:endParaRPr lang="FangSong" altLang="FangSong" sz="1000"/>
          </a:p>
          <a:p>
            <a:pPr marL="240665" algn="l" rtl="0" eaLnBrk="0">
              <a:lnSpc>
                <a:spcPts val="2433"/>
              </a:lnSpc>
            </a:pP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．给水系统</a:t>
            </a:r>
            <a:endParaRPr lang="SimSun" altLang="SimSun" sz="1200"/>
          </a:p>
          <a:p>
            <a:pPr marL="16509" indent="260350" algn="l" rtl="0" eaLnBrk="0">
              <a:lnSpc>
                <a:spcPct val="115000"/>
              </a:lnSpc>
              <a:spcBef>
                <a:spcPts val="1237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r>
              <a:rPr sz="10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阐述给水系统相关设计内容，包括供水概况、用水量计算、生活给水系统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</a:t>
            </a:r>
            <a:r>
              <a:rPr sz="10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中水给水系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统等内容。</a:t>
            </a:r>
            <a:endParaRPr lang="FangSong" altLang="FangSong" sz="1000"/>
          </a:p>
          <a:p>
            <a:pPr marL="226059" algn="l" rtl="0" eaLnBrk="0">
              <a:lnSpc>
                <a:spcPct val="95000"/>
              </a:lnSpc>
              <a:spcBef>
                <a:spcPts val="1101"/>
              </a:spcBef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200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．污水系统</a:t>
            </a:r>
            <a:endParaRPr lang="SimSun" altLang="SimSun" sz="1200"/>
          </a:p>
          <a:p>
            <a:pPr marL="276859" algn="l" rtl="0" eaLnBrk="0">
              <a:lnSpc>
                <a:spcPct val="87000"/>
              </a:lnSpc>
              <a:spcBef>
                <a:spcPts val="1060"/>
              </a:spcBef>
            </a:pPr>
            <a:r>
              <a:rPr sz="1000" b="1" kern="0" spc="4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r>
              <a:rPr sz="1000" kern="0" spc="-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阐述污水系统相关设计内容，包括排水体制、污水系统设置、污水量计算等内容。</a:t>
            </a:r>
            <a:endParaRPr lang="FangSong" altLang="FangSong" sz="1000"/>
          </a:p>
          <a:p>
            <a:pPr marL="229234" algn="l" rtl="0" eaLnBrk="0">
              <a:lnSpc>
                <a:spcPts val="2433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．雨水系统</a:t>
            </a:r>
            <a:endParaRPr lang="SimSun" altLang="SimSun" sz="1200"/>
          </a:p>
          <a:p>
            <a:pPr marL="12700" indent="264159" algn="l" rtl="0" eaLnBrk="0">
              <a:lnSpc>
                <a:spcPct val="115000"/>
              </a:lnSpc>
              <a:spcBef>
                <a:spcPts val="1245"/>
              </a:spcBef>
            </a:pPr>
            <a:r>
              <a:rPr sz="1000" b="1" kern="0" spc="6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r>
              <a:rPr sz="10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阐述雨水系统相关设计内容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，包括雨水量计算、雨水系统设置、雨水收集利用设施等内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容。</a:t>
            </a:r>
            <a:endParaRPr lang="FangSong" altLang="FangSong" sz="1000"/>
          </a:p>
          <a:p>
            <a:pPr marL="225425" algn="l" rtl="0" eaLnBrk="0">
              <a:lnSpc>
                <a:spcPct val="94000"/>
              </a:lnSpc>
              <a:spcBef>
                <a:spcPts val="1091"/>
              </a:spcBef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．管材及附件</a:t>
            </a:r>
            <a:endParaRPr lang="SimSun" altLang="SimSun" sz="1200"/>
          </a:p>
          <a:p>
            <a:pPr marL="276859" algn="l" rtl="0" eaLnBrk="0">
              <a:lnSpc>
                <a:spcPct val="97000"/>
              </a:lnSpc>
              <a:spcBef>
                <a:spcPts val="1096"/>
              </a:spcBef>
            </a:pPr>
            <a:r>
              <a:rPr sz="1000" b="1" kern="0" spc="4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r>
              <a:rPr sz="10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阐述给水、排水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的管材及附件等内容。</a:t>
            </a:r>
            <a:endParaRPr lang="FangSong" altLang="FangSong" sz="1000"/>
          </a:p>
          <a:p>
            <a:pPr marL="230504" algn="l" rtl="0" eaLnBrk="0">
              <a:lnSpc>
                <a:spcPct val="95000"/>
              </a:lnSpc>
              <a:spcBef>
                <a:spcPts val="1093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2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．给排水管道抗震支撑设计</a:t>
            </a:r>
            <a:endParaRPr lang="SimSun" altLang="SimSun" sz="1200"/>
          </a:p>
          <a:p>
            <a:pPr marL="276859" algn="l" rtl="0" eaLnBrk="0">
              <a:lnSpc>
                <a:spcPct val="87000"/>
              </a:lnSpc>
              <a:spcBef>
                <a:spcPts val="1072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</a:t>
            </a:r>
            <a:r>
              <a:rPr sz="1000" kern="0" spc="-3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阐述机电管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线抗震支撑系统及机电设备抗震支撑系统等内容，必要时需要附图说明。</a:t>
            </a:r>
            <a:endParaRPr lang="FangSong" altLang="FangSong" sz="1000"/>
          </a:p>
          <a:p>
            <a:pPr marL="13970" algn="l" rtl="0" eaLnBrk="0">
              <a:lnSpc>
                <a:spcPts val="2433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5.3.4 给排水施工图注意事项</a:t>
            </a:r>
            <a:endParaRPr lang="SimSun" altLang="SimSun" sz="1200"/>
          </a:p>
          <a:p>
            <a:pPr marL="22859" indent="254000" algn="l" rtl="0" eaLnBrk="0">
              <a:lnSpc>
                <a:spcPct val="115000"/>
              </a:lnSpc>
              <a:spcBef>
                <a:spcPts val="1233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：详细阐述给排水施工图的注意事项，如易错点、易漏点、</a:t>
            </a:r>
            <a:r>
              <a:rPr sz="10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图纸要求、</a:t>
            </a:r>
            <a:r>
              <a:rPr sz="10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图层要求、特别说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明等相关事宜。</a:t>
            </a:r>
            <a:endParaRPr lang="FangSong" altLang="FangSong" sz="1000"/>
          </a:p>
          <a:p>
            <a:pPr marL="13970" algn="l" rtl="0" eaLnBrk="0">
              <a:lnSpc>
                <a:spcPct val="95000"/>
              </a:lnSpc>
              <a:spcBef>
                <a:spcPts val="1342"/>
              </a:spcBef>
            </a:pPr>
            <a:r>
              <a:rPr sz="12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5.4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电气设计说明及工作思路</a:t>
            </a:r>
            <a:endParaRPr lang="SimSun" altLang="SimSun" sz="1400"/>
          </a:p>
          <a:p>
            <a:pPr marL="276859" algn="l" rtl="0" eaLnBrk="0">
              <a:lnSpc>
                <a:spcPct val="87000"/>
              </a:lnSpc>
              <a:spcBef>
                <a:spcPts val="1076"/>
              </a:spcBef>
            </a:pPr>
            <a:r>
              <a:rPr sz="1000" b="1" kern="0" spc="5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：详细阐述电气设计的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具体思路及具体设计说明。</a:t>
            </a:r>
            <a:endParaRPr lang="FangSong" altLang="FangSong" sz="1000"/>
          </a:p>
          <a:p>
            <a:pPr marL="13970" algn="l" rtl="0" eaLnBrk="0">
              <a:lnSpc>
                <a:spcPts val="2433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5.4.1</a:t>
            </a:r>
            <a:r>
              <a:rPr sz="1200" kern="0" spc="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电气设计总述</a:t>
            </a:r>
            <a:endParaRPr lang="SimSun" altLang="SimSun" sz="12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276859" algn="l" rtl="0" eaLnBrk="0">
              <a:lnSpc>
                <a:spcPct val="97000"/>
              </a:lnSpc>
              <a:spcBef>
                <a:spcPts val="5"/>
              </a:spcBef>
            </a:pPr>
            <a:r>
              <a:rPr sz="1000" b="1" kern="0" spc="40">
                <a:solidFill>
                  <a:srgbClr val="7030A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编制建议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：详细阐述电气设计的总体情况。</a:t>
            </a:r>
            <a:endParaRPr lang="FangSong" altLang="FangSong" sz="1000"/>
          </a:p>
        </p:txBody>
      </p:sp>
      <p:sp>
        <p:nvSpPr>
          <p:cNvPr id="226" name="textbox 226"/>
          <p:cNvSpPr/>
          <p:nvPr/>
        </p:nvSpPr>
        <p:spPr>
          <a:xfrm>
            <a:off x="2926244" y="559732"/>
            <a:ext cx="188467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建筑工程文本型设计标编制指南</a:t>
            </a:r>
            <a:endParaRPr lang="SimSun" altLang="SimSun" sz="1000"/>
          </a:p>
        </p:txBody>
      </p:sp>
      <p:pic>
        <p:nvPicPr>
          <p:cNvPr id="228" name="picture 2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580" y="736600"/>
            <a:ext cx="5898514" cy="7619"/>
          </a:xfrm>
          <a:prstGeom prst="rect">
            <a:avLst/>
          </a:prstGeom>
        </p:spPr>
      </p:pic>
      <p:sp>
        <p:nvSpPr>
          <p:cNvPr id="230" name="textbox 230"/>
          <p:cNvSpPr/>
          <p:nvPr/>
        </p:nvSpPr>
        <p:spPr>
          <a:xfrm>
            <a:off x="3721823" y="9865169"/>
            <a:ext cx="127635" cy="130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50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19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6292850" cy="9423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https://d.book118.com/497162045140006044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640</Paragraphs>
  <Slides>28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5">
      <vt:lpstr>Arial</vt:lpstr>
      <vt:lpstr>Calibri</vt:lpstr>
      <vt:lpstr>SimHei</vt:lpstr>
      <vt:lpstr>SimSun</vt:lpstr>
      <vt:lpstr>Times New Roman</vt:lpstr>
      <vt:lpstr>FangSong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2024-09-19T07:21:07.049</cp:lastPrinted>
  <dcterms:created xsi:type="dcterms:W3CDTF">2024-09-18T23:21:07Z</dcterms:created>
  <dcterms:modified xsi:type="dcterms:W3CDTF">2024-09-18T23:21:09Z</dcterms:modified>
</cp:coreProperties>
</file>