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KBNMH+WKBFAQ+MicrosoftYaHei-Bold"/>
      <p:regular r:id="rId15"/>
    </p:embeddedFont>
    <p:embeddedFont>
      <p:font typeface="EHEHEK+MS-UIGothic"/>
      <p:regular r:id="rId16"/>
    </p:embeddedFont>
    <p:embeddedFont>
      <p:font typeface="GBJISP+AVJVGN+ArialMT"/>
      <p:regular r:id="rId17"/>
    </p:embeddedFont>
    <p:embeddedFont>
      <p:font typeface="FIFBQB+GVELR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1E5CF-A6D4-4A35-A5EB-2409A1516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62EB8-02C5-4743-BFAF-33288C91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A323C-CC6A-440B-BB58-D0B0F4984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9234E-61FA-46A4-B32D-BB428C69B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B5A53-636D-4F7C-8416-4D95E58E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0D52A-1953-4461-94A1-32F1B6A78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B8AD6-9CF9-4D0F-B052-37D46572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4E9C3-1071-4DAD-AF40-530F786B1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3BB24-DA75-4627-8C21-35165F64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AE9C1-BFD4-4FEB-BE35-FDB0058E5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23F11-C3F3-4DD2-9C80-2F1FEB84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5136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7092517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5150" spc="20">
                <a:solidFill>
                  <a:srgbClr val="083502"/>
                </a:solidFill>
                <a:latin typeface="EHEHEK+MS-UIGothic"/>
                <a:cs typeface="EHEHEK+MS-UIGothic"/>
              </a:rPr>
              <a:t>最佳</a:t>
            </a:r>
            <a:r>
              <a:rPr sz="5150" spc="18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5150" spc="20">
                <a:solidFill>
                  <a:srgbClr val="083502"/>
                </a:solidFill>
                <a:latin typeface="SimSun"/>
                <a:cs typeface="SimSun"/>
              </a:rPr>
              <a:t>设</a:t>
            </a:r>
            <a:r>
              <a:rPr sz="5150">
                <a:solidFill>
                  <a:srgbClr val="083502"/>
                </a:solidFill>
                <a:latin typeface="EHEHEK+MS-UIGothic"/>
                <a:cs typeface="EHEHEK+MS-UIGothic"/>
              </a:rPr>
              <a:t>定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83502"/>
                </a:solidFill>
                <a:latin typeface="EHEHEK+MS-UIGothic"/>
                <a:cs typeface="EHEHEK+MS-UIGothic"/>
              </a:rPr>
              <a:t>理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EHEHEK+MS-UIGothic"/>
                <a:cs typeface="EHEHE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13816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BJISP+AVJVGN+ArialMT"/>
                <a:cs typeface="GBJISP+AVJVG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5246408" cy="29779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BJISP+AVJVGN+ArialMT"/>
                <a:cs typeface="GBJISP+AVJVG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在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治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中的作用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BJISP+AVJVGN+ArialMT"/>
                <a:cs typeface="GBJISP+AVJVG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最佳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定的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BJISP+AVJVGN+ArialMT"/>
                <a:cs typeface="GBJISP+AVJVG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患者的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理要点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BJISP+AVJVGN+ArialMT"/>
                <a:cs typeface="GBJISP+AVJVG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患者的心理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BJISP+AVJVGN+ArialMT"/>
                <a:cs typeface="GBJISP+AVJVGN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防和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45AE37"/>
                </a:solidFill>
                <a:latin typeface="EHEHEK+MS-UIGothic"/>
                <a:cs typeface="EHEHEK+MS-UIGothic"/>
              </a:rPr>
              <a:t>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HEHEK+MS-UIGothic"/>
                <a:cs typeface="EHEHEK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FFBF"/>
                </a:solidFill>
                <a:latin typeface="QKBNMH+WKBFAQ+MicrosoftYaHei-Bold"/>
                <a:cs typeface="QKBNMH+WKBFAQ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074161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0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3800" spc="23">
                <a:solidFill>
                  <a:srgbClr val="083502"/>
                </a:solidFill>
                <a:latin typeface="EHEHEK+MS-UIGothic"/>
                <a:cs typeface="EHEHEK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KBNMH+WKBFAQ+MicrosoftYaHei-Bold"/>
                <a:cs typeface="QKBNMH+WKBFA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79778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11434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EHEHEK+MS-UIGothic"/>
                <a:cs typeface="EHEHEK+MS-UIGothic"/>
              </a:rPr>
              <a:t>急性呼吸窘迫</a:t>
            </a:r>
            <a:r>
              <a:rPr sz="1600">
                <a:solidFill>
                  <a:srgbClr val="45AE37"/>
                </a:solidFill>
                <a:latin typeface="SimSun"/>
                <a:cs typeface="SimSun"/>
              </a:rPr>
              <a:t>综</a:t>
            </a:r>
            <a:r>
              <a:rPr sz="1600">
                <a:solidFill>
                  <a:srgbClr val="45AE37"/>
                </a:solidFill>
                <a:latin typeface="EHEHEK+MS-UIGothic"/>
                <a:cs typeface="EHEHEK+MS-UIGothic"/>
              </a:rPr>
              <a:t>合征（</a:t>
            </a:r>
            <a:r>
              <a:rPr sz="16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1600">
                <a:solidFill>
                  <a:srgbClr val="45AE37"/>
                </a:solidFill>
                <a:latin typeface="EHEHEK+MS-UIGothic"/>
                <a:cs typeface="EHEHEK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KBNMH+WKBFAQ+MicrosoftYaHei-Bold"/>
                <a:cs typeface="QKBNMH+WKBFAQ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KBNMH+WKBFAQ+MicrosoftYaHei-Bold"/>
                <a:cs typeface="QKBNMH+WKBFA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KBNMH+WKBFAQ+MicrosoftYaHei-Bold"/>
                <a:cs typeface="QKBNMH+WKBFA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71181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EHEHEK+MS-UIGothic"/>
                <a:cs typeface="EHEHEK+MS-UIGothic"/>
              </a:rPr>
              <a:t>原因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5AE37"/>
                </a:solidFill>
                <a:latin typeface="EHEHEK+MS-UIGothic"/>
                <a:cs typeface="EHEHEK+MS-UIGothic"/>
              </a:rPr>
              <a:t>病理生理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55978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的病理生理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HEHEK+MS-UIGothic"/>
                <a:cs typeface="EHEHEK+MS-UIGothic"/>
              </a:rPr>
              <a:t>炎症反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EHEHEK+MS-UIGothic"/>
                <a:cs typeface="EHEHEK+MS-UIGothic"/>
              </a:rPr>
              <a:t>胞凋亡和坏死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IFBQB+GVELRD+MicrosoftYaHei"/>
                <a:cs typeface="FIFBQB+GVELRD+MicrosoftYaHei"/>
              </a:rPr>
              <a:t>ARDS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，肺部炎症反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应导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致肺泡上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皮和肺毛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血管内皮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，通透性增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加，大量富含蛋白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的液体渗出至肺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泡腔，形成肺水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炎症反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和氧化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激可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诱导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肺部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凋亡和坏死，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一步加重肺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HEHEK+MS-UIGothic"/>
                <a:cs typeface="EHEHEK+MS-UIGothic"/>
              </a:rPr>
              <a:t>氧化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EHEHEK+MS-UIGothic"/>
                <a:cs typeface="EHEHEK+MS-UIGothic"/>
              </a:rPr>
              <a:t>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炎症反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应过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生的大量活性氧自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由基可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致肺部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组织损伤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55978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床表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HEHEK+MS-UIGothic"/>
                <a:cs typeface="EHEHEK+MS-UIGothic"/>
              </a:rPr>
              <a:t>呼吸困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HEHEK+MS-UIGothic"/>
                <a:cs typeface="EHEHEK+MS-UIGothic"/>
              </a:rPr>
              <a:t>紫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HEHEK+MS-UIGothic"/>
                <a:cs typeface="EHEHEK+MS-UIGothic"/>
              </a:rPr>
              <a:t>肺部听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HEHEK+MS-UIGothic"/>
                <a:cs typeface="EHEHEK+MS-UIGothic"/>
              </a:rPr>
              <a:t>循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FFF"/>
                </a:solidFill>
                <a:latin typeface="EHEHEK+MS-UIGothic"/>
                <a:cs typeface="EHEHEK+MS-UIGothic"/>
              </a:rPr>
              <a:t>系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000" spc="25">
                <a:solidFill>
                  <a:srgbClr val="FFFFFF"/>
                </a:solidFill>
                <a:latin typeface="EHEHEK+MS-UIGothic"/>
                <a:cs typeface="EHEHEK+MS-UIGothic"/>
              </a:rPr>
              <a:t>表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重低氧血症，患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者可能出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心率加快、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下降等循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定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患者感到呼吸急促、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呼吸窘迫。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由于低氧血症，患者口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双肺可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及湿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啰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音，部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分患者可出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53815" y="5354058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唇、甲床出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绀</a:t>
            </a:r>
            <a:r>
              <a:rPr sz="1500">
                <a:solidFill>
                  <a:srgbClr val="FFFDFD"/>
                </a:solidFill>
                <a:latin typeface="EHEHEK+MS-UIGothic"/>
                <a:cs typeface="EHEHE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240553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0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3800" spc="18">
                <a:solidFill>
                  <a:srgbClr val="083502"/>
                </a:solidFill>
                <a:latin typeface="EHEHEK+MS-UIGothic"/>
                <a:cs typeface="EHEHEK+MS-UIGothic"/>
              </a:rPr>
              <a:t>在</a:t>
            </a:r>
            <a:r>
              <a:rPr sz="3800" spc="20">
                <a:solidFill>
                  <a:srgbClr val="083502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3800" spc="18">
                <a:solidFill>
                  <a:srgbClr val="083502"/>
                </a:solidFill>
                <a:latin typeface="EHEHEK+MS-UIGothic"/>
                <a:cs typeface="EHEHEK+MS-UIGothic"/>
              </a:rPr>
              <a:t>治</a:t>
            </a:r>
            <a:r>
              <a:rPr sz="3800" spc="18">
                <a:solidFill>
                  <a:srgbClr val="083502"/>
                </a:solidFill>
                <a:latin typeface="SimSun"/>
                <a:cs typeface="SimSun"/>
              </a:rPr>
              <a:t>疗</a:t>
            </a:r>
            <a:r>
              <a:rPr sz="3800">
                <a:solidFill>
                  <a:srgbClr val="083502"/>
                </a:solidFill>
                <a:latin typeface="EHEHEK+MS-UIGothic"/>
                <a:cs typeface="EHEHEK+MS-UIGothic"/>
              </a:rPr>
              <a:t>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217797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EHEHEK+MS-UIGothic"/>
                <a:cs typeface="EHEHEK+MS-UIGothic"/>
              </a:rPr>
              <a:t>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KBNMH+WKBFAQ+MicrosoftYaHei-Bold"/>
                <a:cs typeface="QKBNMH+WKBFA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9400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和原理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749971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2300" spc="15">
                <a:solidFill>
                  <a:srgbClr val="45AE37"/>
                </a:solidFill>
                <a:latin typeface="EHEHEK+MS-UIGothic"/>
                <a:cs typeface="EHEHEK+MS-UIGothic"/>
              </a:rPr>
              <a:t>定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749971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2300" spc="15">
                <a:solidFill>
                  <a:srgbClr val="45AE37"/>
                </a:solidFill>
                <a:latin typeface="EHEHEK+MS-UIGothic"/>
                <a:cs typeface="EHEHEK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95165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ARDS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患者的影响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KBNMH+WKBFAQ+MicrosoftYaHei-Bold"/>
                <a:cs typeface="QKBNMH+WKBFA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KBNMH+WKBFAQ+MicrosoftYaHei-Bold"/>
                <a:cs typeface="QKBNMH+WKBFA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KBNMH+WKBFAQ+MicrosoftYaHei-Bold"/>
                <a:cs typeface="QKBNMH+WKBFA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EHEHEK+MS-UIGothic"/>
                <a:cs typeface="EHEHEK+MS-UIGothic"/>
              </a:rPr>
              <a:t>改善氧合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EHEHEK+MS-UIGothic"/>
                <a:cs typeface="EHEHEK+MS-UIGothic"/>
              </a:rPr>
              <a:t>减少肺萎陷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EHEHEK+MS-UIGothic"/>
                <a:cs typeface="EHEHEK+MS-UIGothic"/>
              </a:rPr>
              <a:t>减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轻</a:t>
            </a:r>
            <a:r>
              <a:rPr sz="2000" spc="25">
                <a:solidFill>
                  <a:srgbClr val="45AE37"/>
                </a:solidFill>
                <a:latin typeface="EHEHEK+MS-UIGothic"/>
                <a:cs typeface="EHEHEK+MS-UIGothic"/>
              </a:rPr>
              <a:t>肺水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58217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KBNMH+WKBFAQ+MicrosoftYaHei-Bold"/>
                <a:cs typeface="QKBNMH+WKBFAQ+MicrosoftYaHei-Bold"/>
              </a:rPr>
              <a:t>PEEP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的适用范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45AE37"/>
                </a:solidFill>
                <a:latin typeface="EHEHEK+MS-UIGothic"/>
                <a:cs typeface="EHEHEK+MS-UIGothic"/>
              </a:rPr>
              <a:t>和限制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EHEHEK+MS-UIGothic"/>
                <a:cs typeface="EHEHEK+MS-UIGothic"/>
              </a:rPr>
              <a:t>适用范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EHEHEK+MS-UIGothic"/>
                <a:cs typeface="EHEHEK+MS-UIGothic"/>
              </a:rPr>
              <a:t>限制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https://d.book118.com/497165136164006043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QKBNMH+WKBFAQ+MicrosoftYaHei-Bold</vt:lpstr>
      <vt:lpstr>EHEHEK+MS-UIGothic</vt:lpstr>
      <vt:lpstr>SimSun</vt:lpstr>
      <vt:lpstr>GBJISP+AVJVGN+ArialMT</vt:lpstr>
      <vt:lpstr>Times New Roman</vt:lpstr>
      <vt:lpstr>FIFBQB+GVELRD+MicrosoftYaHei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2024-09-18T00:42:42.046</cp:lastPrinted>
  <dcterms:created xsi:type="dcterms:W3CDTF">2024-09-17T16:42:42Z</dcterms:created>
  <dcterms:modified xsi:type="dcterms:W3CDTF">2024-09-17T16:42:43Z</dcterms:modified>
</cp:coreProperties>
</file>