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6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C38D2-2DFD-4320-9BE0-6EA8084E7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8E97A-6651-46CD-9122-6D273F973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1218E-B56A-4769-84C6-D5803056E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95F7D-6B80-4EF6-8BC5-68847B712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E795AD-8BCC-4EBC-B5A7-F336F61B0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3F729E-9B41-43EA-B7DE-191942C5C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4F6F10-85D1-4C2F-AF0C-81CAA9726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85705-FC1E-4745-A922-8EF6404F2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80A37-35A9-4E3C-B9B7-DFEE8E299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C8BD7-4FA7-403D-92C4-A4202CA7B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48B91-4AB3-42E1-9036-C3F2E1C20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20" name=""/>
        <p:cNvGrpSpPr/>
        <p:nvPr/>
      </p:nvGrpSpPr>
      <p:grpSpPr>
        <a:xfrm>
          <a:off x="0" y="0"/>
          <a:ext cx="0" cy="0"/>
        </a:xfrm>
      </p:grpSpPr>
      <p:sp>
        <p:nvSpPr>
          <p:cNvPr id="1048873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874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 smtClean="0"/>
              <a:t>单击此处编辑母版副标题样式</a:t>
            </a:r>
            <a:endParaRPr lang="zh-CN" altLang="en-US"/>
          </a:p>
        </p:txBody>
      </p:sp>
      <p:sp>
        <p:nvSpPr>
          <p:cNvPr id="1048578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80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</a:rPr>
              <a:t/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79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887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87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578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80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</a:rPr>
              <a:t/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79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22" name=""/>
        <p:cNvGrpSpPr/>
        <p:nvPr/>
      </p:nvGrpSpPr>
      <p:grpSpPr>
        <a:xfrm>
          <a:off x="0" y="0"/>
          <a:ext cx="0" cy="0"/>
        </a:xfrm>
      </p:grpSpPr>
      <p:sp>
        <p:nvSpPr>
          <p:cNvPr id="1048877" name="Title 1"/>
          <p:cNvSpPr>
            <a:spLocks noGrp="1"/>
          </p:cNvSpPr>
          <p:nvPr>
            <p:ph type="title"/>
          </p:nvPr>
        </p:nvSpPr>
        <p:spPr>
          <a:xfrm>
            <a:off x="623887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878" name="Text Placeholder 2"/>
          <p:cNvSpPr>
            <a:spLocks noGrp="1"/>
          </p:cNvSpPr>
          <p:nvPr>
            <p:ph type="body" idx="1"/>
          </p:nvPr>
        </p:nvSpPr>
        <p:spPr>
          <a:xfrm>
            <a:off x="623887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578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80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</a:rPr>
              <a:t/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79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887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880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881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578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80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</a:rPr>
              <a:t/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79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24" name=""/>
        <p:cNvGrpSpPr/>
        <p:nvPr/>
      </p:nvGrpSpPr>
      <p:grpSpPr>
        <a:xfrm>
          <a:off x="0" y="0"/>
          <a:ext cx="0" cy="0"/>
        </a:xfrm>
      </p:grpSpPr>
      <p:sp>
        <p:nvSpPr>
          <p:cNvPr id="104888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883" name="Text Placeholder 2"/>
          <p:cNvSpPr>
            <a:spLocks noGrp="1"/>
          </p:cNvSpPr>
          <p:nvPr>
            <p:ph type="body" idx="1"/>
          </p:nvPr>
        </p:nvSpPr>
        <p:spPr>
          <a:xfrm>
            <a:off x="629841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884" name="Content Placeholder 3"/>
          <p:cNvSpPr>
            <a:spLocks noGrp="1"/>
          </p:cNvSpPr>
          <p:nvPr>
            <p:ph sz="half" idx="2"/>
          </p:nvPr>
        </p:nvSpPr>
        <p:spPr>
          <a:xfrm>
            <a:off x="629841" y="2505075"/>
            <a:ext cx="3868340" cy="368458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88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88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578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80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</a:rPr>
              <a:t/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79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25" name=""/>
        <p:cNvGrpSpPr/>
        <p:nvPr/>
      </p:nvGrpSpPr>
      <p:grpSpPr>
        <a:xfrm>
          <a:off x="0" y="0"/>
          <a:ext cx="0" cy="0"/>
        </a:xfrm>
      </p:grpSpPr>
      <p:sp>
        <p:nvSpPr>
          <p:cNvPr id="104888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578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80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</a:rPr>
              <a:t/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79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1048578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80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</a:rPr>
              <a:t/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79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和标题">
    <p:spTree>
      <p:nvGrpSpPr>
        <p:cNvPr id="127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889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890" name="Content Placeholder 2"/>
          <p:cNvSpPr>
            <a:spLocks noGrp="1"/>
          </p:cNvSpPr>
          <p:nvPr>
            <p:ph idx="1"/>
          </p:nvPr>
        </p:nvSpPr>
        <p:spPr>
          <a:xfrm>
            <a:off x="3887391" y="987424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578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80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</a:rPr>
              <a:t/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79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和标题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8891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892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89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4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1048578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80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</a:rPr>
              <a:t/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79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895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578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80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</a:rPr>
              <a:t/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79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3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897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578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80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</a:rPr>
              <a:t/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79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34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899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 smtClean="0"/>
              <a:t>单击此处编辑母版副标题样式</a:t>
            </a:r>
            <a:endParaRPr lang="zh-CN" altLang="en-US"/>
          </a:p>
        </p:txBody>
      </p:sp>
      <p:sp>
        <p:nvSpPr>
          <p:cNvPr id="1048625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7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  <a:latin typeface="Arial" pitchFamily="34" charset="0"/>
              </a:rPr>
              <a:t/>
            </a:fld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6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3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0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625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7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  <a:latin typeface="Arial" pitchFamily="34" charset="0"/>
              </a:rPr>
              <a:t/>
            </a:fld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6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36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Title 1"/>
          <p:cNvSpPr>
            <a:spLocks noGrp="1"/>
          </p:cNvSpPr>
          <p:nvPr>
            <p:ph type="title"/>
          </p:nvPr>
        </p:nvSpPr>
        <p:spPr>
          <a:xfrm>
            <a:off x="623887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03" name="Text Placeholder 2"/>
          <p:cNvSpPr>
            <a:spLocks noGrp="1"/>
          </p:cNvSpPr>
          <p:nvPr>
            <p:ph type="body" idx="1"/>
          </p:nvPr>
        </p:nvSpPr>
        <p:spPr>
          <a:xfrm>
            <a:off x="623887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625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7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  <a:latin typeface="Arial" pitchFamily="34" charset="0"/>
              </a:rPr>
              <a:t/>
            </a:fld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6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05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906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625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7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  <a:latin typeface="Arial" pitchFamily="34" charset="0"/>
              </a:rPr>
              <a:t/>
            </a:fld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6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38" name=""/>
        <p:cNvGrpSpPr/>
        <p:nvPr/>
      </p:nvGrpSpPr>
      <p:grpSpPr>
        <a:xfrm>
          <a:off x="0" y="0"/>
          <a:ext cx="0" cy="0"/>
        </a:xfrm>
      </p:grpSpPr>
      <p:sp>
        <p:nvSpPr>
          <p:cNvPr id="1048907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08" name="Text Placeholder 2"/>
          <p:cNvSpPr>
            <a:spLocks noGrp="1"/>
          </p:cNvSpPr>
          <p:nvPr>
            <p:ph type="body" idx="1"/>
          </p:nvPr>
        </p:nvSpPr>
        <p:spPr>
          <a:xfrm>
            <a:off x="629841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909" name="Content Placeholder 3"/>
          <p:cNvSpPr>
            <a:spLocks noGrp="1"/>
          </p:cNvSpPr>
          <p:nvPr>
            <p:ph sz="half" idx="2"/>
          </p:nvPr>
        </p:nvSpPr>
        <p:spPr>
          <a:xfrm>
            <a:off x="629841" y="2505075"/>
            <a:ext cx="3868340" cy="368458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910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911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625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7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  <a:latin typeface="Arial" pitchFamily="34" charset="0"/>
              </a:rPr>
              <a:t/>
            </a:fld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6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625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7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  <a:latin typeface="Arial" pitchFamily="34" charset="0"/>
              </a:rPr>
              <a:t/>
            </a:fld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6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0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7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  <a:latin typeface="Arial" pitchFamily="34" charset="0"/>
              </a:rPr>
              <a:t/>
            </a:fld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6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和标题">
    <p:spTree>
      <p:nvGrpSpPr>
        <p:cNvPr id="141" name=""/>
        <p:cNvGrpSpPr/>
        <p:nvPr/>
      </p:nvGrpSpPr>
      <p:grpSpPr>
        <a:xfrm>
          <a:off x="0" y="0"/>
          <a:ext cx="0" cy="0"/>
        </a:xfrm>
      </p:grpSpPr>
      <p:sp>
        <p:nvSpPr>
          <p:cNvPr id="1048913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1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915" name="Content Placeholder 2"/>
          <p:cNvSpPr>
            <a:spLocks noGrp="1"/>
          </p:cNvSpPr>
          <p:nvPr>
            <p:ph idx="1"/>
          </p:nvPr>
        </p:nvSpPr>
        <p:spPr>
          <a:xfrm>
            <a:off x="3887391" y="987424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625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7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  <a:latin typeface="Arial" pitchFamily="34" charset="0"/>
              </a:rPr>
              <a:t/>
            </a:fld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6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和标题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17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918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4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1048625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7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  <a:latin typeface="Arial" pitchFamily="34" charset="0"/>
              </a:rPr>
              <a:t/>
            </a:fld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6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891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20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625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7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  <a:latin typeface="Arial" pitchFamily="34" charset="0"/>
              </a:rPr>
              <a:t/>
            </a:fld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6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8921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22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625" name="日期占位符 3"/>
          <p:cNvSpPr/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7" name="灯片编号占位符 5"/>
          <p:cNvSpPr/>
          <p:nvPr>
            <p:ph type="sldNum" sz="quarter" idx="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  <a:latin typeface="Arial" pitchFamily="34" charset="0"/>
              </a:rPr>
              <a:t/>
            </a:fld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6" name="页脚占位符 4"/>
          <p:cNvSpPr/>
          <p:nvPr>
            <p:ph type="ftr" sz="quarter" idx="1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4" name=""/>
        <p:cNvGrpSpPr/>
        <p:nvPr/>
      </p:nvGrpSpPr>
      <p:grpSpPr>
        <a:xfrm>
          <a:off x="0" y="0"/>
          <a:ext cx="0" cy="0"/>
        </a:xfrm>
      </p:grpSpPr>
      <p:sp>
        <p:nvSpPr>
          <p:cNvPr id="1048576" name="标题占位符 1"/>
          <p:cNvSpPr/>
          <p:nvPr>
            <p:ph type="title" idx="4294967295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577" name="文本占位符 2"/>
          <p:cNvSpPr/>
          <p:nvPr>
            <p:ph type="body" idx="9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578" name="日期占位符 3"/>
          <p:cNvSpPr/>
          <p:nvPr>
            <p:ph type="dt" sz="half" idx="19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79" name="页脚占位符 4"/>
          <p:cNvSpPr/>
          <p:nvPr>
            <p:ph type="ftr" sz="quarter" idx="2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48580" name="灯片编号占位符 5"/>
          <p:cNvSpPr/>
          <p:nvPr>
            <p:ph type="sldNum" sz="quarter" idx="3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</a:rPr>
              <a:t/>
            </a:fld>
            <a:endParaRPr lang="en-US" altLang="zh-CN" sz="1200">
              <a:solidFill>
                <a:srgbClr val="898989"/>
              </a:solidFill>
            </a:endParaRPr>
          </a:p>
        </p:txBody>
      </p:sp>
      <p:pic>
        <p:nvPicPr>
          <p:cNvPr id="1048581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sldNum="0" ftr="0" dt="0"/>
  <p:txStyles>
    <p:titleStyle>
      <a:lvl1pPr marL="0" indent="0" algn="ctr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Tx/>
        <a:buNone/>
        <a:defRPr sz="44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1pPr>
    </p:titleStyle>
    <p:bodyStyle>
      <a:lvl1pPr marL="342900" indent="-342900" algn="l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•"/>
        <a:defRPr sz="32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1pPr>
      <a:lvl2pPr marL="742950" indent="-285750" algn="l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–"/>
        <a:defRPr sz="28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marL="1143000" indent="-228600" algn="l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•"/>
        <a:defRPr sz="24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marL="1600200" indent="-228600" algn="l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–"/>
        <a:defRPr sz="20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marL="2057400" indent="-228600" algn="l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»"/>
        <a:defRPr sz="20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5pPr>
    </p:bodyStyle>
    <p:otherStyle>
      <a:lvl1pPr marL="0" indent="0" algn="l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18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1pPr>
      <a:lvl2pPr marL="457200" indent="0" algn="l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18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marL="914400" indent="0" algn="l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18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marL="1371600" indent="0" algn="l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18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marL="1828800" indent="0" algn="l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18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5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61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标题占位符 1"/>
          <p:cNvSpPr/>
          <p:nvPr>
            <p:ph type="title" idx="4294967295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24" name="文本占位符 2"/>
          <p:cNvSpPr/>
          <p:nvPr>
            <p:ph type="body" idx="9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25" name="日期占位符 3"/>
          <p:cNvSpPr/>
          <p:nvPr>
            <p:ph type="dt" sz="half" idx="19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6" name="页脚占位符 4"/>
          <p:cNvSpPr/>
          <p:nvPr>
            <p:ph type="ftr" sz="quarter" idx="29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FontTx/>
              <a:buNone/>
            </a:pPr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sp>
        <p:nvSpPr>
          <p:cNvPr id="1048627" name="灯片编号占位符 5"/>
          <p:cNvSpPr/>
          <p:nvPr>
            <p:ph type="sldNum" sz="quarter" idx="39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66ABCEB-ACFC-4714-9973-3DA970169C29}" type="slidenum">
              <a:rPr lang="en-US" altLang="zh-CN" sz="1200">
                <a:solidFill>
                  <a:srgbClr val="898989"/>
                </a:solidFill>
                <a:latin typeface="Arial" pitchFamily="34" charset="0"/>
              </a:rPr>
              <a:t/>
            </a:fld>
            <a:endParaRPr lang="en-US" altLang="zh-CN" sz="1200">
              <a:solidFill>
                <a:srgbClr val="898989"/>
              </a:solidFill>
              <a:latin typeface="Arial" pitchFamily="34" charset="0"/>
            </a:endParaRPr>
          </a:p>
        </p:txBody>
      </p:sp>
      <p:pic>
        <p:nvPicPr>
          <p:cNvPr id="1048628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hf sldNum="0" ftr="0" dt="0"/>
  <p:txStyles>
    <p:titleStyle>
      <a:lvl1pPr marL="0" indent="0" algn="ctr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Tx/>
        <a:buNone/>
        <a:defRPr sz="44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1pPr>
    </p:titleStyle>
    <p:bodyStyle>
      <a:lvl1pPr marL="342900" indent="-342900" algn="l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•"/>
        <a:defRPr sz="32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1pPr>
      <a:lvl2pPr marL="742950" indent="-285750" algn="l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–"/>
        <a:defRPr sz="28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marL="1143000" indent="-228600" algn="l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•"/>
        <a:defRPr sz="24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marL="1600200" indent="-228600" algn="l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–"/>
        <a:defRPr sz="20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marL="2057400" indent="-228600" algn="l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 typeface="Arial" pitchFamily="34" charset="0"/>
        <a:buChar char="»"/>
        <a:defRPr sz="20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5pPr>
    </p:bodyStyle>
    <p:otherStyle>
      <a:lvl1pPr marL="0" indent="0" algn="l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18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1pPr>
      <a:lvl2pPr marL="457200" indent="0" algn="l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18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marL="914400" indent="0" algn="l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18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marL="1371600" indent="0" algn="l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18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marL="1828800" indent="0" algn="l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Tx/>
        <a:buNone/>
        <a:defRPr sz="1800">
          <a:solidFill>
            <a:schemeClr val="dk1"/>
          </a:solidFill>
          <a:latin typeface="Calibri" panose="020f0502020204030204" pitchFamily="34" charset="0"/>
          <a:ea typeface="宋体" panose="02010600030101010101" pitchFamily="2" charset="-122"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1.xml" /><Relationship Id="rId3" Type="http://schemas.openxmlformats.org/officeDocument/2006/relationships/tags" Target="../tags/tag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.xml" /><Relationship Id="rId3" Type="http://schemas.openxmlformats.org/officeDocument/2006/relationships/tags" Target="../tags/tag4.xml" /><Relationship Id="rId4" Type="http://schemas.openxmlformats.org/officeDocument/2006/relationships/tags" Target="../tags/tag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1207702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5" name=""/>
        <p:cNvGrpSpPr/>
        <p:nvPr/>
      </p:nvGrpSpPr>
      <p:grpSpPr>
        <a:xfrm>
          <a:off x="0" y="0"/>
          <a:ext cx="0" cy="0"/>
        </a:xfrm>
      </p:grpSpPr>
      <p:sp>
        <p:nvSpPr>
          <p:cNvPr id="1048581" name="Text Box 3" title=""/>
          <p:cNvSpPr txBox="1"/>
          <p:nvPr/>
        </p:nvSpPr>
        <p:spPr>
          <a:xfrm>
            <a:off x="8315325" y="-360362"/>
            <a:ext cx="184150" cy="457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2400">
              <a:latin typeface="Times New Roman" panose="02020603050405020304" pitchFamily="18" charset="0"/>
            </a:endParaRPr>
          </a:p>
        </p:txBody>
      </p:sp>
      <p:sp>
        <p:nvSpPr>
          <p:cNvPr id="1048582" name="TextBox 2" title=""/>
          <p:cNvSpPr txBox="1"/>
          <p:nvPr/>
        </p:nvSpPr>
        <p:spPr>
          <a:xfrm>
            <a:off x="539750" y="247650"/>
            <a:ext cx="2324100" cy="70643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知识导入</a:t>
            </a:r>
            <a:endParaRPr lang="zh-CN" altLang="en-US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583" name="文本框 1" title=""/>
          <p:cNvSpPr txBox="1"/>
          <p:nvPr/>
        </p:nvSpPr>
        <p:spPr>
          <a:xfrm>
            <a:off x="425450" y="1038225"/>
            <a:ext cx="8505825" cy="2504441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Clr>
                <a:srgbClr val="CC9900"/>
              </a:buClr>
              <a:buSzPct val="65000"/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下列几句诗说的是古代哪位名人？这首诗题目是什么？作者是谁？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buClr>
                <a:srgbClr val="CC9900"/>
              </a:buClr>
              <a:buSzPct val="65000"/>
              <a:buFontTx/>
              <a:buNone/>
            </a:pP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三顾频烦天下计，两朝开济老臣心。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buClr>
                <a:srgbClr val="CC9900"/>
              </a:buClr>
              <a:buSzPct val="65000"/>
              <a:buFontTx/>
              <a:buNone/>
            </a:pP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出师未捷身先死，长使英雄泪满襟。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buClr>
                <a:srgbClr val="CC9900"/>
              </a:buClr>
              <a:buSzPct val="65000"/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诸葛亮    </a:t>
            </a:r>
            <a:r>
              <a:rPr lang="en-US" altLang="zh-CN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蜀相</a:t>
            </a:r>
            <a:r>
              <a:rPr lang="en-US" altLang="zh-CN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 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杜甫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584" name="文本框 2" title=""/>
          <p:cNvSpPr txBox="1"/>
          <p:nvPr/>
        </p:nvSpPr>
        <p:spPr>
          <a:xfrm>
            <a:off x="465137" y="4000500"/>
            <a:ext cx="8215312" cy="153924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Clr>
                <a:srgbClr val="CC9900"/>
              </a:buClr>
              <a:buSzPct val="65000"/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你能说出有关诸葛亮的故事吗？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buClr>
                <a:srgbClr val="CC9900"/>
              </a:buClr>
              <a:buSzPct val="65000"/>
              <a:buFontTx/>
              <a:buNone/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三顾茅庐，草船借箭，火烧赤壁，三气周瑜，空城计，七擒孟获，六出祁山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endParaRPr lang="en-US" altLang="zh-CN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54" name=""/>
        <p:cNvGrpSpPr/>
        <p:nvPr/>
      </p:nvGrpSpPr>
      <p:grpSpPr>
        <a:xfrm>
          <a:off x="0" y="0"/>
          <a:ext cx="0" cy="0"/>
        </a:xfrm>
      </p:grpSpPr>
      <p:pic>
        <p:nvPicPr>
          <p:cNvPr id="2097152" name="Picture 7" title=""/>
          <p:cNvPicPr/>
          <p:nvPr/>
        </p:nvPicPr>
        <p:blipFill>
          <a:blip r:embed="rId2"/>
          <a:srcRect l="5902" t="12999" r="4323" b="4193"/>
          <a:stretch>
            <a:fillRect/>
          </a:stretch>
        </p:blipFill>
        <p:spPr>
          <a:xfrm>
            <a:off x="3413125" y="0"/>
            <a:ext cx="5730875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048585" name="Text Box 8" title=""/>
          <p:cNvSpPr txBox="1"/>
          <p:nvPr/>
        </p:nvSpPr>
        <p:spPr>
          <a:xfrm>
            <a:off x="1838007" y="3041650"/>
            <a:ext cx="906780" cy="1323339"/>
          </a:xfrm>
          <a:prstGeom prst="rect">
            <a:avLst/>
          </a:prstGeom>
          <a:noFill/>
          <a:ln>
            <a:noFill/>
          </a:ln>
        </p:spPr>
        <p:txBody>
          <a:bodyPr vert="eaVert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4800">
                <a:solidFill>
                  <a:schemeClr val="lt1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       </a:t>
            </a:r>
            <a:r>
              <a:rPr lang="zh-CN" altLang="en-US" sz="2400">
                <a:latin typeface="Times New Roman" panose="02020603050405020304" pitchFamily="18" charset="0"/>
              </a:rPr>
              <a:t> </a:t>
            </a:r>
            <a:endParaRPr lang="zh-CN" altLang="en-US" sz="2400">
              <a:latin typeface="Times New Roman" panose="02020603050405020304" pitchFamily="18" charset="0"/>
            </a:endParaRPr>
          </a:p>
        </p:txBody>
      </p:sp>
      <p:sp>
        <p:nvSpPr>
          <p:cNvPr id="1048586" name="Text Box 9" title=""/>
          <p:cNvSpPr txBox="1"/>
          <p:nvPr/>
        </p:nvSpPr>
        <p:spPr>
          <a:xfrm>
            <a:off x="3413125" y="5600700"/>
            <a:ext cx="193675" cy="588962"/>
          </a:xfrm>
          <a:prstGeom prst="rect">
            <a:avLst/>
          </a:prstGeom>
          <a:noFill/>
          <a:ln w="9525" cap="flat" cmpd="sng">
            <a:solidFill>
              <a:srgbClr val="008000">
                <a:alpha val="100000"/>
              </a:srgbClr>
            </a:solidFill>
            <a:prstDash val="solid"/>
            <a:miter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3200">
              <a:solidFill>
                <a:schemeClr val="lt1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048587" name="TextBox 1" title=""/>
          <p:cNvSpPr txBox="1"/>
          <p:nvPr/>
        </p:nvSpPr>
        <p:spPr>
          <a:xfrm>
            <a:off x="327025" y="774700"/>
            <a:ext cx="2801937" cy="106934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6600" b="1">
                <a:latin typeface="黑体" panose="02010609060101010101" pitchFamily="49" charset="-122"/>
                <a:ea typeface="黑体" panose="02010609060101010101" pitchFamily="49" charset="-122"/>
              </a:rPr>
              <a:t>出师表</a:t>
            </a:r>
            <a:endParaRPr lang="zh-CN" altLang="en-US" sz="66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588" name="TextBox 2" title=""/>
          <p:cNvSpPr txBox="1"/>
          <p:nvPr/>
        </p:nvSpPr>
        <p:spPr>
          <a:xfrm>
            <a:off x="785812" y="2632075"/>
            <a:ext cx="1882775" cy="76835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诸葛亮</a:t>
            </a:r>
            <a:endParaRPr lang="zh-CN" altLang="en-US" sz="4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589" name="TextBox 1" title=""/>
          <p:cNvSpPr txBox="1"/>
          <p:nvPr/>
        </p:nvSpPr>
        <p:spPr>
          <a:xfrm>
            <a:off x="250825" y="274637"/>
            <a:ext cx="2736850" cy="8318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4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作者简介</a:t>
            </a:r>
            <a:endParaRPr lang="zh-CN" altLang="en-US" sz="4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590" name="文本框 1" title=""/>
          <p:cNvSpPr txBox="1"/>
          <p:nvPr/>
        </p:nvSpPr>
        <p:spPr>
          <a:xfrm>
            <a:off x="508000" y="1412875"/>
            <a:ext cx="8285162" cy="346964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诸葛亮</a:t>
            </a:r>
            <a:r>
              <a:rPr lang="en-US" altLang="zh-CN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(181─234)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字孔明，三国时的政治家、军事家。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曾躬耕陇亩，隐居隆中。建安十二年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(207)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，刘备三顾茅庐，请他出山共图大业。次年，他辅佐刘备联合孙权，在赤壁击败曹操，形成三足鼎立的局面。刘备称帝后，拜他为丞相。刘备去世时托付他辅佐后主刘禅，后卒于军中。 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56" name=""/>
        <p:cNvGrpSpPr/>
        <p:nvPr/>
      </p:nvGrpSpPr>
      <p:grpSpPr>
        <a:xfrm>
          <a:off x="0" y="0"/>
          <a:ext cx="0" cy="0"/>
        </a:xfrm>
      </p:grpSpPr>
      <p:sp>
        <p:nvSpPr>
          <p:cNvPr id="1048591" name="TextBox 2" title=""/>
          <p:cNvSpPr txBox="1"/>
          <p:nvPr/>
        </p:nvSpPr>
        <p:spPr>
          <a:xfrm>
            <a:off x="317500" y="247650"/>
            <a:ext cx="2260600" cy="70643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了解文体</a:t>
            </a:r>
            <a:endParaRPr lang="zh-CN" altLang="en-US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592" name="文本框 1" title=""/>
          <p:cNvSpPr txBox="1"/>
          <p:nvPr/>
        </p:nvSpPr>
        <p:spPr>
          <a:xfrm>
            <a:off x="393700" y="1123950"/>
            <a:ext cx="8528050" cy="329184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indent="114300">
              <a:spcBef>
                <a:spcPts val="1200"/>
              </a:spcBef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表是一种文体，古代奏议的一种，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是古代臣子向帝王上书陈情言事的一种文体。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indent="114300">
              <a:spcBef>
                <a:spcPts val="1200"/>
              </a:spcBef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“出师表”是出兵打仗前，主帅给君主上的奏章，主要是表达臣子对君主的忠诚和希望。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indent="114300">
              <a:spcBef>
                <a:spcPts val="1200"/>
              </a:spcBef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 诸葛亮写了两篇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出师表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，即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前出师表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和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后出师表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，我们学的是</a:t>
            </a:r>
            <a:r>
              <a:rPr lang="en-US" altLang="zh-CN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前出师表</a:t>
            </a:r>
            <a:r>
              <a:rPr lang="en-US" altLang="zh-CN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593" name="文本框 2" title=""/>
          <p:cNvSpPr txBox="1"/>
          <p:nvPr/>
        </p:nvSpPr>
        <p:spPr>
          <a:xfrm>
            <a:off x="520700" y="5108575"/>
            <a:ext cx="8272462" cy="10763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出师一表真名世，千载谁堪伯仲间！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algn="r"/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——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陆游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书愤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endParaRPr lang="en-US" altLang="zh-CN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594" name="Text Box 2" title=""/>
          <p:cNvSpPr txBox="1"/>
          <p:nvPr/>
        </p:nvSpPr>
        <p:spPr>
          <a:xfrm>
            <a:off x="107950" y="765175"/>
            <a:ext cx="8905875" cy="498094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000" b="1">
                <a:latin typeface="宋体" panose="02010600030101010101" pitchFamily="2" charset="-122"/>
              </a:rPr>
              <a:t>   《</a:t>
            </a:r>
            <a:r>
              <a:rPr lang="zh-CN" altLang="en-US" sz="3000" b="1">
                <a:latin typeface="宋体" panose="02010600030101010101" pitchFamily="2" charset="-122"/>
              </a:rPr>
              <a:t>出师表</a:t>
            </a:r>
            <a:r>
              <a:rPr lang="en-US" altLang="zh-CN" sz="3000" b="1">
                <a:latin typeface="宋体" panose="02010600030101010101" pitchFamily="2" charset="-122"/>
              </a:rPr>
              <a:t>》</a:t>
            </a:r>
            <a:r>
              <a:rPr lang="zh-CN" altLang="en-US" sz="3000" b="1">
                <a:latin typeface="宋体" panose="02010600030101010101" pitchFamily="2" charset="-122"/>
              </a:rPr>
              <a:t>是诸葛亮在公元</a:t>
            </a:r>
            <a:r>
              <a:rPr lang="en-US" altLang="zh-CN" sz="3000" b="1">
                <a:latin typeface="宋体" panose="02010600030101010101" pitchFamily="2" charset="-122"/>
              </a:rPr>
              <a:t>227</a:t>
            </a:r>
            <a:r>
              <a:rPr lang="zh-CN" altLang="en-US" sz="3000" b="1">
                <a:latin typeface="宋体" panose="02010600030101010101" pitchFamily="2" charset="-122"/>
              </a:rPr>
              <a:t>年</a:t>
            </a:r>
            <a:r>
              <a:rPr lang="en-US" altLang="zh-CN" sz="3000" b="1">
                <a:latin typeface="宋体" panose="02010600030101010101" pitchFamily="2" charset="-122"/>
              </a:rPr>
              <a:t>(</a:t>
            </a:r>
            <a:r>
              <a:rPr lang="zh-CN" altLang="en-US" sz="3000" b="1">
                <a:latin typeface="宋体" panose="02010600030101010101" pitchFamily="2" charset="-122"/>
              </a:rPr>
              <a:t>蜀汉后主刘禅建兴五年</a:t>
            </a:r>
            <a:r>
              <a:rPr lang="en-US" altLang="zh-CN" sz="3000" b="1">
                <a:latin typeface="宋体" panose="02010600030101010101" pitchFamily="2" charset="-122"/>
              </a:rPr>
              <a:t>)</a:t>
            </a:r>
            <a:r>
              <a:rPr lang="zh-CN" altLang="en-US" sz="3000" b="1">
                <a:latin typeface="宋体" panose="02010600030101010101" pitchFamily="2" charset="-122"/>
              </a:rPr>
              <a:t>出兵伐魏，临行时写给刘禅的奏章。当时刘备已经死了四年</a:t>
            </a:r>
            <a:r>
              <a:rPr lang="en-US" altLang="zh-CN" sz="3000" b="1">
                <a:latin typeface="宋体" panose="02010600030101010101" pitchFamily="2" charset="-122"/>
              </a:rPr>
              <a:t>(223</a:t>
            </a:r>
            <a:r>
              <a:rPr lang="zh-CN" altLang="en-US" sz="3000" b="1">
                <a:latin typeface="宋体" panose="02010600030101010101" pitchFamily="2" charset="-122"/>
              </a:rPr>
              <a:t>年</a:t>
            </a:r>
            <a:r>
              <a:rPr lang="en-US" altLang="zh-CN" sz="3000" b="1">
                <a:latin typeface="宋体" panose="02010600030101010101" pitchFamily="2" charset="-122"/>
              </a:rPr>
              <a:t>)</a:t>
            </a:r>
            <a:r>
              <a:rPr lang="zh-CN" altLang="en-US" sz="3000" b="1">
                <a:latin typeface="宋体" panose="02010600030101010101" pitchFamily="2" charset="-122"/>
              </a:rPr>
              <a:t>，蜀国和吴国的联盟已经破裂，荆州已经失守，蜀国实际只占有益州，实力本来不厚，再加上连年战争，国力更加困乏。于是诸葛亮派人和吴国修好，又亲自领兵平定了南方少数民族地区的叛乱，稳定了后方</a:t>
            </a:r>
            <a:r>
              <a:rPr lang="en-US" altLang="zh-CN" sz="3000" b="1">
                <a:latin typeface="宋体" panose="02010600030101010101" pitchFamily="2" charset="-122"/>
              </a:rPr>
              <a:t>(</a:t>
            </a:r>
            <a:r>
              <a:rPr lang="zh-CN" altLang="en-US" sz="3000" b="1">
                <a:latin typeface="宋体" panose="02010600030101010101" pitchFamily="2" charset="-122"/>
              </a:rPr>
              <a:t>即“五月渡泸，深入不毛”</a:t>
            </a:r>
            <a:r>
              <a:rPr lang="en-US" altLang="zh-CN" sz="3000" b="1">
                <a:latin typeface="宋体" panose="02010600030101010101" pitchFamily="2" charset="-122"/>
              </a:rPr>
              <a:t>)</a:t>
            </a:r>
            <a:r>
              <a:rPr lang="zh-CN" altLang="en-US" sz="3000" b="1">
                <a:latin typeface="宋体" panose="02010600030101010101" pitchFamily="2" charset="-122"/>
              </a:rPr>
              <a:t>，然后趁魏国君主曹丕身死、魏国大将司马懿被贬的机会，抱着“不伐贼，王业亦亡；帷坐而待亡，孰与伐之”的心情，出兵北伐，企图巩固蜀汉政权、消灭魏国进而统一中国，复兴汉室</a:t>
            </a:r>
            <a:r>
              <a:rPr lang="zh-CN" altLang="en-US" sz="3000">
                <a:latin typeface="宋体" panose="02010600030101010101" pitchFamily="2" charset="-122"/>
              </a:rPr>
              <a:t>。</a:t>
            </a:r>
            <a:endParaRPr lang="zh-CN" altLang="en-US" sz="3000">
              <a:latin typeface="宋体" panose="02010600030101010101" pitchFamily="2" charset="-122"/>
            </a:endParaRPr>
          </a:p>
        </p:txBody>
      </p:sp>
      <p:sp>
        <p:nvSpPr>
          <p:cNvPr id="1048595" name="矩形 1" title=""/>
          <p:cNvSpPr/>
          <p:nvPr/>
        </p:nvSpPr>
        <p:spPr>
          <a:xfrm>
            <a:off x="179387" y="44450"/>
            <a:ext cx="2224087" cy="70643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时代背景</a:t>
            </a:r>
            <a:endParaRPr lang="zh-CN" altLang="en-US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048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59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58" name=""/>
        <p:cNvGrpSpPr/>
        <p:nvPr/>
      </p:nvGrpSpPr>
      <p:grpSpPr>
        <a:xfrm>
          <a:off x="0" y="0"/>
          <a:ext cx="0" cy="0"/>
        </a:xfrm>
      </p:grpSpPr>
      <p:sp>
        <p:nvSpPr>
          <p:cNvPr id="1048596" name="Rectangle 2" title=""/>
          <p:cNvSpPr/>
          <p:nvPr/>
        </p:nvSpPr>
        <p:spPr>
          <a:xfrm>
            <a:off x="268287" y="1256029"/>
            <a:ext cx="7921625" cy="4434841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indent="-73025">
              <a:lnSpc>
                <a:spcPct val="150000"/>
              </a:lnSpc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读准下列划线字的音：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indent="-73025">
              <a:lnSpc>
                <a:spcPct val="150000"/>
              </a:lnSpc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崩</a:t>
            </a: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殂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）   恢</a:t>
            </a: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弘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 ）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indent="-73025">
              <a:lnSpc>
                <a:spcPct val="150000"/>
              </a:lnSpc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妄自</a:t>
            </a: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菲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）</a:t>
            </a: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薄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 ）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indent="-73025">
              <a:lnSpc>
                <a:spcPct val="150000"/>
              </a:lnSpc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以</a:t>
            </a: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塞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）   </a:t>
            </a: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驽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钝（    ）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indent="-73025">
              <a:lnSpc>
                <a:spcPct val="150000"/>
              </a:lnSpc>
            </a:pP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陟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）罚</a:t>
            </a: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臧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）</a:t>
            </a: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否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）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indent="-73025">
              <a:lnSpc>
                <a:spcPct val="150000"/>
              </a:lnSpc>
            </a:pP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裨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）补</a:t>
            </a: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阙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 ）漏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597" name="Rectangle 3" title=""/>
          <p:cNvSpPr/>
          <p:nvPr/>
        </p:nvSpPr>
        <p:spPr>
          <a:xfrm>
            <a:off x="1760537" y="2033587"/>
            <a:ext cx="1079500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cú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598" name="Rectangle 6" title=""/>
          <p:cNvSpPr/>
          <p:nvPr/>
        </p:nvSpPr>
        <p:spPr>
          <a:xfrm>
            <a:off x="4822825" y="2025650"/>
            <a:ext cx="1681162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hónɡ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599" name="Rectangle 7" title=""/>
          <p:cNvSpPr/>
          <p:nvPr/>
        </p:nvSpPr>
        <p:spPr>
          <a:xfrm>
            <a:off x="2173287" y="2720975"/>
            <a:ext cx="1301750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fěi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00" name="Rectangle 8" title=""/>
          <p:cNvSpPr/>
          <p:nvPr/>
        </p:nvSpPr>
        <p:spPr>
          <a:xfrm>
            <a:off x="1760537" y="3505200"/>
            <a:ext cx="1106487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sè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01" name="Rectangle 9" title=""/>
          <p:cNvSpPr/>
          <p:nvPr/>
        </p:nvSpPr>
        <p:spPr>
          <a:xfrm>
            <a:off x="4822825" y="3473450"/>
            <a:ext cx="1382712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nú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02" name="Rectangle 10" title=""/>
          <p:cNvSpPr/>
          <p:nvPr/>
        </p:nvSpPr>
        <p:spPr>
          <a:xfrm>
            <a:off x="1331912" y="4240212"/>
            <a:ext cx="1331912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zhì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03" name="Rectangle 11" title=""/>
          <p:cNvSpPr/>
          <p:nvPr/>
        </p:nvSpPr>
        <p:spPr>
          <a:xfrm>
            <a:off x="3735387" y="4240212"/>
            <a:ext cx="1476375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zānɡ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04" name="Rectangle 12" title=""/>
          <p:cNvSpPr/>
          <p:nvPr/>
        </p:nvSpPr>
        <p:spPr>
          <a:xfrm>
            <a:off x="1393825" y="5013325"/>
            <a:ext cx="919162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bì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05" name="Rectangle 13" title=""/>
          <p:cNvSpPr/>
          <p:nvPr/>
        </p:nvSpPr>
        <p:spPr>
          <a:xfrm>
            <a:off x="3822700" y="4995862"/>
            <a:ext cx="1389062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quē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06" name="Rectangle 14" title=""/>
          <p:cNvSpPr/>
          <p:nvPr/>
        </p:nvSpPr>
        <p:spPr>
          <a:xfrm>
            <a:off x="5961062" y="4240212"/>
            <a:ext cx="904875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pǐ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07" name="Rectangle 15" title=""/>
          <p:cNvSpPr/>
          <p:nvPr/>
        </p:nvSpPr>
        <p:spPr>
          <a:xfrm>
            <a:off x="4279900" y="2724150"/>
            <a:ext cx="963612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bó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08" name="矩形 1" title=""/>
          <p:cNvSpPr/>
          <p:nvPr/>
        </p:nvSpPr>
        <p:spPr>
          <a:xfrm>
            <a:off x="268287" y="188912"/>
            <a:ext cx="2621280" cy="8153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  <a:buFontTx/>
              <a:buNone/>
            </a:pPr>
            <a:r>
              <a:rPr lang="zh-CN" altLang="en-US" sz="4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朗读课文</a:t>
            </a:r>
            <a:endParaRPr lang="zh-CN" altLang="en-US" sz="4800" b="1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85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8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85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8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85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85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8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8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86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86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8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48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8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48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48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48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48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48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48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48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48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48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597" grpId="0"/>
      <p:bldP spid="1048598" grpId="0"/>
      <p:bldP spid="1048599" grpId="0"/>
      <p:bldP spid="1048607" grpId="0"/>
      <p:bldP spid="1048600" grpId="0"/>
      <p:bldP spid="1048601" grpId="0"/>
      <p:bldP spid="1048602" grpId="0"/>
      <p:bldP spid="1048603" grpId="0"/>
      <p:bldP spid="1048606" grpId="0"/>
      <p:bldP spid="1048604" grpId="0"/>
      <p:bldP spid="104860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609" name="Rectangle 2" title=""/>
          <p:cNvSpPr/>
          <p:nvPr/>
        </p:nvSpPr>
        <p:spPr>
          <a:xfrm>
            <a:off x="611187" y="436562"/>
            <a:ext cx="7921625" cy="515874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郭</a:t>
            </a: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攸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）之   费</a:t>
            </a: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祎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 ）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行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 ）阵和睦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长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  ）史    </a:t>
            </a: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猥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 ）自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夙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）夜忧叹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以彰其</a:t>
            </a: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咎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） 咨</a:t>
            </a: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诹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 ）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以</a:t>
            </a: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遗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陛下（    ）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斟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 ）</a:t>
            </a:r>
            <a:r>
              <a:rPr lang="zh-CN" altLang="en-US" sz="3200" b="1" u="sng">
                <a:latin typeface="黑体" panose="02010609060101010101" pitchFamily="49" charset="-122"/>
                <a:ea typeface="黑体" panose="02010609060101010101" pitchFamily="49" charset="-122"/>
              </a:rPr>
              <a:t>酌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（     ）损益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10" name="Rectangle 3" title=""/>
          <p:cNvSpPr/>
          <p:nvPr/>
        </p:nvSpPr>
        <p:spPr>
          <a:xfrm>
            <a:off x="1881187" y="441325"/>
            <a:ext cx="1244600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yōu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11" name="Rectangle 4" title=""/>
          <p:cNvSpPr/>
          <p:nvPr/>
        </p:nvSpPr>
        <p:spPr>
          <a:xfrm>
            <a:off x="5307012" y="441325"/>
            <a:ext cx="1217612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yī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12" name="Rectangle 5" title=""/>
          <p:cNvSpPr/>
          <p:nvPr/>
        </p:nvSpPr>
        <p:spPr>
          <a:xfrm>
            <a:off x="1455737" y="1268412"/>
            <a:ext cx="1598612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hánɡ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13" name="Rectangle 6" title=""/>
          <p:cNvSpPr/>
          <p:nvPr/>
        </p:nvSpPr>
        <p:spPr>
          <a:xfrm>
            <a:off x="1435100" y="1957387"/>
            <a:ext cx="2016125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zhǎnɡ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14" name="Rectangle 7" title=""/>
          <p:cNvSpPr/>
          <p:nvPr/>
        </p:nvSpPr>
        <p:spPr>
          <a:xfrm>
            <a:off x="5132387" y="1974850"/>
            <a:ext cx="1760537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wěi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15" name="Rectangle 8" title=""/>
          <p:cNvSpPr/>
          <p:nvPr/>
        </p:nvSpPr>
        <p:spPr>
          <a:xfrm>
            <a:off x="1455737" y="2747962"/>
            <a:ext cx="1403350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sù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16" name="Rectangle 9" title=""/>
          <p:cNvSpPr/>
          <p:nvPr/>
        </p:nvSpPr>
        <p:spPr>
          <a:xfrm>
            <a:off x="2586037" y="3403600"/>
            <a:ext cx="1104900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jiù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17" name="Rectangle 10" title=""/>
          <p:cNvSpPr/>
          <p:nvPr/>
        </p:nvSpPr>
        <p:spPr>
          <a:xfrm>
            <a:off x="5307012" y="3408362"/>
            <a:ext cx="1625600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zōu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18" name="Rectangle 11" title=""/>
          <p:cNvSpPr/>
          <p:nvPr/>
        </p:nvSpPr>
        <p:spPr>
          <a:xfrm>
            <a:off x="2722562" y="4221162"/>
            <a:ext cx="1457325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wèi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19" name="Rectangle 12" title=""/>
          <p:cNvSpPr/>
          <p:nvPr/>
        </p:nvSpPr>
        <p:spPr>
          <a:xfrm>
            <a:off x="1365250" y="4892675"/>
            <a:ext cx="1584325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zhēn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20" name="Rectangle 13" title=""/>
          <p:cNvSpPr/>
          <p:nvPr/>
        </p:nvSpPr>
        <p:spPr>
          <a:xfrm>
            <a:off x="3625850" y="4875212"/>
            <a:ext cx="1506537" cy="6445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zhuó</a:t>
            </a:r>
            <a:endParaRPr lang="en-US" altLang="zh-CN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8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8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8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8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8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8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86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86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86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86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86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486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86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486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486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486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486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486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486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486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486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486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10" grpId="0"/>
      <p:bldP spid="1048611" grpId="0"/>
      <p:bldP spid="1048612" grpId="0"/>
      <p:bldP spid="1048613" grpId="0"/>
      <p:bldP spid="1048614" grpId="0"/>
      <p:bldP spid="1048615" grpId="0"/>
      <p:bldP spid="1048616" grpId="0"/>
      <p:bldP spid="1048617" grpId="0"/>
      <p:bldP spid="1048618" grpId="0"/>
      <p:bldP spid="1048619" grpId="0"/>
      <p:bldP spid="10486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TextBox 1" title=""/>
          <p:cNvSpPr txBox="1"/>
          <p:nvPr/>
        </p:nvSpPr>
        <p:spPr>
          <a:xfrm>
            <a:off x="666750" y="1700212"/>
            <a:ext cx="6497637" cy="6477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结合注释，试着翻译课文。</a:t>
            </a:r>
            <a:endParaRPr lang="zh-CN" altLang="en-US" sz="36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22" name="矩形 2" title=""/>
          <p:cNvSpPr/>
          <p:nvPr/>
        </p:nvSpPr>
        <p:spPr>
          <a:xfrm>
            <a:off x="323850" y="404812"/>
            <a:ext cx="2646362" cy="8302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4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疏通文意</a:t>
            </a:r>
            <a:endParaRPr lang="zh-CN" altLang="en-US" sz="4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62" name=""/>
        <p:cNvGrpSpPr/>
        <p:nvPr/>
      </p:nvGrpSpPr>
      <p:grpSpPr>
        <a:xfrm>
          <a:off x="0" y="0"/>
          <a:ext cx="0" cy="0"/>
        </a:xfrm>
      </p:grpSpPr>
      <p:sp>
        <p:nvSpPr>
          <p:cNvPr id="1048628" name="Rectangle 3" title=""/>
          <p:cNvSpPr/>
          <p:nvPr>
            <p:ph type="body" idx="4294967295"/>
          </p:nvPr>
        </p:nvSpPr>
        <p:spPr>
          <a:xfrm>
            <a:off x="179387" y="404812"/>
            <a:ext cx="8863012" cy="619283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/>
          <a:lstStyle>
            <a:lvl1pPr marL="342900" indent="-3429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32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0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0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b="1">
                <a:solidFill>
                  <a:srgbClr val="333300"/>
                </a:solidFill>
              </a:rPr>
              <a:t>     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先帝创业未半而中道崩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殂</a:t>
            </a:r>
            <a:r>
              <a:rPr lang="zh-CN" altLang="en-US" b="1">
                <a:solidFill>
                  <a:srgbClr val="33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今天下三分，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益州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  <a:sym typeface="Arial" pitchFamily="34" charset="0"/>
            </a:endParaRPr>
          </a:p>
          <a:p>
            <a:pPr lvl="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疲弊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，此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诚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危急存亡之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秋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也。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然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侍卫之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臣不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懈</a:t>
            </a:r>
            <a:endParaRPr lang="zh-CN" altLang="en-US" b="1">
              <a:solidFill>
                <a:srgbClr val="FF0066"/>
              </a:solidFill>
              <a:latin typeface="黑体" panose="02010609060101010101" pitchFamily="49" charset="-122"/>
              <a:ea typeface="黑体" panose="02010609060101010101" pitchFamily="49" charset="-122"/>
              <a:sym typeface="Arial" pitchFamily="34" charset="0"/>
            </a:endParaRPr>
          </a:p>
          <a:p>
            <a:pPr lvl="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rgbClr val="33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于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内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，忠志之士忘身于</a:t>
            </a:r>
            <a:r>
              <a:rPr lang="zh-CN" altLang="en-US" b="1">
                <a:solidFill>
                  <a:srgbClr val="FF368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外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者，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盖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追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先帝之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殊遇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，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  <a:sym typeface="Arial" pitchFamily="34" charset="0"/>
            </a:endParaRPr>
          </a:p>
          <a:p>
            <a:pPr lvl="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欲报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之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于陛下也。诚宜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开张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圣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听，以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光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先帝遗德，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  <a:sym typeface="Arial" pitchFamily="34" charset="0"/>
            </a:endParaRPr>
          </a:p>
          <a:p>
            <a:pPr lvl="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恢弘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志士之气，不宜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妄自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菲薄</a:t>
            </a:r>
            <a:r>
              <a:rPr lang="zh-CN" altLang="en-US" b="1">
                <a:solidFill>
                  <a:srgbClr val="3333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，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引喻失义</a:t>
            </a:r>
            <a:r>
              <a:rPr lang="zh-CN" altLang="en-US" b="1">
                <a:solidFill>
                  <a:srgbClr val="3333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，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以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塞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  <a:sym typeface="Arial" pitchFamily="34" charset="0"/>
            </a:endParaRPr>
          </a:p>
          <a:p>
            <a:pPr lvl="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zh-CN" altLang="en-US" b="1">
              <a:solidFill>
                <a:srgbClr val="FF66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忠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谏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之路也。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29" name="Text Box 6" title=""/>
          <p:cNvSpPr txBox="1"/>
          <p:nvPr/>
        </p:nvSpPr>
        <p:spPr>
          <a:xfrm>
            <a:off x="4502150" y="0"/>
            <a:ext cx="1081087" cy="52387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死亡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30" name="Text Box 7" title=""/>
          <p:cNvSpPr txBox="1"/>
          <p:nvPr/>
        </p:nvSpPr>
        <p:spPr>
          <a:xfrm>
            <a:off x="-36512" y="742950"/>
            <a:ext cx="1698625" cy="9525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人力疲惫</a:t>
            </a: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民生凋敝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31" name="矩形 1" title=""/>
          <p:cNvSpPr/>
          <p:nvPr/>
        </p:nvSpPr>
        <p:spPr>
          <a:xfrm>
            <a:off x="1619250" y="1052512"/>
            <a:ext cx="1694180" cy="5105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确实</a:t>
            </a: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的确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32" name="矩形 2" title=""/>
          <p:cNvSpPr/>
          <p:nvPr/>
        </p:nvSpPr>
        <p:spPr>
          <a:xfrm>
            <a:off x="4087812" y="1047750"/>
            <a:ext cx="898525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时候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33" name="TextBox 3" title=""/>
          <p:cNvSpPr txBox="1"/>
          <p:nvPr/>
        </p:nvSpPr>
        <p:spPr>
          <a:xfrm>
            <a:off x="5435600" y="1052512"/>
            <a:ext cx="965200" cy="5222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但是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34" name="矩形 4" title=""/>
          <p:cNvSpPr/>
          <p:nvPr/>
        </p:nvSpPr>
        <p:spPr>
          <a:xfrm>
            <a:off x="7812087" y="1046162"/>
            <a:ext cx="904875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懈怠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35" name="矩形 5" title=""/>
          <p:cNvSpPr/>
          <p:nvPr/>
        </p:nvSpPr>
        <p:spPr>
          <a:xfrm>
            <a:off x="395287" y="2143125"/>
            <a:ext cx="896937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朝廷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36" name="矩形 6" title=""/>
          <p:cNvSpPr/>
          <p:nvPr/>
        </p:nvSpPr>
        <p:spPr>
          <a:xfrm>
            <a:off x="4068762" y="2133600"/>
            <a:ext cx="896937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疆场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37" name="矩形 7" title=""/>
          <p:cNvSpPr/>
          <p:nvPr/>
        </p:nvSpPr>
        <p:spPr>
          <a:xfrm>
            <a:off x="5003800" y="2109787"/>
            <a:ext cx="2052637" cy="5222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句首语气词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38" name="矩形 8" title=""/>
          <p:cNvSpPr/>
          <p:nvPr/>
        </p:nvSpPr>
        <p:spPr>
          <a:xfrm>
            <a:off x="7019925" y="2109787"/>
            <a:ext cx="1970087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特殊的礼遇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39" name="矩形 9" title=""/>
          <p:cNvSpPr/>
          <p:nvPr/>
        </p:nvSpPr>
        <p:spPr>
          <a:xfrm>
            <a:off x="395287" y="3230562"/>
            <a:ext cx="1657350" cy="5222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“殊遇”</a:t>
            </a: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40" name="矩形 11" title=""/>
          <p:cNvSpPr/>
          <p:nvPr/>
        </p:nvSpPr>
        <p:spPr>
          <a:xfrm>
            <a:off x="6356350" y="3163887"/>
            <a:ext cx="1628775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发扬光大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41" name="矩形 12" title=""/>
          <p:cNvSpPr/>
          <p:nvPr/>
        </p:nvSpPr>
        <p:spPr>
          <a:xfrm>
            <a:off x="179387" y="4221162"/>
            <a:ext cx="1971675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发扬，扩展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42" name="矩形 13" title=""/>
          <p:cNvSpPr/>
          <p:nvPr/>
        </p:nvSpPr>
        <p:spPr>
          <a:xfrm>
            <a:off x="3095625" y="4287837"/>
            <a:ext cx="2686050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随意地看轻自己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43" name="矩形 14" title=""/>
          <p:cNvSpPr/>
          <p:nvPr/>
        </p:nvSpPr>
        <p:spPr>
          <a:xfrm>
            <a:off x="5795962" y="4221162"/>
            <a:ext cx="1960881" cy="5105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说话不恰当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44" name="矩形 15" title=""/>
          <p:cNvSpPr/>
          <p:nvPr/>
        </p:nvSpPr>
        <p:spPr>
          <a:xfrm>
            <a:off x="5724525" y="5084762"/>
            <a:ext cx="1152525" cy="9540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称引、譬喻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45" name="矩形 16" title=""/>
          <p:cNvSpPr/>
          <p:nvPr/>
        </p:nvSpPr>
        <p:spPr>
          <a:xfrm>
            <a:off x="6589712" y="5157787"/>
            <a:ext cx="1139825" cy="9525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不合道理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46" name="矩形 16" title=""/>
          <p:cNvSpPr/>
          <p:nvPr>
            <p:custDataLst>
              <p:tags r:id="rId2"/>
            </p:custDataLst>
          </p:nvPr>
        </p:nvSpPr>
        <p:spPr>
          <a:xfrm>
            <a:off x="7888287" y="4268787"/>
            <a:ext cx="898525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以致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47" name="矩形 16" title=""/>
          <p:cNvSpPr/>
          <p:nvPr>
            <p:custDataLst>
              <p:tags r:id="rId3"/>
            </p:custDataLst>
          </p:nvPr>
        </p:nvSpPr>
        <p:spPr>
          <a:xfrm>
            <a:off x="539750" y="5286375"/>
            <a:ext cx="906462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进谏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8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8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8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8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8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8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8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8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8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8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8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48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8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48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48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48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48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48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48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48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486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48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48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48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486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48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486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48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486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48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486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48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486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486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0486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486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0486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0486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29" grpId="0"/>
      <p:bldP spid="1048630" grpId="0"/>
      <p:bldP spid="1048631" grpId="0"/>
      <p:bldP spid="1048632" grpId="0"/>
      <p:bldP spid="1048633" grpId="0"/>
      <p:bldP spid="1048634" grpId="0"/>
      <p:bldP spid="1048635" grpId="0"/>
      <p:bldP spid="1048636" grpId="0"/>
      <p:bldP spid="1048637" grpId="0"/>
      <p:bldP spid="1048638" grpId="0"/>
      <p:bldP spid="1048639" grpId="0"/>
      <p:bldP spid="1048640" grpId="0"/>
      <p:bldP spid="1048641" grpId="0"/>
      <p:bldP spid="1048642" grpId="0"/>
      <p:bldP spid="1048643" grpId="0"/>
      <p:bldP spid="1048644" grpId="0"/>
      <p:bldP spid="1048645" grpId="0"/>
      <p:bldP spid="1048646" grpId="0"/>
      <p:bldP spid="104864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Text Box 3" title=""/>
          <p:cNvSpPr txBox="1"/>
          <p:nvPr/>
        </p:nvSpPr>
        <p:spPr>
          <a:xfrm>
            <a:off x="179387" y="855662"/>
            <a:ext cx="8789988" cy="452310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latin typeface="宋体" panose="02010600030101010101" pitchFamily="2" charset="-122"/>
              </a:rPr>
              <a:t>    </a:t>
            </a:r>
            <a:r>
              <a:rPr lang="zh-CN" altLang="en-US" sz="3200" b="1">
                <a:latin typeface="宋体" panose="02010600030101010101" pitchFamily="2" charset="-122"/>
              </a:rPr>
              <a:t>先帝开创大业未完成一半却中途去世。现在天下分成三国，我们益州地区人力疲惫、民生凋敝，这确实是处在万分危急、存亡难料的时候。但是朝廷上侍奉守卫的臣子不敢懈怠，疆场上忠诚有志的将士舍身忘死地作战，这都是追念先帝的特殊的礼遇，想要报答给陛下的缘故。陛下确实应该广泛听取意见，用来发扬光大先帝遗留的美德，发扬志士们的勇气，不应该随意地看轻自己，说话不恰当，以致堵塞了忠诚进谏的道路。 </a:t>
            </a:r>
            <a:endParaRPr lang="zh-CN" altLang="en-US" sz="3200" b="1">
              <a:latin typeface="宋体" panose="02010600030101010101" pitchFamily="2" charset="-122"/>
            </a:endParaRPr>
          </a:p>
        </p:txBody>
      </p:sp>
      <p:sp>
        <p:nvSpPr>
          <p:cNvPr id="1048649" name="矩形 2" title=""/>
          <p:cNvSpPr/>
          <p:nvPr/>
        </p:nvSpPr>
        <p:spPr>
          <a:xfrm>
            <a:off x="533400" y="147637"/>
            <a:ext cx="2225675" cy="70802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译第一段</a:t>
            </a:r>
            <a:endParaRPr lang="zh-CN" altLang="en-US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72" name=""/>
        <p:cNvGrpSpPr/>
        <p:nvPr/>
      </p:nvGrpSpPr>
      <p:grpSpPr>
        <a:xfrm>
          <a:off x="0" y="0"/>
          <a:ext cx="0" cy="0"/>
        </a:xfrm>
      </p:grpSpPr>
      <p:sp>
        <p:nvSpPr>
          <p:cNvPr id="1048650" name="Rectangle 3" title=""/>
          <p:cNvSpPr/>
          <p:nvPr>
            <p:ph type="body" idx="4294967295"/>
          </p:nvPr>
        </p:nvSpPr>
        <p:spPr>
          <a:xfrm>
            <a:off x="182562" y="620712"/>
            <a:ext cx="8797925" cy="26098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/>
          <a:lstStyle>
            <a:lvl1pPr marL="342900" indent="-3429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32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0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0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zh-CN" b="1"/>
              <a:t>        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宫中府中，俱为一体，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陟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罚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臧否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，不宜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异同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eaLnBrk="1" hangingPunct="1">
              <a:spcBef>
                <a:spcPct val="50000"/>
              </a:spcBef>
              <a:buFont typeface="Wingdings" panose="05000000000000000000" pitchFamily="2" charset="2"/>
              <a:buNone/>
            </a:pPr>
            <a:endParaRPr lang="zh-CN" altLang="en-US" sz="900" b="1">
              <a:solidFill>
                <a:srgbClr val="FF66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eaLnBrk="1" hangingPunct="1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若有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作奸犯科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及为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忠善者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，宜付有司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论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其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刑赏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eaLnBrk="1" hangingPunct="1">
              <a:spcBef>
                <a:spcPct val="50000"/>
              </a:spcBef>
              <a:buFont typeface="Wingdings" panose="05000000000000000000" pitchFamily="2" charset="2"/>
              <a:buNone/>
            </a:pPr>
            <a:endParaRPr lang="zh-CN" altLang="en-US" sz="900" b="1">
              <a:solidFill>
                <a:srgbClr val="33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eaLnBrk="1" hangingPunct="1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以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昭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陛下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平明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之理，不宜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偏私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，使内外异法也。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51" name="Text Box 14" title=""/>
          <p:cNvSpPr txBox="1"/>
          <p:nvPr/>
        </p:nvSpPr>
        <p:spPr>
          <a:xfrm>
            <a:off x="6848475" y="1143000"/>
            <a:ext cx="927100" cy="5207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判定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52" name="矩形 1" title=""/>
          <p:cNvSpPr/>
          <p:nvPr/>
        </p:nvSpPr>
        <p:spPr>
          <a:xfrm>
            <a:off x="4000500" y="238125"/>
            <a:ext cx="1970087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提拔、晋升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53" name="矩形 2" title=""/>
          <p:cNvSpPr/>
          <p:nvPr/>
        </p:nvSpPr>
        <p:spPr>
          <a:xfrm>
            <a:off x="5913437" y="239712"/>
            <a:ext cx="2022475" cy="5207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赞扬和批评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54" name="矩形 3" title=""/>
          <p:cNvSpPr/>
          <p:nvPr/>
        </p:nvSpPr>
        <p:spPr>
          <a:xfrm>
            <a:off x="7935912" y="238125"/>
            <a:ext cx="898525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不同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55" name="矩形 4" title=""/>
          <p:cNvSpPr/>
          <p:nvPr/>
        </p:nvSpPr>
        <p:spPr>
          <a:xfrm>
            <a:off x="58737" y="1141412"/>
            <a:ext cx="3472181" cy="5105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做奸邪事情</a:t>
            </a: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触犯科条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56" name="矩形 5" title=""/>
          <p:cNvSpPr/>
          <p:nvPr/>
        </p:nvSpPr>
        <p:spPr>
          <a:xfrm>
            <a:off x="3496627" y="1139825"/>
            <a:ext cx="2849562" cy="52387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忠心做善事的人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57" name="矩形 6" title=""/>
          <p:cNvSpPr/>
          <p:nvPr/>
        </p:nvSpPr>
        <p:spPr>
          <a:xfrm>
            <a:off x="6958012" y="2043112"/>
            <a:ext cx="1960880" cy="5105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受罚或受赏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58" name="矩形 7" title=""/>
          <p:cNvSpPr/>
          <p:nvPr/>
        </p:nvSpPr>
        <p:spPr>
          <a:xfrm>
            <a:off x="409575" y="2101850"/>
            <a:ext cx="904875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显示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59" name="矩形 8" title=""/>
          <p:cNvSpPr/>
          <p:nvPr/>
        </p:nvSpPr>
        <p:spPr>
          <a:xfrm>
            <a:off x="1657350" y="2103437"/>
            <a:ext cx="1612900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公平清明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60" name="矩形 9" title=""/>
          <p:cNvSpPr/>
          <p:nvPr/>
        </p:nvSpPr>
        <p:spPr>
          <a:xfrm>
            <a:off x="4387850" y="2100262"/>
            <a:ext cx="1620837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偏袒私心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61" name="Text Box 2" title=""/>
          <p:cNvSpPr txBox="1"/>
          <p:nvPr/>
        </p:nvSpPr>
        <p:spPr>
          <a:xfrm>
            <a:off x="44450" y="3103562"/>
            <a:ext cx="9034462" cy="304609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just"/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皇宫和丞相府中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都是一个整体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晋升、处罚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赞扬、批评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不应该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(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因在宫中或在丞相府中而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)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不同。如果有做奸邪事情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触犯科条或尽忠心做善事的人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应该一律交给负责专职的官员来判定他们受罚或受赏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来显示陛下公平清明的治理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不应该私心偏袒，使宫内和丞相府的赏罚标准不同。</a:t>
            </a:r>
            <a:endParaRPr lang="zh-CN" altLang="en-US" sz="32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8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8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8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8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8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8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8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8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8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8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8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48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86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486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48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48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48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48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486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48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48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48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51" grpId="0"/>
      <p:bldP spid="1048652" grpId="0"/>
      <p:bldP spid="1048653" grpId="0"/>
      <p:bldP spid="1048654" grpId="0"/>
      <p:bldP spid="1048655" grpId="0"/>
      <p:bldP spid="1048656" grpId="0"/>
      <p:bldP spid="1048657" grpId="0"/>
      <p:bldP spid="1048658" grpId="0"/>
      <p:bldP spid="1048659" grpId="0"/>
      <p:bldP spid="1048660" grpId="0"/>
      <p:bldP spid="104866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662" name="Rectangle 3" title=""/>
          <p:cNvSpPr/>
          <p:nvPr>
            <p:ph type="body" idx="4294967295"/>
          </p:nvPr>
        </p:nvSpPr>
        <p:spPr>
          <a:xfrm>
            <a:off x="104775" y="452437"/>
            <a:ext cx="8909050" cy="35956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/>
          <a:lstStyle>
            <a:lvl1pPr marL="342900" indent="-3429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32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0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0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latinLnBrk="0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b="1"/>
              <a:t>      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侍中、侍郎郭攸之、费祎、董允等，此皆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良实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，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 marL="0" lvl="0" indent="0" eaLnBrk="1" latinLnBrk="0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zh-CN" altLang="en-US" b="1">
              <a:solidFill>
                <a:srgbClr val="33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eaLnBrk="1" latinLnBrk="0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志虑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忠纯，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是以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先帝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简拔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以遗陛下。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愚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以为宫中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eaLnBrk="1" latinLnBrk="0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zh-CN" altLang="en-US" b="1">
              <a:solidFill>
                <a:srgbClr val="33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eaLnBrk="1" latinLnBrk="0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之事，事无大小，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悉以咨之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，然后施行，必能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eaLnBrk="1" latinLnBrk="0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eaLnBrk="1" latinLnBrk="0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裨补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阙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漏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有所广益</a:t>
            </a:r>
            <a:r>
              <a:rPr lang="zh-CN" altLang="en-US" b="1">
                <a:solidFill>
                  <a:srgbClr val="33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b="1">
              <a:solidFill>
                <a:srgbClr val="33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63" name="矩形 1" title=""/>
          <p:cNvSpPr/>
          <p:nvPr/>
        </p:nvSpPr>
        <p:spPr>
          <a:xfrm>
            <a:off x="6816725" y="76200"/>
            <a:ext cx="2327275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忠良诚实的人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64" name="矩形 2" title=""/>
          <p:cNvSpPr/>
          <p:nvPr/>
        </p:nvSpPr>
        <p:spPr>
          <a:xfrm>
            <a:off x="49212" y="1030287"/>
            <a:ext cx="2081212" cy="5207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志向和思虑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65" name="矩形 3" title=""/>
          <p:cNvSpPr/>
          <p:nvPr/>
        </p:nvSpPr>
        <p:spPr>
          <a:xfrm>
            <a:off x="2185987" y="1030287"/>
            <a:ext cx="906462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因此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66" name="矩形 4" title=""/>
          <p:cNvSpPr/>
          <p:nvPr/>
        </p:nvSpPr>
        <p:spPr>
          <a:xfrm>
            <a:off x="3776662" y="1030287"/>
            <a:ext cx="904875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选拔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67" name="矩形 6" title=""/>
          <p:cNvSpPr/>
          <p:nvPr/>
        </p:nvSpPr>
        <p:spPr>
          <a:xfrm>
            <a:off x="5992812" y="1030287"/>
            <a:ext cx="1612900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我，谦称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68" name="矩形 7" title=""/>
          <p:cNvSpPr/>
          <p:nvPr/>
        </p:nvSpPr>
        <p:spPr>
          <a:xfrm>
            <a:off x="1989137" y="1952625"/>
            <a:ext cx="4732337" cy="5222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都拿来询问他们。咨，询问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69" name="矩形 8" title=""/>
          <p:cNvSpPr/>
          <p:nvPr/>
        </p:nvSpPr>
        <p:spPr>
          <a:xfrm>
            <a:off x="33337" y="2974975"/>
            <a:ext cx="906462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弥补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70" name="TextBox 10" title=""/>
          <p:cNvSpPr txBox="1"/>
          <p:nvPr/>
        </p:nvSpPr>
        <p:spPr>
          <a:xfrm>
            <a:off x="1220787" y="2974975"/>
            <a:ext cx="909637" cy="5222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疏漏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71" name="矩形 11" title=""/>
          <p:cNvSpPr/>
          <p:nvPr/>
        </p:nvSpPr>
        <p:spPr>
          <a:xfrm>
            <a:off x="2244725" y="2974975"/>
            <a:ext cx="2327275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有启发和帮助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72" name="Text Box 2" title=""/>
          <p:cNvSpPr txBox="1"/>
          <p:nvPr/>
        </p:nvSpPr>
        <p:spPr>
          <a:xfrm>
            <a:off x="104775" y="3860800"/>
            <a:ext cx="8853488" cy="2504441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lang="en-US" altLang="zh-CN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侍中郭攸之、费祎</a:t>
            </a:r>
            <a:r>
              <a:rPr lang="en-US" altLang="zh-CN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侍郎董允等</a:t>
            </a:r>
            <a:r>
              <a:rPr lang="en-US" altLang="zh-CN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这些都是忠良诚实、志向和思虑忠诚纯正的人</a:t>
            </a:r>
            <a:r>
              <a:rPr lang="en-US" altLang="zh-CN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因此先帝选拔出来辅佐陛下。我认为宫内的事情，事无论大小</a:t>
            </a:r>
            <a:r>
              <a:rPr lang="en-US" altLang="zh-CN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都拿来询问他们</a:t>
            </a:r>
            <a:r>
              <a:rPr lang="en-US" altLang="zh-CN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这样以后去施行</a:t>
            </a:r>
            <a:r>
              <a:rPr lang="en-US" altLang="zh-CN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一定能够弥补缺失疏漏</a:t>
            </a:r>
            <a:r>
              <a:rPr lang="en-US" altLang="zh-CN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有启发和帮助。</a:t>
            </a:r>
            <a:endParaRPr lang="zh-CN" altLang="en-US" sz="32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86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86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86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86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86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86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86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86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86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86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86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486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8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486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486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486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486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486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1048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63" grpId="0"/>
      <p:bldP spid="1048664" grpId="0"/>
      <p:bldP spid="1048665" grpId="0"/>
      <p:bldP spid="1048666" grpId="0"/>
      <p:bldP spid="1048667" grpId="0"/>
      <p:bldP spid="1048668" grpId="0"/>
      <p:bldP spid="1048669" grpId="0"/>
      <p:bldP spid="1048670" grpId="0"/>
      <p:bldP spid="1048671" grpId="0"/>
      <p:bldP spid="104867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74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Rectangle 2" title=""/>
          <p:cNvSpPr/>
          <p:nvPr>
            <p:ph type="body" idx="4294967295"/>
          </p:nvPr>
        </p:nvSpPr>
        <p:spPr>
          <a:xfrm>
            <a:off x="114300" y="523875"/>
            <a:ext cx="8875712" cy="26352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/>
          <a:lstStyle>
            <a:lvl1pPr marL="342900" indent="-3429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32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0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0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latinLnBrk="0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b="1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将军向宠，性行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淑均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，晓畅军事，试用于昔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eaLnBrk="1" latinLnBrk="0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eaLnBrk="1" latinLnBrk="0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日，先帝称之曰能，是以众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议举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宠为督。愚以为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eaLnBrk="1" latinLnBrk="0" hangingPunct="1">
              <a:spcBef>
                <a:spcPct val="0"/>
              </a:spcBef>
              <a:buFont typeface="Wingdings" panose="05000000000000000000" pitchFamily="2" charset="2"/>
              <a:buNone/>
            </a:pP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eaLnBrk="1" latinLnBrk="0" hangingPunct="1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营中之事</a:t>
            </a:r>
            <a:r>
              <a:rPr lang="en-US" altLang="zh-CN" b="1"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悉以咨之</a:t>
            </a:r>
            <a:r>
              <a:rPr lang="en-US" altLang="zh-CN" b="1"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必能使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行阵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和睦</a:t>
            </a:r>
            <a:r>
              <a:rPr lang="en-US" altLang="zh-CN" b="1"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优劣得所。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74" name="矩形 1" title=""/>
          <p:cNvSpPr/>
          <p:nvPr/>
        </p:nvSpPr>
        <p:spPr>
          <a:xfrm>
            <a:off x="3754437" y="138112"/>
            <a:ext cx="541337" cy="5207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善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75" name="矩形 2" title=""/>
          <p:cNvSpPr/>
          <p:nvPr/>
        </p:nvSpPr>
        <p:spPr>
          <a:xfrm>
            <a:off x="4356100" y="138112"/>
            <a:ext cx="1970087" cy="5207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公正、公平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76" name="矩形 3" title=""/>
          <p:cNvSpPr/>
          <p:nvPr/>
        </p:nvSpPr>
        <p:spPr>
          <a:xfrm>
            <a:off x="4745037" y="2092325"/>
            <a:ext cx="1970087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行伍，部队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77" name="TextBox 5" title=""/>
          <p:cNvSpPr txBox="1"/>
          <p:nvPr/>
        </p:nvSpPr>
        <p:spPr>
          <a:xfrm>
            <a:off x="5321300" y="1084262"/>
            <a:ext cx="1631950" cy="52197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商议推举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78" name="Rectangle 3" title=""/>
          <p:cNvSpPr/>
          <p:nvPr/>
        </p:nvSpPr>
        <p:spPr>
          <a:xfrm>
            <a:off x="215900" y="3159125"/>
            <a:ext cx="8712200" cy="294259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/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将军向宠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性情品行善良公正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精通军事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当年试用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先帝称赞他能干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因此大家商议推举向宠任中部督。我认为军营里的事情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都拿来询问他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一定能够使部队团结和睦</a:t>
            </a:r>
            <a:r>
              <a:rPr 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德才高低的人各有合适的安排。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8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8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86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86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8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8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74" grpId="0"/>
      <p:bldP spid="1048675" grpId="0"/>
      <p:bldP spid="1048676" grpId="0"/>
      <p:bldP spid="1048677" grpId="0"/>
      <p:bldP spid="104867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679" name="Rectangle 2" title=""/>
          <p:cNvSpPr/>
          <p:nvPr>
            <p:ph type="body" idx="4294967295"/>
          </p:nvPr>
        </p:nvSpPr>
        <p:spPr>
          <a:xfrm>
            <a:off x="147637" y="369252"/>
            <a:ext cx="8866188" cy="342741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/>
          <a:lstStyle>
            <a:lvl1pPr marL="342900" indent="-3429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32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8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0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000">
                <a:solidFill>
                  <a:schemeClr val="dk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latinLnBrk="0" hangingPunct="1">
              <a:lnSpc>
                <a:spcPct val="100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b="1">
                <a:solidFill>
                  <a:srgbClr val="333300"/>
                </a:solidFill>
              </a:rPr>
              <a:t>         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亲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贤臣，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远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小人，此先汉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所以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兴隆也；亲小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eaLnBrk="1" latinLnBrk="0" hangingPunct="1">
              <a:lnSpc>
                <a:spcPct val="100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endParaRPr lang="zh-CN" altLang="en-US" sz="2400" b="1">
              <a:solidFill>
                <a:srgbClr val="33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eaLnBrk="1" latinLnBrk="0" hangingPunct="1">
              <a:lnSpc>
                <a:spcPct val="100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人，远贤臣，此后汉所以</a:t>
            </a:r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倾颓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也。先帝在时，每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eaLnBrk="1" latinLnBrk="0" hangingPunct="1">
              <a:lnSpc>
                <a:spcPct val="100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与臣论此事，未尝不</a:t>
            </a:r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叹息</a:t>
            </a:r>
            <a:r>
              <a:rPr lang="zh-CN" altLang="en-US" b="1">
                <a:solidFill>
                  <a:srgbClr val="FF006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痛恨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于桓、灵也！侍中、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eaLnBrk="1" latinLnBrk="0" hangingPunct="1">
              <a:lnSpc>
                <a:spcPct val="100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eaLnBrk="1" latinLnBrk="0" hangingPunct="1">
              <a:lnSpc>
                <a:spcPct val="100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尚书、长史、参军，此</a:t>
            </a:r>
            <a:r>
              <a:rPr lang="zh-CN" altLang="en-US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悉</a:t>
            </a:r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贞良死节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之臣也，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愿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陛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eaLnBrk="1" latinLnBrk="0" hangingPunct="1">
              <a:lnSpc>
                <a:spcPct val="100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下</a:t>
            </a:r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亲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之</a:t>
            </a:r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信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之，则汉室之隆，可计日而待也</a:t>
            </a:r>
            <a:r>
              <a:rPr lang="zh-CN" altLang="en-US" b="1">
                <a:solidFill>
                  <a:srgbClr val="33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b="1">
              <a:solidFill>
                <a:srgbClr val="33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80" name="矩形 3" title=""/>
          <p:cNvSpPr/>
          <p:nvPr/>
        </p:nvSpPr>
        <p:spPr>
          <a:xfrm>
            <a:off x="755808" y="764857"/>
            <a:ext cx="897890" cy="52197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亲近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81" name="矩形 6" title=""/>
          <p:cNvSpPr/>
          <p:nvPr/>
        </p:nvSpPr>
        <p:spPr>
          <a:xfrm>
            <a:off x="2556034" y="764540"/>
            <a:ext cx="897890" cy="52197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远避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82" name="矩形 7" title=""/>
          <p:cNvSpPr/>
          <p:nvPr/>
        </p:nvSpPr>
        <p:spPr>
          <a:xfrm>
            <a:off x="4787900" y="-9525"/>
            <a:ext cx="2073275" cy="52197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l"/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的原因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83" name="Text Box 2" title=""/>
          <p:cNvSpPr txBox="1"/>
          <p:nvPr/>
        </p:nvSpPr>
        <p:spPr>
          <a:xfrm>
            <a:off x="45720" y="3736340"/>
            <a:ext cx="9054465" cy="286131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l">
              <a:spcBef>
                <a:spcPct val="50000"/>
              </a:spcBef>
            </a:pPr>
            <a:r>
              <a:rPr lang="en-US" altLang="zh-CN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亲近贤臣</a:t>
            </a:r>
            <a:r>
              <a:rPr lang="en-US" altLang="zh-CN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远避小人</a:t>
            </a:r>
            <a:r>
              <a:rPr lang="en-US" altLang="zh-CN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这是西汉能够兴盛的原因；亲近小人</a:t>
            </a:r>
            <a:r>
              <a:rPr lang="en-US" altLang="zh-CN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宋体" panose="02010600030101010101" pitchFamily="2" charset="-122"/>
              </a:rPr>
              <a:t>远避</a:t>
            </a:r>
            <a:r>
              <a:rPr lang="zh-CN" altLang="en-US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贤臣</a:t>
            </a:r>
            <a:r>
              <a:rPr lang="en-US" altLang="zh-CN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这是东汉衰败的原因。先帝在世的时候</a:t>
            </a:r>
            <a:r>
              <a:rPr lang="en-US" altLang="zh-CN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每次跟我谈论起这些事</a:t>
            </a:r>
            <a:r>
              <a:rPr lang="en-US" altLang="zh-CN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没有不对桓、灵二帝感叹惋惜痛心遗憾的。侍中、尚书、长史、参军</a:t>
            </a:r>
            <a:r>
              <a:rPr lang="en-US" altLang="zh-CN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这些都是忠正贤明</a:t>
            </a:r>
            <a:r>
              <a:rPr lang="en-US" altLang="zh-CN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能够以死报国的忠臣</a:t>
            </a:r>
            <a:r>
              <a:rPr lang="en-US" altLang="zh-CN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诚愿陛下亲近他们信任他们</a:t>
            </a:r>
            <a:r>
              <a:rPr lang="en-US" altLang="zh-CN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那么汉王室的兴盛</a:t>
            </a:r>
            <a:r>
              <a:rPr lang="en-US" altLang="zh-CN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就时间不远了。</a:t>
            </a:r>
            <a:endParaRPr lang="zh-CN" altLang="en-US" sz="30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矩形 7" title=""/>
          <p:cNvSpPr/>
          <p:nvPr>
            <p:custDataLst>
              <p:tags r:id="rId2"/>
            </p:custDataLst>
          </p:nvPr>
        </p:nvSpPr>
        <p:spPr>
          <a:xfrm>
            <a:off x="4716145" y="836930"/>
            <a:ext cx="1071245" cy="52197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l"/>
            <a:r>
              <a:rPr 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衰败</a:t>
            </a:r>
            <a:endParaRPr 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矩形 7" title=""/>
          <p:cNvSpPr/>
          <p:nvPr>
            <p:custDataLst>
              <p:tags r:id="rId3"/>
            </p:custDataLst>
          </p:nvPr>
        </p:nvSpPr>
        <p:spPr>
          <a:xfrm>
            <a:off x="3051175" y="2132965"/>
            <a:ext cx="1664970" cy="52197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l"/>
            <a:r>
              <a:rPr 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感叹惋惜</a:t>
            </a:r>
            <a:endParaRPr 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矩形 7" title=""/>
          <p:cNvSpPr/>
          <p:nvPr>
            <p:custDataLst>
              <p:tags r:id="rId4"/>
            </p:custDataLst>
          </p:nvPr>
        </p:nvSpPr>
        <p:spPr>
          <a:xfrm>
            <a:off x="4716145" y="2132965"/>
            <a:ext cx="1664970" cy="52197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l"/>
            <a:r>
              <a:rPr 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痛心遗憾</a:t>
            </a:r>
            <a:endParaRPr 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8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86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86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86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86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86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86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86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80" grpId="0"/>
      <p:bldP spid="1048681" grpId="0"/>
      <p:bldP spid="1048682" grpId="0"/>
      <p:bldP spid="1048683" grpId="0"/>
      <p:bldP spid="3" grpId="0"/>
      <p:bldP spid="2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6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1" title=""/>
          <p:cNvSpPr/>
          <p:nvPr/>
        </p:nvSpPr>
        <p:spPr>
          <a:xfrm>
            <a:off x="187325" y="514350"/>
            <a:ext cx="8791575" cy="491744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臣本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布衣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躬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耕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于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南阳，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苟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全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性命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于乱世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/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/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不求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闻达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于诸侯。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先帝不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以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臣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卑鄙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，猥自枉屈，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/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/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三顾臣于草庐之中，咨臣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以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当世之事，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由是感激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/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/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遂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许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先帝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以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驱驰</a:t>
            </a:r>
            <a:r>
              <a:rPr lang="zh-CN" altLang="en-US" sz="3200" b="1">
                <a:solidFill>
                  <a:srgbClr val="1F497D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后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值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倾覆，受任于败军之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际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/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/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奉命于危难之间，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尔来    二十有一年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矣。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/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85" name="矩形 2" title=""/>
          <p:cNvSpPr/>
          <p:nvPr/>
        </p:nvSpPr>
        <p:spPr>
          <a:xfrm>
            <a:off x="1774825" y="66675"/>
            <a:ext cx="1009650" cy="5857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平民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86" name="矩形 3" title=""/>
          <p:cNvSpPr/>
          <p:nvPr/>
        </p:nvSpPr>
        <p:spPr>
          <a:xfrm>
            <a:off x="3024187" y="98425"/>
            <a:ext cx="898525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亲自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87" name="矩形 4" title=""/>
          <p:cNvSpPr/>
          <p:nvPr/>
        </p:nvSpPr>
        <p:spPr>
          <a:xfrm>
            <a:off x="3976687" y="98425"/>
            <a:ext cx="541337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在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88" name="矩形 6" title=""/>
          <p:cNvSpPr/>
          <p:nvPr/>
        </p:nvSpPr>
        <p:spPr>
          <a:xfrm>
            <a:off x="7086600" y="36512"/>
            <a:ext cx="1408112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在乱世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89" name="矩形 7" title=""/>
          <p:cNvSpPr/>
          <p:nvPr/>
        </p:nvSpPr>
        <p:spPr>
          <a:xfrm>
            <a:off x="379412" y="1014412"/>
            <a:ext cx="2633662" cy="58261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有名望，显贵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90" name="矩形 9" title=""/>
          <p:cNvSpPr/>
          <p:nvPr/>
        </p:nvSpPr>
        <p:spPr>
          <a:xfrm>
            <a:off x="3743642" y="1052830"/>
            <a:ext cx="4116387" cy="5207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社会地位低微，见识短浅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91" name="矩形 10" title=""/>
          <p:cNvSpPr/>
          <p:nvPr/>
        </p:nvSpPr>
        <p:spPr>
          <a:xfrm>
            <a:off x="4397375" y="2036762"/>
            <a:ext cx="1420812" cy="5857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拿、把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92" name="TextBox 11" title=""/>
          <p:cNvSpPr txBox="1"/>
          <p:nvPr/>
        </p:nvSpPr>
        <p:spPr>
          <a:xfrm>
            <a:off x="6738937" y="2068512"/>
            <a:ext cx="898525" cy="5222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因此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93" name="矩形 12" title=""/>
          <p:cNvSpPr/>
          <p:nvPr/>
        </p:nvSpPr>
        <p:spPr>
          <a:xfrm>
            <a:off x="7531100" y="2036762"/>
            <a:ext cx="1612900" cy="5207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感奋激发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94" name="矩形 13" title=""/>
          <p:cNvSpPr/>
          <p:nvPr/>
        </p:nvSpPr>
        <p:spPr>
          <a:xfrm>
            <a:off x="495300" y="2949575"/>
            <a:ext cx="1006475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答应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95" name="矩形 14" title=""/>
          <p:cNvSpPr/>
          <p:nvPr/>
        </p:nvSpPr>
        <p:spPr>
          <a:xfrm>
            <a:off x="1716087" y="3001962"/>
            <a:ext cx="1825625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奔走效劳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96" name="矩形 15" title=""/>
          <p:cNvSpPr/>
          <p:nvPr/>
        </p:nvSpPr>
        <p:spPr>
          <a:xfrm>
            <a:off x="3743325" y="3001962"/>
            <a:ext cx="1006475" cy="5857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遇到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97" name="矩形 16" title=""/>
          <p:cNvSpPr/>
          <p:nvPr/>
        </p:nvSpPr>
        <p:spPr>
          <a:xfrm>
            <a:off x="5270500" y="3971925"/>
            <a:ext cx="1816100" cy="58261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二十一年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98" name="矩形 17" title=""/>
          <p:cNvSpPr/>
          <p:nvPr/>
        </p:nvSpPr>
        <p:spPr>
          <a:xfrm>
            <a:off x="2652712" y="3971925"/>
            <a:ext cx="2224087" cy="58261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自那时以来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699" name="矩形 18" title=""/>
          <p:cNvSpPr/>
          <p:nvPr/>
        </p:nvSpPr>
        <p:spPr>
          <a:xfrm>
            <a:off x="7710487" y="3003550"/>
            <a:ext cx="1008062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时候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86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86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86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86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86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86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86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86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86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86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86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486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86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486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486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486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486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486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486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486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486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486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486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486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48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48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48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48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486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486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85" grpId="0"/>
      <p:bldP spid="1048686" grpId="0"/>
      <p:bldP spid="1048687" grpId="0"/>
      <p:bldP spid="1048688" grpId="0"/>
      <p:bldP spid="1048689" grpId="0"/>
      <p:bldP spid="1048690" grpId="0"/>
      <p:bldP spid="1048691" grpId="0"/>
      <p:bldP spid="1048692" grpId="0"/>
      <p:bldP spid="1048693" grpId="0"/>
      <p:bldP spid="1048694" grpId="0"/>
      <p:bldP spid="1048695" grpId="0"/>
      <p:bldP spid="1048696" grpId="0"/>
      <p:bldP spid="1048697" grpId="0"/>
      <p:bldP spid="1048698" grpId="0"/>
      <p:bldP spid="104869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矩形 5" title=""/>
          <p:cNvSpPr/>
          <p:nvPr/>
        </p:nvSpPr>
        <p:spPr>
          <a:xfrm>
            <a:off x="301625" y="1009650"/>
            <a:ext cx="8632825" cy="507746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我本来是个平民，在南阳郡亲自耕种，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在乱世间只求苟且保全性命，不希求在诸侯中有名望。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先帝不因为我社会地位低微，见识短浅，委屈地自我屈尊就卑，接连三次到草庐来拜访我，询问我对时局大事的意见，因此我深为感奋激发，于是答应为先帝奔走效劳。后来遇到兵败，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在战事失败的时候接受任命，在危机患难期间受到委任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，自那时以来已有二十一年了。</a:t>
            </a:r>
            <a:endParaRPr lang="zh-CN" altLang="en-US" sz="36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48701" name="矩形 2" title=""/>
          <p:cNvSpPr/>
          <p:nvPr/>
        </p:nvSpPr>
        <p:spPr>
          <a:xfrm>
            <a:off x="533400" y="147637"/>
            <a:ext cx="2225675" cy="70643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译第六段</a:t>
            </a:r>
            <a:endParaRPr lang="zh-CN" altLang="en-US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1" title=""/>
          <p:cNvSpPr/>
          <p:nvPr/>
        </p:nvSpPr>
        <p:spPr>
          <a:xfrm>
            <a:off x="150812" y="285750"/>
            <a:ext cx="8837612" cy="62992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50000"/>
              </a:lnSpc>
              <a:spcBef>
                <a:spcPts val="600"/>
              </a:spcBef>
            </a:pPr>
            <a:r>
              <a:rPr lang="en-US" altLang="zh-CN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先帝知臣谨慎，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故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临崩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寄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臣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以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大事也。受命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  <a:spcBef>
                <a:spcPts val="600"/>
              </a:spcBef>
            </a:pPr>
            <a:endParaRPr lang="zh-CN" altLang="en-US" sz="1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  <a:spcBef>
                <a:spcPts val="600"/>
              </a:spcBef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以来，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夙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夜忧叹，恐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托付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不效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以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伤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先帝之明，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  <a:spcBef>
                <a:spcPts val="600"/>
              </a:spcBef>
            </a:pPr>
            <a:endParaRPr lang="zh-CN" altLang="en-US" sz="6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  <a:spcBef>
                <a:spcPts val="600"/>
              </a:spcBef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故五月渡泸，深入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不毛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r>
              <a:rPr lang="en-US" altLang="zh-CN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今南方已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定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兵甲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已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  <a:spcBef>
                <a:spcPts val="600"/>
              </a:spcBef>
            </a:pPr>
            <a:endParaRPr lang="zh-CN" altLang="en-US" sz="5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  <a:p>
            <a:pPr lvl="0">
              <a:lnSpc>
                <a:spcPct val="150000"/>
              </a:lnSpc>
              <a:spcBef>
                <a:spcPts val="600"/>
              </a:spcBef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足，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当奖率三军，北定中原，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庶竭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驽钝，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攘除奸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  <a:spcBef>
                <a:spcPts val="600"/>
              </a:spcBef>
            </a:pPr>
            <a:endParaRPr lang="zh-CN" altLang="en-US" sz="3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  <a:spcBef>
                <a:spcPts val="600"/>
              </a:spcBef>
            </a:pP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凶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，兴复汉室，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还于旧都。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此臣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所以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报先帝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而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忠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  <a:spcBef>
                <a:spcPts val="600"/>
              </a:spcBef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陛下之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职分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也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。至于斟酌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损益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进尽忠言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则攸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之、祎、允之任也。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03" name="矩形 2" title=""/>
          <p:cNvSpPr/>
          <p:nvPr/>
        </p:nvSpPr>
        <p:spPr>
          <a:xfrm>
            <a:off x="3638550" y="50800"/>
            <a:ext cx="898525" cy="5222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所以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04" name="矩形 3" title=""/>
          <p:cNvSpPr/>
          <p:nvPr/>
        </p:nvSpPr>
        <p:spPr>
          <a:xfrm>
            <a:off x="4921250" y="50800"/>
            <a:ext cx="998537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托付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05" name="矩形 4" title=""/>
          <p:cNvSpPr/>
          <p:nvPr/>
        </p:nvSpPr>
        <p:spPr>
          <a:xfrm>
            <a:off x="5919787" y="50800"/>
            <a:ext cx="596900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把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06" name="矩形 5" title=""/>
          <p:cNvSpPr/>
          <p:nvPr/>
        </p:nvSpPr>
        <p:spPr>
          <a:xfrm>
            <a:off x="1189037" y="960437"/>
            <a:ext cx="1008062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早晨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07" name="矩形 6" title=""/>
          <p:cNvSpPr/>
          <p:nvPr/>
        </p:nvSpPr>
        <p:spPr>
          <a:xfrm>
            <a:off x="3967162" y="958850"/>
            <a:ext cx="1816100" cy="58356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没有效果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08" name="矩形 8" title=""/>
          <p:cNvSpPr/>
          <p:nvPr/>
        </p:nvSpPr>
        <p:spPr>
          <a:xfrm>
            <a:off x="6154737" y="955675"/>
            <a:ext cx="1009650" cy="5857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损害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09" name="矩形 9" title=""/>
          <p:cNvSpPr/>
          <p:nvPr/>
        </p:nvSpPr>
        <p:spPr>
          <a:xfrm>
            <a:off x="779462" y="1984375"/>
            <a:ext cx="4265612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zh-CN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指贫瘠、未开垦的地方</a:t>
            </a:r>
            <a:endParaRPr lang="zh-CN" altLang="zh-CN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10" name="矩形 10" title=""/>
          <p:cNvSpPr/>
          <p:nvPr/>
        </p:nvSpPr>
        <p:spPr>
          <a:xfrm>
            <a:off x="6048375" y="1916112"/>
            <a:ext cx="1008062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平定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11" name="矩形 2" title=""/>
          <p:cNvSpPr/>
          <p:nvPr/>
        </p:nvSpPr>
        <p:spPr>
          <a:xfrm>
            <a:off x="7078027" y="2952750"/>
            <a:ext cx="2021205" cy="58356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排除</a:t>
            </a:r>
            <a:r>
              <a:rPr lang="en-US" altLang="zh-CN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铲除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12" name="矩形 3" title=""/>
          <p:cNvSpPr/>
          <p:nvPr/>
        </p:nvSpPr>
        <p:spPr>
          <a:xfrm>
            <a:off x="4973637" y="2990850"/>
            <a:ext cx="1816100" cy="58356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期望竭尽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13" name="矩形 5" title=""/>
          <p:cNvSpPr/>
          <p:nvPr/>
        </p:nvSpPr>
        <p:spPr>
          <a:xfrm>
            <a:off x="5421312" y="3887787"/>
            <a:ext cx="1831975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用来</a:t>
            </a:r>
            <a:r>
              <a:rPr lang="en-US" altLang="zh-CN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endParaRPr lang="en-US" altLang="zh-CN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14" name="矩形 6" title=""/>
          <p:cNvSpPr/>
          <p:nvPr/>
        </p:nvSpPr>
        <p:spPr>
          <a:xfrm>
            <a:off x="1189037" y="4765675"/>
            <a:ext cx="1816100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职责本分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15" name="TextBox 7" title=""/>
          <p:cNvSpPr txBox="1"/>
          <p:nvPr/>
        </p:nvSpPr>
        <p:spPr>
          <a:xfrm>
            <a:off x="4197350" y="4765675"/>
            <a:ext cx="1071562" cy="5842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损害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16" name="TextBox 8" title=""/>
          <p:cNvSpPr txBox="1"/>
          <p:nvPr/>
        </p:nvSpPr>
        <p:spPr>
          <a:xfrm>
            <a:off x="5181600" y="4765675"/>
            <a:ext cx="1027112" cy="5842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益处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17" name="矩形 9" title=""/>
          <p:cNvSpPr/>
          <p:nvPr/>
        </p:nvSpPr>
        <p:spPr>
          <a:xfrm>
            <a:off x="4864100" y="5745162"/>
            <a:ext cx="3879850" cy="58261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毫无保留地进献忠言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87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87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87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87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87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8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87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8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8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8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87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48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87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487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487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487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487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487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487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487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487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487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487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487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487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487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487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487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487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487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703" grpId="0"/>
      <p:bldP spid="1048704" grpId="0"/>
      <p:bldP spid="1048705" grpId="0"/>
      <p:bldP spid="1048706" grpId="0"/>
      <p:bldP spid="1048707" grpId="0"/>
      <p:bldP spid="1048708" grpId="0"/>
      <p:bldP spid="1048709" grpId="0"/>
      <p:bldP spid="1048710" grpId="0"/>
      <p:bldP spid="1048711" grpId="0"/>
      <p:bldP spid="1048712" grpId="0"/>
      <p:bldP spid="1048713" grpId="0"/>
      <p:bldP spid="1048714" grpId="0"/>
      <p:bldP spid="1048715" grpId="0"/>
      <p:bldP spid="1048716" grpId="0"/>
      <p:bldP spid="104871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 2" title=""/>
          <p:cNvSpPr/>
          <p:nvPr/>
        </p:nvSpPr>
        <p:spPr>
          <a:xfrm>
            <a:off x="193675" y="803275"/>
            <a:ext cx="8791575" cy="550799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    先帝知道我做事谨慎，所以临终前把国家大事托付给我。接受遗命以来，早晚担忧兴叹，只恐怕托付给我的大任没有效果，以致损害先帝的英明。所以我五月率兵南渡泸水，深入贫瘠、未开垦的地方。如今南方已经平定，武库装备已经充足，应当鼓励和统率全军，北伐平定中原地区，我期望竭尽我平庸的才能，铲除奸邪势力，复兴汉朝王室，迁归原来的都城。这是我用来报答先帝并尽忠陛下的职责本分。至于斟酌利弊，毫无保留地进献忠言，那就是郭攸之、费祎、董允的责任了。</a:t>
            </a:r>
            <a:endParaRPr lang="zh-CN" altLang="en-US" sz="32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48719" name="矩形 2" title=""/>
          <p:cNvSpPr/>
          <p:nvPr/>
        </p:nvSpPr>
        <p:spPr>
          <a:xfrm>
            <a:off x="533400" y="147637"/>
            <a:ext cx="2225675" cy="70643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译第七段</a:t>
            </a:r>
            <a:endParaRPr lang="zh-CN" altLang="en-US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912600" y="115062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" title=""/>
          <p:cNvSpPr/>
          <p:nvPr/>
        </p:nvSpPr>
        <p:spPr>
          <a:xfrm>
            <a:off x="161925" y="119062"/>
            <a:ext cx="8813800" cy="518477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lang="en-US" altLang="zh-CN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愿陛下托臣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以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讨贼兴复之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效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；不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效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则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治臣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之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罪，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以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告先帝之灵。若无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兴德之言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，则责攸之、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祎、允等之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慢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以彰其咎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r>
              <a:rPr lang="en-US" altLang="zh-CN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陛下亦宜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自谋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，以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咨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诹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善道，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察纳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雅言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深追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先帝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遗诏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。臣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不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胜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受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恩感激。今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当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远离，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临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表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涕零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，不知所言。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50000"/>
              </a:lnSpc>
            </a:pPr>
            <a:endParaRPr lang="zh-CN" altLang="en-US"/>
          </a:p>
        </p:txBody>
      </p:sp>
      <p:sp>
        <p:nvSpPr>
          <p:cNvPr id="1048721" name="矩形 2" title=""/>
          <p:cNvSpPr/>
          <p:nvPr/>
        </p:nvSpPr>
        <p:spPr>
          <a:xfrm>
            <a:off x="3014662" y="755650"/>
            <a:ext cx="596900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把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22" name="矩形 3" title=""/>
          <p:cNvSpPr/>
          <p:nvPr/>
        </p:nvSpPr>
        <p:spPr>
          <a:xfrm>
            <a:off x="5272087" y="684212"/>
            <a:ext cx="998537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功效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23" name="矩形 5" title=""/>
          <p:cNvSpPr/>
          <p:nvPr/>
        </p:nvSpPr>
        <p:spPr>
          <a:xfrm>
            <a:off x="1260157" y="908685"/>
            <a:ext cx="999490" cy="58356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用来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24" name="矩形 6" title=""/>
          <p:cNvSpPr/>
          <p:nvPr/>
        </p:nvSpPr>
        <p:spPr>
          <a:xfrm>
            <a:off x="4670425" y="1735137"/>
            <a:ext cx="2632075" cy="58261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发扬圣德的话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25" name="矩形 7" title=""/>
          <p:cNvSpPr/>
          <p:nvPr/>
        </p:nvSpPr>
        <p:spPr>
          <a:xfrm>
            <a:off x="828357" y="1806575"/>
            <a:ext cx="2235200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怠慢，疏忽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26" name="矩形 8" title=""/>
          <p:cNvSpPr/>
          <p:nvPr/>
        </p:nvSpPr>
        <p:spPr>
          <a:xfrm>
            <a:off x="1980247" y="2759710"/>
            <a:ext cx="3479800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来揭示他们的过失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27" name="矩形 9" title=""/>
          <p:cNvSpPr/>
          <p:nvPr/>
        </p:nvSpPr>
        <p:spPr>
          <a:xfrm>
            <a:off x="6318250" y="2759075"/>
            <a:ext cx="2657475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自己思虑谋划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28" name="矩形 10" title=""/>
          <p:cNvSpPr/>
          <p:nvPr/>
        </p:nvSpPr>
        <p:spPr>
          <a:xfrm>
            <a:off x="348615" y="2846705"/>
            <a:ext cx="998537" cy="58261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询问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29" name="矩形 12" title=""/>
          <p:cNvSpPr/>
          <p:nvPr/>
        </p:nvSpPr>
        <p:spPr>
          <a:xfrm>
            <a:off x="1344612" y="3713162"/>
            <a:ext cx="3041650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正确合理的言论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30" name="矩形 13" title=""/>
          <p:cNvSpPr/>
          <p:nvPr/>
        </p:nvSpPr>
        <p:spPr>
          <a:xfrm>
            <a:off x="4386262" y="3711575"/>
            <a:ext cx="1816100" cy="58356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深切追念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31" name="矩形 15" title=""/>
          <p:cNvSpPr/>
          <p:nvPr/>
        </p:nvSpPr>
        <p:spPr>
          <a:xfrm>
            <a:off x="8127365" y="3654425"/>
            <a:ext cx="595312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尽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732" name="矩形 18" title=""/>
          <p:cNvSpPr/>
          <p:nvPr/>
        </p:nvSpPr>
        <p:spPr>
          <a:xfrm>
            <a:off x="4200525" y="4772025"/>
            <a:ext cx="2225675" cy="58420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流泪，落泪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87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87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8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8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8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8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8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8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87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87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87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48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87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487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487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487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487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487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487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487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487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487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487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487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721" grpId="0"/>
      <p:bldP spid="1048722" grpId="0"/>
      <p:bldP spid="1048723" grpId="0"/>
      <p:bldP spid="1048724" grpId="0"/>
      <p:bldP spid="1048725" grpId="0"/>
      <p:bldP spid="1048726" grpId="0"/>
      <p:bldP spid="1048727" grpId="0"/>
      <p:bldP spid="1048728" grpId="0"/>
      <p:bldP spid="1048729" grpId="0"/>
      <p:bldP spid="1048730" grpId="0"/>
      <p:bldP spid="1048731" grpId="0"/>
      <p:bldP spid="104873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733" name="矩形 1" title=""/>
          <p:cNvSpPr/>
          <p:nvPr/>
        </p:nvSpPr>
        <p:spPr>
          <a:xfrm>
            <a:off x="228600" y="785812"/>
            <a:ext cx="8732838" cy="563118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希望陛下责成我去讨伐奸贼、兴复汉室并取得功效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如果不能取得功效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那就惩治我失职的罪过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用来祭告先帝的神灵。如果没有发扬圣德的话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那就责备郭攸之、费祎、董允等人的怠慢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来揭示他们的过失。陛下也应该自己思虑谋划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来询问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(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治国的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)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好方法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明察和接受正确合理的言论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深切追念先帝遗诏中的旨意。我受恩感激不尽。如今正当离朝远征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流泪写了这篇表文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激动得不知道该说些什么话。</a:t>
            </a:r>
            <a:endParaRPr lang="zh-CN" altLang="en-US" sz="36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48734" name="矩形 2" title=""/>
          <p:cNvSpPr/>
          <p:nvPr/>
        </p:nvSpPr>
        <p:spPr>
          <a:xfrm>
            <a:off x="463550" y="79375"/>
            <a:ext cx="2225675" cy="70643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baseline="0">
                <a:solidFill>
                  <a:schemeClr val="dk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译第八段</a:t>
            </a:r>
            <a:endParaRPr lang="zh-CN" altLang="en-US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https://d.book118.com/498012077022006026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Default Color Scheme">
      <a:dk1>
        <a:srgbClr val="000000"/>
      </a:dk1>
      <a:lt1>
        <a:srgbClr val="FFFFFF"/>
      </a:lt1>
      <a:dk2>
        <a:srgbClr val="EEECE1"/>
      </a:dk2>
      <a:lt2>
        <a:srgbClr val="1F497D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3C1DA"/>
      </a:accent5>
      <a:accent6>
        <a:srgbClr val="AC4744"/>
      </a:accent6>
      <a:hlink>
        <a:srgbClr val="0000FF"/>
      </a:hlink>
      <a:folHlink>
        <a:srgbClr val="800080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Default Color Scheme 1">
        <a:dk1>
          <a:srgbClr val="000000"/>
        </a:dk1>
        <a:lt1>
          <a:srgbClr val="FFFFFF"/>
        </a:lt1>
        <a:dk2>
          <a:srgbClr val="EEECE1"/>
        </a:dk2>
        <a:lt2>
          <a:srgbClr val="1F497D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3C1DA"/>
        </a:accent5>
        <a:accent6>
          <a:srgbClr val="AC4744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Default Color Scheme">
      <a:dk1>
        <a:srgbClr val="000000"/>
      </a:dk1>
      <a:lt1>
        <a:srgbClr val="FFFFFF"/>
      </a:lt1>
      <a:dk2>
        <a:srgbClr val="EEECE1"/>
      </a:dk2>
      <a:lt2>
        <a:srgbClr val="1F497D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3C1DA"/>
      </a:accent5>
      <a:accent6>
        <a:srgbClr val="AC4744"/>
      </a:accent6>
      <a:hlink>
        <a:srgbClr val="0000FF"/>
      </a:hlink>
      <a:folHlink>
        <a:srgbClr val="800080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Default Color Scheme 1">
        <a:dk1>
          <a:srgbClr val="000000"/>
        </a:dk1>
        <a:lt1>
          <a:srgbClr val="FFFFFF"/>
        </a:lt1>
        <a:dk2>
          <a:srgbClr val="EEECE1"/>
        </a:dk2>
        <a:lt2>
          <a:srgbClr val="1F497D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3C1DA"/>
        </a:accent5>
        <a:accent6>
          <a:srgbClr val="AC4744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198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1">
      <vt:lpstr>Arial</vt:lpstr>
      <vt:lpstr>Calibri</vt:lpstr>
      <vt:lpstr>Calibri Light</vt:lpstr>
      <vt:lpstr>宋体</vt:lpstr>
      <vt:lpstr>Times New Roman</vt:lpstr>
      <vt:lpstr>黑体</vt:lpstr>
      <vt:lpstr>华文新魏</vt:lpstr>
      <vt:lpstr>Wingdings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2024-09-03T03:52:40.299</cp:lastPrinted>
  <dcterms:created xsi:type="dcterms:W3CDTF">2024-09-02T19:52:40Z</dcterms:created>
  <dcterms:modified xsi:type="dcterms:W3CDTF">2024-09-02T19:52:42Z</dcterms:modified>
</cp:coreProperties>
</file>