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WAHHAI+MS-UIGothic"/>
      <p:regular r:id="rId20"/>
    </p:embeddedFont>
    <p:embeddedFont>
      <p:font typeface="OWJPCM+NRGLAU+ArialMT"/>
      <p:regular r:id="rId21"/>
    </p:embeddedFont>
    <p:embeddedFont>
      <p:font typeface="SJDWCW+JPBRGT+MicrosoftYaHei-Bold"/>
      <p:regular r:id="rId22"/>
    </p:embeddedFont>
    <p:embeddedFont>
      <p:font typeface="PWRMGJ+UMIWLL+MicrosoftYaHei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5FF5B-2068-4FA7-B05A-388FC957F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668AE-2801-4826-A96A-11BDE5D23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5B7217-CBE7-4DA5-93E7-E47F825F7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6D892B-B01C-4385-8C66-066673637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C49C71-2DF6-4076-ACDA-A6EABDCE2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9B629E-BA86-442F-B7E2-E57F668BF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F58FCC-5E22-473C-8BD2-011677F61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66B201-46D3-4400-BFA9-00556728F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D38ECB-E09D-49C1-8F8D-A63E60976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02C265-4C08-402B-83EA-2060A6293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6B135-9C7C-4EBF-94F5-63E3CABF1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171411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16635" y="1531139"/>
            <a:ext cx="5578392" cy="3527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84FF"/>
                </a:solidFill>
                <a:latin typeface="WAHHAI+MS-UIGothic"/>
                <a:cs typeface="WAHHAI+MS-UIGothic"/>
              </a:rPr>
              <a:t>老年健康技</a:t>
            </a:r>
            <a:r>
              <a:rPr sz="5150" spc="25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5150">
                <a:solidFill>
                  <a:srgbClr val="0084FF"/>
                </a:solidFill>
                <a:latin typeface="WAHHAI+MS-UIGothic"/>
                <a:cs typeface="WAHHAI+MS-UIGothic"/>
              </a:rPr>
              <a:t>之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84FF"/>
                </a:solidFill>
                <a:latin typeface="WAHHAI+MS-UIGothic"/>
                <a:cs typeface="WAHHAI+MS-UIGothic"/>
              </a:rPr>
              <a:t>口腔清</a:t>
            </a:r>
            <a:r>
              <a:rPr sz="5150" spc="23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5150" spc="25">
                <a:solidFill>
                  <a:srgbClr val="0084FF"/>
                </a:solidFill>
                <a:latin typeface="WAHHAI+MS-UIGothic"/>
                <a:cs typeface="WAHHAI+MS-UIGothic"/>
              </a:rPr>
              <a:t>理</a:t>
            </a:r>
            <a:r>
              <a:rPr sz="5150">
                <a:solidFill>
                  <a:srgbClr val="0084FF"/>
                </a:solidFill>
                <a:latin typeface="SimSun"/>
                <a:cs typeface="SimSun"/>
              </a:rPr>
              <a:t>课</a:t>
            </a:r>
          </a:p>
          <a:p>
            <a:pPr marL="0" marR="0">
              <a:lnSpc>
                <a:spcPts val="5150"/>
              </a:lnSpc>
              <a:spcBef>
                <a:spcPts val="2249"/>
              </a:spcBef>
              <a:spcAft>
                <a:spcPct val="0"/>
              </a:spcAft>
            </a:pPr>
            <a:r>
              <a:rPr sz="5150">
                <a:solidFill>
                  <a:srgbClr val="0084FF"/>
                </a:solidFill>
                <a:latin typeface="WAHHAI+MS-UIGothic"/>
                <a:cs typeface="WAHHAI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OWJPCM+NRGLAU+ArialMT"/>
                <a:cs typeface="OWJPCM+NRGLAU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5140901" cy="3527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OWJPCM+NRGLAU+ArialMT"/>
                <a:cs typeface="OWJPCM+NRGLAU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老年人口腔健康概述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OWJPCM+NRGLAU+ArialMT"/>
                <a:cs typeface="OWJPCM+NRGLAU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口腔清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理基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础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知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OWJPCM+NRGLAU+ArialMT"/>
                <a:cs typeface="OWJPCM+NRGLAU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适合老年人的口腔清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理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产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品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OWJPCM+NRGLAU+ArialMT"/>
                <a:cs typeface="OWJPCM+NRGLAU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老年人口腔清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理的日常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践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OWJPCM+NRGLAU+ArialMT"/>
                <a:cs typeface="OWJPCM+NRGLAU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特殊情况下的口腔清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2400">
                <a:solidFill>
                  <a:srgbClr val="0084FF"/>
                </a:solidFill>
                <a:latin typeface="WAHHAI+MS-UIGothic"/>
                <a:cs typeface="WAHHAI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176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OWJPCM+NRGLAU+ArialMT"/>
                <a:cs typeface="OWJPCM+NRGLAU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88850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4F7FF"/>
                </a:solidFill>
                <a:latin typeface="SJDWCW+JPBRGT+MicrosoftYaHei-Bold"/>
                <a:cs typeface="SJDWCW+JPBRGT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07354" y="2132985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63BF"/>
                </a:solidFill>
                <a:latin typeface="SJDWCW+JPBRGT+MicrosoftYaHei-Bold"/>
                <a:cs typeface="SJDWCW+JPBRGT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10225" y="3559476"/>
            <a:ext cx="169247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084FF"/>
                </a:solidFill>
                <a:latin typeface="WAHHAI+MS-UIGothic"/>
                <a:cs typeface="WAHHAI+MS-UIGothic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程背景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随着人口老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化加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剧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，老年人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的口腔健康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日益突出，口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腔清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洁护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理成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老年健康的重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要一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老年人口腔健康状况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差，口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腔疾病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病率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高，如口腔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溃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疡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、牙周炎、口腔癌等。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口腔清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洁护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防口腔疾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病、保持老年人口腔健康具有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重要意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WAHHAI+MS-UIGothic"/>
                <a:cs typeface="WAHHA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程目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3714" y="1233542"/>
            <a:ext cx="2000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掌握正确的口腔清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63000" y="1233542"/>
            <a:ext cx="200025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学会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防口腔疾病的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方法，减少口腔疾病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生率。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83714" y="1507863"/>
            <a:ext cx="2062757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理方法，包括刷牙、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漱口、牙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82565" y="5200388"/>
            <a:ext cx="212675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了解口腔健康与全身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健康的关系，提高老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年人的口腔保健意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88850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4F7FF"/>
                </a:solidFill>
                <a:latin typeface="SJDWCW+JPBRGT+MicrosoftYaHei-Bold"/>
                <a:cs typeface="SJDWCW+JPBRGT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07354" y="2132985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63BF"/>
                </a:solidFill>
                <a:latin typeface="SJDWCW+JPBRGT+MicrosoftYaHei-Bold"/>
                <a:cs typeface="SJDWCW+JPBRGT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10329" y="3559476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84FF"/>
                </a:solidFill>
                <a:latin typeface="WAHHAI+MS-UIGothic"/>
                <a:cs typeface="WAHHAI+MS-UIGothic"/>
              </a:rPr>
              <a:t>老年人口腔健康概述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老年人口腔健康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4410564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WAHHAI+MS-UIGothic"/>
                <a:cs typeface="WAHHAI+MS-UIGothic"/>
              </a:rPr>
              <a:t>老年人口腔健康状况普遍</a:t>
            </a:r>
            <a:r>
              <a:rPr sz="2300" spc="23">
                <a:solidFill>
                  <a:srgbClr val="0084FF"/>
                </a:solidFill>
                <a:latin typeface="SimSun"/>
                <a:cs typeface="SimSun"/>
              </a:rPr>
              <a:t>较</a:t>
            </a:r>
            <a:r>
              <a:rPr sz="2300">
                <a:solidFill>
                  <a:srgbClr val="0084FF"/>
                </a:solidFill>
                <a:latin typeface="WAHHAI+MS-UIGothic"/>
                <a:cs typeface="WAHHAI+MS-UIGothic"/>
              </a:rPr>
              <a:t>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2277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由于年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和相关疾病的影响，老年人口腔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问题较为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，如牙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脱落、牙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龈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缩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、口腔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4410564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WAHHAI+MS-UIGothic"/>
                <a:cs typeface="WAHHAI+MS-UIGothic"/>
              </a:rPr>
              <a:t>口腔疾病与全身健康密切相关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口腔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仅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影响老年人的咀嚼和消化功能，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可能引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其他全身性疾病，如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病、糖尿病等。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口腔健康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老年人的影响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44025" y="200405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WAHHAI+MS-UIGothic"/>
                <a:cs typeface="WAHHAI+MS-UIGothic"/>
              </a:rPr>
              <a:t>影响生活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质</a:t>
            </a:r>
            <a:r>
              <a:rPr sz="1550">
                <a:solidFill>
                  <a:srgbClr val="0084FF"/>
                </a:solidFill>
                <a:latin typeface="WAHHAI+MS-UIGothic"/>
                <a:cs typeface="WAHHAI+MS-UIGothic"/>
              </a:rPr>
              <a:t>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口腔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致老年人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养不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良、咀嚼困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音不清等，影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响其生活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4025" y="414781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WAHHAI+MS-UIGothic"/>
                <a:cs typeface="WAHHAI+MS-UIGothic"/>
              </a:rPr>
              <a:t>增加医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疗负</a:t>
            </a:r>
            <a:r>
              <a:rPr sz="1550">
                <a:solidFill>
                  <a:srgbClr val="0084FF"/>
                </a:solidFill>
                <a:latin typeface="WAHHAI+MS-UIGothic"/>
                <a:cs typeface="WAHHAI+MS-UIGothic"/>
              </a:rPr>
              <a:t>担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口腔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问题频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致老年人就医，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增加了医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疗资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源的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担。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老年人常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见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的口腔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WAHHAI+MS-UIGothic"/>
                <a:cs typeface="WAHHAI+MS-UIGothic"/>
              </a:rPr>
              <a:t>牙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齿</a:t>
            </a:r>
            <a:r>
              <a:rPr sz="2000" spc="25">
                <a:solidFill>
                  <a:srgbClr val="FFFFFF"/>
                </a:solidFill>
                <a:latin typeface="WAHHAI+MS-UIGothic"/>
                <a:cs typeface="WAHHAI+MS-UIGothic"/>
              </a:rPr>
              <a:t>脱落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WAHHAI+MS-UIGothic"/>
                <a:cs typeface="WAHHAI+MS-UIGothic"/>
              </a:rPr>
              <a:t>牙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龈</a:t>
            </a:r>
            <a:r>
              <a:rPr sz="2000" spc="25">
                <a:solidFill>
                  <a:srgbClr val="FFFFFF"/>
                </a:solidFill>
                <a:latin typeface="WAHHAI+MS-UIGothic"/>
                <a:cs typeface="WAHHAI+MS-UIGothic"/>
              </a:rPr>
              <a:t>萎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WAHHAI+MS-UIGothic"/>
                <a:cs typeface="WAHHAI+MS-UIGothic"/>
              </a:rPr>
              <a:t>口腔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溃疡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13315" y="372036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WAHHAI+MS-UIGothic"/>
                <a:cs typeface="WAHHAI+MS-UIGothic"/>
              </a:rPr>
              <a:t>牙周炎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由于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期磨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龋齿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等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原因，老年人牙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齿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容易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脱落。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随着年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的增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，牙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缩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致牙</a:t>
            </a:r>
          </a:p>
          <a:p>
            <a:pPr marL="571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根暴露。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老年人免疫力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低，容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易感染病毒或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菌引起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口腔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01115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牙周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炎症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致牙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齿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松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WAHHAI+MS-UIGothic"/>
                <a:cs typeface="WAHHAI+MS-UIGothic"/>
              </a:rPr>
              <a:t>、疼痛和出血。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88850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4F7FF"/>
                </a:solidFill>
                <a:latin typeface="SJDWCW+JPBRGT+MicrosoftYaHei-Bold"/>
                <a:cs typeface="SJDWCW+JPBRGT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07354" y="2132985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63BF"/>
                </a:solidFill>
                <a:latin typeface="SJDWCW+JPBRGT+MicrosoftYaHei-Bold"/>
                <a:cs typeface="SJDWCW+JPBRGT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67125" y="3559476"/>
            <a:ext cx="5582643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84FF"/>
                </a:solidFill>
                <a:latin typeface="WAHHAI+MS-UIGothic"/>
                <a:cs typeface="WAHHAI+MS-UIGothic"/>
              </a:rPr>
              <a:t>口腔清</a:t>
            </a:r>
            <a:r>
              <a:rPr sz="3800" spc="25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3800" spc="25">
                <a:solidFill>
                  <a:srgbClr val="0084FF"/>
                </a:solidFill>
                <a:latin typeface="WAHHAI+MS-UIGothic"/>
                <a:cs typeface="WAHHAI+MS-UIGothic"/>
              </a:rPr>
              <a:t>理基</a:t>
            </a:r>
            <a:r>
              <a:rPr sz="3800" spc="27">
                <a:solidFill>
                  <a:srgbClr val="0084FF"/>
                </a:solidFill>
                <a:latin typeface="SimSun"/>
                <a:cs typeface="SimSun"/>
              </a:rPr>
              <a:t>础</a:t>
            </a:r>
            <a:r>
              <a:rPr sz="3800" spc="23">
                <a:solidFill>
                  <a:srgbClr val="0084FF"/>
                </a:solidFill>
                <a:latin typeface="WAHHAI+MS-UIGothic"/>
                <a:cs typeface="WAHHAI+MS-UIGothic"/>
              </a:rPr>
              <a:t>知</a:t>
            </a:r>
            <a:r>
              <a:rPr sz="3800">
                <a:solidFill>
                  <a:srgbClr val="0084FF"/>
                </a:solidFill>
                <a:latin typeface="SimSun"/>
                <a:cs typeface="SimSun"/>
              </a:rPr>
              <a:t>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口腔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构与功能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38045" y="1781809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WAHHAI+MS-UIGothic"/>
                <a:cs typeface="WAHHAI+MS-UIGothic"/>
              </a:rPr>
              <a:t>牙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40425" y="1781175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WAHHAI+MS-UIGothic"/>
                <a:cs typeface="WAHHAI+MS-UIGothic"/>
              </a:rPr>
              <a:t>牙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龈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5169" y="2694793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是口腔的主要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成部分，用于咀嚼食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物，帮助消化。同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，牙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也影响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音和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面部美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29454" y="2694793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龈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是牙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软组织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，它保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帮助固定牙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在牙槽中。牙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龈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的健康状况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直接影响牙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的健康状况。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45335" y="433577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WAHHAI+MS-UIGothic"/>
                <a:cs typeface="WAHHAI+MS-UIGothic"/>
              </a:rPr>
              <a:t>唾液腺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40425" y="4335779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WAHHAI+MS-UIGothic"/>
                <a:cs typeface="WAHHAI+MS-UIGothic"/>
              </a:rPr>
              <a:t>舌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头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5169" y="5255112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唾液腺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生唾液，唾液中含有消化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酶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，有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助于食物的消化。唾液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有助于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持口腔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的湿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润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和清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29454" y="5255112"/>
            <a:ext cx="348277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是味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言的主要器官。它帮助咀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嚼和吞咽食物，并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音。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口腔清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洁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预</a:t>
            </a:r>
            <a:r>
              <a:rPr sz="2000" spc="25">
                <a:solidFill>
                  <a:srgbClr val="0084FF"/>
                </a:solidFill>
                <a:latin typeface="WAHHAI+MS-UIGothic"/>
                <a:cs typeface="WAHHAI+MS-UIGothic"/>
              </a:rPr>
              <a:t>防口腔疾病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维护</a:t>
            </a:r>
            <a:r>
              <a:rPr sz="2000" spc="25">
                <a:solidFill>
                  <a:srgbClr val="0084FF"/>
                </a:solidFill>
                <a:latin typeface="WAHHAI+MS-UIGothic"/>
                <a:cs typeface="WAHHAI+MS-UIGothic"/>
              </a:rPr>
              <a:t>口腔健康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WAHHAI+MS-UIGothic"/>
                <a:cs typeface="WAHHAI+MS-UIGothic"/>
              </a:rPr>
              <a:t>促</a:t>
            </a: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进</a:t>
            </a:r>
            <a:r>
              <a:rPr sz="2000" spc="25">
                <a:solidFill>
                  <a:srgbClr val="0084FF"/>
                </a:solidFill>
                <a:latin typeface="WAHHAI+MS-UIGothic"/>
                <a:cs typeface="WAHHAI+MS-UIGothic"/>
              </a:rPr>
              <a:t>全身健康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行口腔清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可以清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除牙菌斑和食物残渣，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龋齿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、牙周病等口腔疾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病。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保持口腔清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持口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腔的湿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润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和清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，防止口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干、口臭等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，提高生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量。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口腔健康与全身健康密切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相关。口腔感染和炎症可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能影响全身健康，如心血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管疾病、糖尿病等。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口腔清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理的基本方法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09875" y="21056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WAHHAI+MS-UIGothic"/>
                <a:cs typeface="WAHHAI+MS-UIGothic"/>
              </a:rPr>
              <a:t>刷牙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WAHHAI+MS-UIGothic"/>
                <a:cs typeface="WAHHAI+MS-UIGothic"/>
              </a:rPr>
              <a:t>漱口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935" y="2537948"/>
            <a:ext cx="281313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4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使用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毛牙刷和含氟牙膏每天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刷牙两次，每次</a:t>
            </a:r>
            <a:r>
              <a:rPr sz="1350">
                <a:solidFill>
                  <a:srgbClr val="000000"/>
                </a:solidFill>
                <a:latin typeface="PWRMGJ+UMIWLL+MicrosoftYaHei"/>
                <a:cs typeface="PWRMGJ+UMIWLL+MicrosoftYaHei"/>
              </a:rPr>
              <a:t>2-3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，特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别</a:t>
            </a:r>
          </a:p>
          <a:p>
            <a:pPr marL="103504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注意清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的咬合面和牙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龈</a:t>
            </a:r>
          </a:p>
          <a:p>
            <a:pPr marL="1989454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边缘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饭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后漱口，使用漱口水或清水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冲洗口腔，以清除食物残渣和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菌。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WAHHAI+MS-UIGothic"/>
                <a:cs typeface="WAHHAI+MS-UIGothic"/>
              </a:rPr>
              <a:t>使用牙</a:t>
            </a:r>
            <a:r>
              <a:rPr sz="1550">
                <a:solidFill>
                  <a:srgbClr val="0084FF"/>
                </a:solidFill>
                <a:latin typeface="SimSun"/>
                <a:cs typeface="SimSun"/>
              </a:rPr>
              <a:t>线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WAHHAI+MS-UIGothic"/>
                <a:cs typeface="WAHHAI+MS-UIGothic"/>
              </a:rPr>
              <a:t>定期口腔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32000" y="5183992"/>
            <a:ext cx="2563177" cy="92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每天使用牙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齿间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隙，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以清除牙刷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以触及的牙菌斑</a:t>
            </a:r>
          </a:p>
          <a:p>
            <a:pPr marL="0" marR="0">
              <a:lnSpc>
                <a:spcPts val="1350"/>
              </a:lnSpc>
              <a:spcBef>
                <a:spcPts val="53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和食物残渣。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46719" y="52487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每年至少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行一次口腔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，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46719" y="5557373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牙医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行全面的口腔清</a:t>
            </a:r>
          </a:p>
          <a:p>
            <a:pPr marL="12001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理指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88850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4F7FF"/>
                </a:solidFill>
                <a:latin typeface="SJDWCW+JPBRGT+MicrosoftYaHei-Bold"/>
                <a:cs typeface="SJDWCW+JPBRGT+MicrosoftYaHei-Bold"/>
              </a:rPr>
              <a:t>04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07354" y="2132985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63BF"/>
                </a:solidFill>
                <a:latin typeface="SJDWCW+JPBRGT+MicrosoftYaHei-Bold"/>
                <a:cs typeface="SJDWCW+JPBRGT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95575" y="3559476"/>
            <a:ext cx="781758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84FF"/>
                </a:solidFill>
                <a:latin typeface="WAHHAI+MS-UIGothic"/>
                <a:cs typeface="WAHHAI+MS-UIGothic"/>
              </a:rPr>
              <a:t>适合老年人的口腔清</a:t>
            </a:r>
            <a:r>
              <a:rPr sz="3800" spc="25">
                <a:solidFill>
                  <a:srgbClr val="0084FF"/>
                </a:solidFill>
                <a:latin typeface="SimSun"/>
                <a:cs typeface="SimSun"/>
              </a:rPr>
              <a:t>洁护</a:t>
            </a:r>
            <a:r>
              <a:rPr sz="3800" spc="27">
                <a:solidFill>
                  <a:srgbClr val="0084FF"/>
                </a:solidFill>
                <a:latin typeface="WAHHAI+MS-UIGothic"/>
                <a:cs typeface="WAHHAI+MS-UIGothic"/>
              </a:rPr>
              <a:t>理</a:t>
            </a:r>
            <a:r>
              <a:rPr sz="3800" spc="27">
                <a:solidFill>
                  <a:srgbClr val="0084FF"/>
                </a:solidFill>
                <a:latin typeface="SimSun"/>
                <a:cs typeface="SimSun"/>
              </a:rPr>
              <a:t>产</a:t>
            </a:r>
            <a:r>
              <a:rPr sz="3800">
                <a:solidFill>
                  <a:srgbClr val="0084FF"/>
                </a:solidFill>
                <a:latin typeface="WAHHAI+MS-UIGothic"/>
                <a:cs typeface="WAHHAI+MS-UIGothic"/>
              </a:rPr>
              <a:t>品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WAHHAI+MS-UIGothic"/>
                <a:cs typeface="WAHHAI+MS-UIGothic"/>
              </a:rPr>
              <a:t>牙刷的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15709" y="1344200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WAHHAI+MS-UIGothic"/>
                <a:cs typeface="WAHHAI+MS-UIGothic"/>
              </a:rPr>
              <a:t>刷毛</a:t>
            </a: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质</a:t>
            </a:r>
            <a:r>
              <a:rPr sz="2000">
                <a:solidFill>
                  <a:srgbClr val="0084FF"/>
                </a:solidFill>
                <a:latin typeface="WAHHAI+MS-UIGothic"/>
                <a:cs typeface="WAHHAI+MS-UIGothic"/>
              </a:rPr>
              <a:t>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15709" y="1733922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选择软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毛或中毛牙刷，以减少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龈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和牙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的磨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3415" y="1754397"/>
            <a:ext cx="1063618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ct val="0"/>
              </a:spcBef>
              <a:spcAft>
                <a:spcPct val="0"/>
              </a:spcAft>
            </a:pPr>
            <a:r>
              <a:rPr sz="1850" spc="25">
                <a:solidFill>
                  <a:srgbClr val="0084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3415" y="2197472"/>
            <a:ext cx="350520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合适的牙刷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老年人的口腔健康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至关重要，需考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刷毛的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地、硬度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和形状，以及手柄的抓握感。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68925" y="238827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51519" y="3127280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WAHHAI+MS-UIGothic"/>
                <a:cs typeface="WAHHAI+MS-UIGothic"/>
              </a:rPr>
              <a:t>刷毛硬度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65925" y="347158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51519" y="3484618"/>
            <a:ext cx="3505200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根据老年人的口腔状况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适中或偏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的刷毛，避免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度磨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039870" y="350333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53415" y="433314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WAHHAI+MS-UIGothic"/>
                <a:cs typeface="WAHHAI+MS-UIGothic"/>
              </a:rPr>
              <a:t>手柄抓握感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53415" y="4774938"/>
            <a:ext cx="33580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易于抓握、防滑的手柄，确保刷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时稳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定且舒适。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581525" y="5132740"/>
            <a:ext cx="2801399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05</a:t>
            </a:r>
            <a:r>
              <a:rPr sz="3450" spc="750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450">
                <a:solidFill>
                  <a:srgbClr val="FFFFFF"/>
                </a:solidFill>
                <a:latin typeface="SJDWCW+JPBRGT+MicrosoftYaHei-Bold"/>
                <a:cs typeface="SJDWCW+JPBRGT+MicrosoftYaHei-Bold"/>
              </a:rPr>
              <a:t>04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382509" y="5128033"/>
            <a:ext cx="1362075" cy="61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</a:pPr>
            <a:r>
              <a:rPr sz="1950">
                <a:solidFill>
                  <a:srgbClr val="0084FF"/>
                </a:solidFill>
                <a:latin typeface="WAHHAI+MS-UIGothic"/>
                <a:cs typeface="WAHHAI+MS-UIGothic"/>
              </a:rPr>
              <a:t>刷</a:t>
            </a:r>
            <a:r>
              <a:rPr sz="1950">
                <a:solidFill>
                  <a:srgbClr val="0084FF"/>
                </a:solidFill>
                <a:latin typeface="SimSun"/>
                <a:cs typeface="SimSun"/>
              </a:rPr>
              <a:t>头</a:t>
            </a:r>
            <a:r>
              <a:rPr sz="1950">
                <a:solidFill>
                  <a:srgbClr val="0084FF"/>
                </a:solidFill>
                <a:latin typeface="WAHHAI+MS-UIGothic"/>
                <a:cs typeface="WAHHAI+MS-UIGothic"/>
              </a:rPr>
              <a:t>形状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382509" y="5573133"/>
            <a:ext cx="3431604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适合口腔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构的刷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，如前窄后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宽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，以便更全面地清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齿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龈</a:t>
            </a:r>
            <a:r>
              <a:rPr sz="1500">
                <a:solidFill>
                  <a:srgbClr val="000000"/>
                </a:solidFill>
                <a:latin typeface="WAHHAI+MS-UIGothic"/>
                <a:cs typeface="WAHHA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https://d.book118.com/498017141105006041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WAHHAI+MS-UIGothic</vt:lpstr>
      <vt:lpstr>SimSun</vt:lpstr>
      <vt:lpstr>OWJPCM+NRGLAU+ArialMT</vt:lpstr>
      <vt:lpstr>Times New Roman</vt:lpstr>
      <vt:lpstr>SJDWCW+JPBRGT+MicrosoftYaHei-Bold</vt:lpstr>
      <vt:lpstr>PWRMGJ+UMIWLL+MicrosoftYaHei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2024-09-20T13:01:39.870</cp:lastPrinted>
  <dcterms:created xsi:type="dcterms:W3CDTF">2024-09-20T05:01:39Z</dcterms:created>
  <dcterms:modified xsi:type="dcterms:W3CDTF">2024-09-20T05:01:41Z</dcterms:modified>
</cp:coreProperties>
</file>