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51435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D9B99-E07B-4104-960F-610A171C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EDEC7-4051-4163-BCF6-464E495E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8EB10-C904-494D-BB8A-0F1C465A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0CFD3-38E9-4DD4-AD80-4B23FDA8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498D6-BCC3-47F3-A0BE-2ADC193A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B1557-9C4C-49CA-8BF1-E7DC2316A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12F50-57A8-4059-A18C-3800EE37F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70821-5FB7-4F12-B0BF-42384B8B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9A20E-E5DF-48AA-8253-55C8A023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9F089-8C58-4CC7-9CE0-FABDCB1F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E3BE4-DB6B-4E12-ABA9-9E9CE8DC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zoom/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package" Target="../embeddings/Document1.docx" TargetMode="Internal" /><Relationship Id="rId6" Type="http://schemas.openxmlformats.org/officeDocument/2006/relationships/image" Target="../media/image7.emf" /><Relationship Id="rId7" Type="http://schemas.openxmlformats.org/officeDocument/2006/relationships/vmlDrawing" Target="../drawings/vmlDrawing1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8.emf" /><Relationship Id="rId5" Type="http://schemas.openxmlformats.org/officeDocument/2006/relationships/image" Target="../media/image9.png" /><Relationship Id="rId6" Type="http://schemas.openxmlformats.org/officeDocument/2006/relationships/vmlDrawing" Target="../drawings/vmlDrawing2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package" Target="../embeddings/Document3.docx" TargetMode="Internal" /><Relationship Id="rId6" Type="http://schemas.openxmlformats.org/officeDocument/2006/relationships/image" Target="../media/image10.emf" /><Relationship Id="rId7" Type="http://schemas.openxmlformats.org/officeDocument/2006/relationships/image" Target="../media/image11.png" /><Relationship Id="rId8" Type="http://schemas.openxmlformats.org/officeDocument/2006/relationships/vmlDrawing" Target="../drawings/vmlDrawing3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4.docx" TargetMode="Internal" /><Relationship Id="rId3" Type="http://schemas.openxmlformats.org/officeDocument/2006/relationships/image" Target="../media/image12.emf" /><Relationship Id="rId4" Type="http://schemas.openxmlformats.org/officeDocument/2006/relationships/image" Target="../media/image13.png" /><Relationship Id="rId5" Type="http://schemas.openxmlformats.org/officeDocument/2006/relationships/vmlDrawing" Target="../drawings/vmlDrawing4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package" Target="../embeddings/Document5.docx" TargetMode="Internal" /><Relationship Id="rId4" Type="http://schemas.openxmlformats.org/officeDocument/2006/relationships/image" Target="../media/image14.emf" /><Relationship Id="rId5" Type="http://schemas.openxmlformats.org/officeDocument/2006/relationships/image" Target="../media/image15.png" /><Relationship Id="rId6" Type="http://schemas.openxmlformats.org/officeDocument/2006/relationships/vmlDrawing" Target="../drawings/vmlDrawing5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package" Target="../embeddings/Document6.docx" TargetMode="Internal" /><Relationship Id="rId4" Type="http://schemas.openxmlformats.org/officeDocument/2006/relationships/image" Target="../media/image16.emf" /><Relationship Id="rId5" Type="http://schemas.openxmlformats.org/officeDocument/2006/relationships/image" Target="../media/image4.png" /><Relationship Id="rId6" Type="http://schemas.openxmlformats.org/officeDocument/2006/relationships/slide" Target="slide2.xml" TargetMode="Internal" /><Relationship Id="rId7" Type="http://schemas.openxmlformats.org/officeDocument/2006/relationships/vmlDrawing" Target="../drawings/vmlDrawing6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20240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445869" y="1363027"/>
            <a:ext cx="8302595" cy="2417445"/>
          </a:xfrm>
          <a:prstGeom prst="rect">
            <a:avLst/>
          </a:prstGeom>
          <a:solidFill>
            <a:srgbClr val="729DB9">
              <a:alpha val="2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49"/>
          <p:cNvSpPr txBox="1"/>
          <p:nvPr/>
        </p:nvSpPr>
        <p:spPr>
          <a:xfrm>
            <a:off x="3347954" y="2059161"/>
            <a:ext cx="3535548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5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</a:rPr>
              <a:t>确定圆的条件</a:t>
            </a:r>
            <a:endParaRPr kumimoji="0" lang="zh-CN" altLang="en-US" sz="36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思源黑体 CN Bold" panose="020b08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 bwMode="auto">
          <a:xfrm flipV="1">
            <a:off x="3430236" y="2649499"/>
            <a:ext cx="3370984" cy="45719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267744" y="2070005"/>
            <a:ext cx="1077002" cy="625213"/>
          </a:xfrm>
          <a:prstGeom prst="rect">
            <a:avLst/>
          </a:prstGeom>
          <a:solidFill>
            <a:srgbClr val="31A0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/>
              <a:ea typeface="思源黑体 CN Light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319204" y="2067694"/>
            <a:ext cx="1169558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pc="500" smtClean="0">
                <a:solidFill>
                  <a:schemeClr val="bg1"/>
                </a:solidFill>
                <a:latin typeface="+mj-lt"/>
                <a:ea typeface="思源黑体 CN Bold" panose="020b0800000000000000" pitchFamily="34" charset="-122"/>
              </a:rPr>
              <a:t>3.5</a:t>
            </a:r>
            <a:endParaRPr lang="zh-CN" altLang="en-US" sz="3600" b="1" spc="500">
              <a:solidFill>
                <a:schemeClr val="bg1"/>
              </a:solidFill>
              <a:latin typeface="+mj-lt"/>
              <a:ea typeface="思源黑体 CN Bold" panose="020b0800000000000000" pitchFamily="34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51520" y="0"/>
            <a:ext cx="208823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TextBox 5"/>
          <p:cNvSpPr txBox="1">
            <a:spLocks noChangeArrowheads="1"/>
          </p:cNvSpPr>
          <p:nvPr/>
        </p:nvSpPr>
        <p:spPr bwMode="auto">
          <a:xfrm>
            <a:off x="359043" y="0"/>
            <a:ext cx="356488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北师</a:t>
            </a: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版 九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年级下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25" name="矩形: 圆角 9"/>
          <p:cNvSpPr/>
          <p:nvPr/>
        </p:nvSpPr>
        <p:spPr>
          <a:xfrm>
            <a:off x="7452320" y="627534"/>
            <a:ext cx="1245810" cy="267084"/>
          </a:xfrm>
          <a:prstGeom prst="roundRect">
            <a:avLst>
              <a:gd name="adj" fmla="val 50000"/>
            </a:avLst>
          </a:prstGeom>
          <a:solidFill>
            <a:srgbClr val="83C4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第三章 圆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31161" y="3858558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31161" y="39278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7"/>
          <p:cNvSpPr/>
          <p:nvPr/>
        </p:nvSpPr>
        <p:spPr>
          <a:xfrm>
            <a:off x="1835696" y="1419622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7" name="矩形 68"/>
          <p:cNvSpPr/>
          <p:nvPr/>
        </p:nvSpPr>
        <p:spPr>
          <a:xfrm>
            <a:off x="1835696" y="2237755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0" name="组合 22"/>
          <p:cNvGrpSpPr/>
          <p:nvPr/>
        </p:nvGrpSpPr>
        <p:grpSpPr>
          <a:xfrm>
            <a:off x="1137841" y="1347614"/>
            <a:ext cx="574675" cy="542925"/>
            <a:chOff x="4440081" y="981292"/>
            <a:chExt cx="574646" cy="543961"/>
          </a:xfrm>
        </p:grpSpPr>
        <p:pic>
          <p:nvPicPr>
            <p:cNvPr id="1441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6" name="TextBox 2"/>
            <p:cNvSpPr txBox="1"/>
            <p:nvPr/>
          </p:nvSpPr>
          <p:spPr>
            <a:xfrm>
              <a:off x="4558136" y="1031734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1" name="组合 25"/>
          <p:cNvGrpSpPr/>
          <p:nvPr/>
        </p:nvGrpSpPr>
        <p:grpSpPr>
          <a:xfrm>
            <a:off x="1144191" y="2182192"/>
            <a:ext cx="574675" cy="544513"/>
            <a:chOff x="4440081" y="981292"/>
            <a:chExt cx="574646" cy="543961"/>
          </a:xfrm>
        </p:grpSpPr>
        <p:pic>
          <p:nvPicPr>
            <p:cNvPr id="1441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4" name="TextBox 2"/>
            <p:cNvSpPr txBox="1"/>
            <p:nvPr/>
          </p:nvSpPr>
          <p:spPr>
            <a:xfrm>
              <a:off x="4558136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2" name="组合 28"/>
          <p:cNvGrpSpPr/>
          <p:nvPr/>
        </p:nvGrpSpPr>
        <p:grpSpPr>
          <a:xfrm>
            <a:off x="1137918" y="2964929"/>
            <a:ext cx="574675" cy="542925"/>
            <a:chOff x="4440081" y="981292"/>
            <a:chExt cx="574646" cy="543961"/>
          </a:xfrm>
        </p:grpSpPr>
        <p:pic>
          <p:nvPicPr>
            <p:cNvPr id="1441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2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3" name="组合 31"/>
          <p:cNvGrpSpPr/>
          <p:nvPr/>
        </p:nvGrpSpPr>
        <p:grpSpPr>
          <a:xfrm>
            <a:off x="1158555" y="3746180"/>
            <a:ext cx="574675" cy="542925"/>
            <a:chOff x="4440081" y="981292"/>
            <a:chExt cx="574646" cy="543961"/>
          </a:xfrm>
        </p:grpSpPr>
        <p:pic>
          <p:nvPicPr>
            <p:cNvPr id="1440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0" name="TextBox 2"/>
            <p:cNvSpPr txBox="1"/>
            <p:nvPr/>
          </p:nvSpPr>
          <p:spPr>
            <a:xfrm>
              <a:off x="4514703" y="1002950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6" name="组合 39"/>
          <p:cNvGrpSpPr/>
          <p:nvPr/>
        </p:nvGrpSpPr>
        <p:grpSpPr>
          <a:xfrm>
            <a:off x="3839325" y="1347614"/>
            <a:ext cx="574675" cy="542925"/>
            <a:chOff x="4440081" y="981292"/>
            <a:chExt cx="574646" cy="543961"/>
          </a:xfrm>
        </p:grpSpPr>
        <p:pic>
          <p:nvPicPr>
            <p:cNvPr id="1440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6" name="TextBox 2"/>
            <p:cNvSpPr txBox="1"/>
            <p:nvPr/>
          </p:nvSpPr>
          <p:spPr>
            <a:xfrm>
              <a:off x="4545505" y="1023092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5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32" name="矩形 68"/>
          <p:cNvSpPr/>
          <p:nvPr/>
        </p:nvSpPr>
        <p:spPr>
          <a:xfrm>
            <a:off x="1846847" y="3766118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9" name="组合 22"/>
          <p:cNvGrpSpPr/>
          <p:nvPr/>
        </p:nvGrpSpPr>
        <p:grpSpPr>
          <a:xfrm>
            <a:off x="3839249" y="2211710"/>
            <a:ext cx="574675" cy="542925"/>
            <a:chOff x="4440081" y="981292"/>
            <a:chExt cx="574646" cy="543961"/>
          </a:xfrm>
        </p:grpSpPr>
        <p:pic>
          <p:nvPicPr>
            <p:cNvPr id="1440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4" name="TextBox 2"/>
            <p:cNvSpPr txBox="1"/>
            <p:nvPr/>
          </p:nvSpPr>
          <p:spPr>
            <a:xfrm>
              <a:off x="4558136" y="1011147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6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0" name="组合 25"/>
          <p:cNvGrpSpPr/>
          <p:nvPr/>
        </p:nvGrpSpPr>
        <p:grpSpPr>
          <a:xfrm>
            <a:off x="3845599" y="2976984"/>
            <a:ext cx="574675" cy="544513"/>
            <a:chOff x="4440081" y="981292"/>
            <a:chExt cx="574646" cy="543961"/>
          </a:xfrm>
        </p:grpSpPr>
        <p:pic>
          <p:nvPicPr>
            <p:cNvPr id="1440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2" name="TextBox 2"/>
            <p:cNvSpPr txBox="1"/>
            <p:nvPr/>
          </p:nvSpPr>
          <p:spPr>
            <a:xfrm>
              <a:off x="4558136" y="1005882"/>
              <a:ext cx="338538" cy="4611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7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1" name="组合 28"/>
          <p:cNvGrpSpPr/>
          <p:nvPr/>
        </p:nvGrpSpPr>
        <p:grpSpPr>
          <a:xfrm>
            <a:off x="3839326" y="3751282"/>
            <a:ext cx="574675" cy="542925"/>
            <a:chOff x="4440081" y="981292"/>
            <a:chExt cx="574646" cy="543961"/>
          </a:xfrm>
        </p:grpSpPr>
        <p:pic>
          <p:nvPicPr>
            <p:cNvPr id="1439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0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8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3" name="组合 39"/>
          <p:cNvGrpSpPr/>
          <p:nvPr/>
        </p:nvGrpSpPr>
        <p:grpSpPr>
          <a:xfrm>
            <a:off x="6589811" y="2172840"/>
            <a:ext cx="574675" cy="542925"/>
            <a:chOff x="4440081" y="1073269"/>
            <a:chExt cx="574646" cy="543961"/>
          </a:xfrm>
        </p:grpSpPr>
        <p:pic>
          <p:nvPicPr>
            <p:cNvPr id="1439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1073269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6" name="TextBox 2"/>
            <p:cNvSpPr txBox="1"/>
            <p:nvPr/>
          </p:nvSpPr>
          <p:spPr>
            <a:xfrm>
              <a:off x="4468565" y="1116056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10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121" name="矩形 67"/>
          <p:cNvSpPr/>
          <p:nvPr/>
        </p:nvSpPr>
        <p:spPr>
          <a:xfrm>
            <a:off x="4572000" y="3782836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3" name="矩形 67"/>
          <p:cNvSpPr/>
          <p:nvPr/>
        </p:nvSpPr>
        <p:spPr>
          <a:xfrm>
            <a:off x="4572000" y="1389707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4" name="矩形 68"/>
          <p:cNvSpPr/>
          <p:nvPr/>
        </p:nvSpPr>
        <p:spPr>
          <a:xfrm>
            <a:off x="4549698" y="2238979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58" name="组合 22"/>
          <p:cNvGrpSpPr/>
          <p:nvPr/>
        </p:nvGrpSpPr>
        <p:grpSpPr>
          <a:xfrm>
            <a:off x="6588224" y="2964929"/>
            <a:ext cx="574675" cy="542925"/>
            <a:chOff x="4440081" y="981292"/>
            <a:chExt cx="574646" cy="543961"/>
          </a:xfrm>
        </p:grpSpPr>
        <p:pic>
          <p:nvPicPr>
            <p:cNvPr id="1439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4" name="TextBox 2"/>
            <p:cNvSpPr txBox="1"/>
            <p:nvPr/>
          </p:nvSpPr>
          <p:spPr>
            <a:xfrm>
              <a:off x="4489691" y="1007939"/>
              <a:ext cx="475427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7308304" y="611620"/>
            <a:ext cx="1442707" cy="447962"/>
            <a:chOff x="7088732" y="567070"/>
            <a:chExt cx="1442707" cy="447962"/>
          </a:xfrm>
        </p:grpSpPr>
        <p:sp>
          <p:nvSpPr>
            <p:cNvPr id="82" name="椭圆 81"/>
            <p:cNvSpPr/>
            <p:nvPr/>
          </p:nvSpPr>
          <p:spPr>
            <a:xfrm flipH="1">
              <a:off x="7088732" y="583985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 flipH="1">
              <a:off x="7449773" y="581782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 flipH="1">
              <a:off x="7760554" y="567071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 flipH="1">
              <a:off x="8100392" y="567070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</p:grpSp>
      <p:sp>
        <p:nvSpPr>
          <p:cNvPr id="28" name="圆角矩形 27"/>
          <p:cNvSpPr/>
          <p:nvPr/>
        </p:nvSpPr>
        <p:spPr>
          <a:xfrm>
            <a:off x="7164288" y="650082"/>
            <a:ext cx="1738758" cy="3508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algn="ctr" eaLnBrk="0" hangingPunct="0">
              <a:buClrTx/>
              <a:buSzTx/>
              <a:defRPr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 案 呈 现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/>
        </p:nvGrpSpPr>
        <p:grpSpPr>
          <a:xfrm>
            <a:off x="769938" y="650132"/>
            <a:ext cx="2073870" cy="259420"/>
            <a:chOff x="7111403" y="565073"/>
            <a:chExt cx="1856675" cy="259770"/>
          </a:xfrm>
        </p:grpSpPr>
        <p:sp>
          <p:nvSpPr>
            <p:cNvPr id="88" name="TextBox 87"/>
            <p:cNvSpPr txBox="1"/>
            <p:nvPr/>
          </p:nvSpPr>
          <p:spPr>
            <a:xfrm>
              <a:off x="7111403" y="570585"/>
              <a:ext cx="1856675" cy="2542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eaLnBrk="0" hangingPunct="0">
                <a:buClrTx/>
                <a:buSzTx/>
                <a:buFontTx/>
                <a:defRPr/>
              </a:pPr>
              <a:r>
                <a:rPr lang="zh-CN" altLang="en-US" sz="1050">
                  <a:latin typeface="华文行楷" panose="02010800040101010101" pitchFamily="2" charset="-122"/>
                  <a:ea typeface="华文行楷" panose="02010800040101010101" pitchFamily="2" charset="-122"/>
                </a:rPr>
                <a:t>温馨</a:t>
              </a:r>
              <a:r>
                <a:rPr kumimoji="0" lang="zh-CN" altLang="en-US" sz="1050" kern="1200" cap="none" spc="0" normalizeH="0" baseline="0" noProof="0" smtClean="0">
                  <a:latin typeface="华文行楷" panose="02010800040101010101" pitchFamily="2" charset="-122"/>
                  <a:ea typeface="华文行楷" panose="02010800040101010101" pitchFamily="2" charset="-122"/>
                  <a:cs typeface="+mn-cs"/>
                </a:rPr>
                <a:t>提示</a:t>
              </a:r>
              <a:r>
                <a:rPr kumimoji="0" lang="zh-CN" altLang="en-US" sz="1050" kern="1200" cap="none" spc="0" normalizeH="0" baseline="0" noProof="0">
                  <a:latin typeface="+mn-ea"/>
                  <a:ea typeface="+mn-ea"/>
                  <a:cs typeface="+mn-cs"/>
                </a:rPr>
                <a:t>：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      </a:t>
              </a:r>
              <a:r>
                <a:rPr kumimoji="0" lang="zh-CN" altLang="en-US" sz="1000" kern="1200" cap="none" spc="0" normalizeH="0" baseline="0" noProof="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讲评</a:t>
              </a:r>
              <a:endParaRPr kumimoji="0" lang="zh-CN" altLang="en-US" sz="1000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89" name="Picture 2" descr="C:\Users\Administrator\Desktop\习题课件\题序框 (2)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89768" y="565073"/>
              <a:ext cx="252268" cy="247943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0" name="TextBox 5"/>
          <p:cNvSpPr txBox="1">
            <a:spLocks noChangeArrowheads="1"/>
          </p:cNvSpPr>
          <p:nvPr/>
        </p:nvSpPr>
        <p:spPr bwMode="auto">
          <a:xfrm>
            <a:off x="773951" y="-4703"/>
            <a:ext cx="286194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2100" b="1" i="0" u="none" strike="noStrike" kern="1200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习题链接</a:t>
            </a:r>
            <a:endParaRPr lang="zh-CN" altLang="en-US"/>
          </a:p>
        </p:txBody>
      </p:sp>
      <p:grpSp>
        <p:nvGrpSpPr>
          <p:cNvPr id="101" name="组合 25"/>
          <p:cNvGrpSpPr/>
          <p:nvPr/>
        </p:nvGrpSpPr>
        <p:grpSpPr>
          <a:xfrm>
            <a:off x="6588224" y="1347614"/>
            <a:ext cx="574675" cy="544513"/>
            <a:chOff x="4440081" y="981292"/>
            <a:chExt cx="574646" cy="543961"/>
          </a:xfrm>
        </p:grpSpPr>
        <p:pic>
          <p:nvPicPr>
            <p:cNvPr id="102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3" name="TextBox 2"/>
            <p:cNvSpPr txBox="1"/>
            <p:nvPr/>
          </p:nvSpPr>
          <p:spPr>
            <a:xfrm>
              <a:off x="4558137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9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56" name="矩形 67"/>
          <p:cNvSpPr/>
          <p:nvPr/>
        </p:nvSpPr>
        <p:spPr>
          <a:xfrm>
            <a:off x="4574262" y="2992647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7" name="矩形 67"/>
          <p:cNvSpPr/>
          <p:nvPr/>
        </p:nvSpPr>
        <p:spPr>
          <a:xfrm>
            <a:off x="7278820" y="1388094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3" name="矩形 67"/>
          <p:cNvSpPr/>
          <p:nvPr/>
        </p:nvSpPr>
        <p:spPr>
          <a:xfrm>
            <a:off x="1851515" y="2987545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58" name="组合 22"/>
          <p:cNvGrpSpPr/>
          <p:nvPr/>
        </p:nvGrpSpPr>
        <p:grpSpPr>
          <a:xfrm>
            <a:off x="6599375" y="3729613"/>
            <a:ext cx="574675" cy="542925"/>
            <a:chOff x="4440081" y="981292"/>
            <a:chExt cx="574646" cy="543961"/>
          </a:xfrm>
        </p:grpSpPr>
        <p:pic>
          <p:nvPicPr>
            <p:cNvPr id="5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0" name="TextBox 2"/>
            <p:cNvSpPr txBox="1"/>
            <p:nvPr/>
          </p:nvSpPr>
          <p:spPr>
            <a:xfrm>
              <a:off x="4481195" y="1007939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32" grpId="0"/>
      <p:bldP spid="121" grpId="0"/>
      <p:bldP spid="123" grpId="0"/>
      <p:bldP spid="124" grpId="0"/>
      <p:bldP spid="56" grpId="0"/>
      <p:bldP spid="57" grpId="0"/>
      <p:bldP spid="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340" name="组合 22"/>
          <p:cNvGrpSpPr/>
          <p:nvPr/>
        </p:nvGrpSpPr>
        <p:grpSpPr>
          <a:xfrm>
            <a:off x="1137841" y="1347614"/>
            <a:ext cx="574675" cy="542925"/>
            <a:chOff x="4440081" y="981292"/>
            <a:chExt cx="574646" cy="543961"/>
          </a:xfrm>
        </p:grpSpPr>
        <p:pic>
          <p:nvPicPr>
            <p:cNvPr id="1441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6" name="TextBox 2"/>
            <p:cNvSpPr txBox="1"/>
            <p:nvPr/>
          </p:nvSpPr>
          <p:spPr>
            <a:xfrm>
              <a:off x="4481196" y="1031734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13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7308304" y="611620"/>
            <a:ext cx="1442707" cy="447962"/>
            <a:chOff x="7088732" y="567070"/>
            <a:chExt cx="1442707" cy="447962"/>
          </a:xfrm>
        </p:grpSpPr>
        <p:sp>
          <p:nvSpPr>
            <p:cNvPr id="82" name="椭圆 81"/>
            <p:cNvSpPr/>
            <p:nvPr/>
          </p:nvSpPr>
          <p:spPr>
            <a:xfrm flipH="1">
              <a:off x="7088732" y="583985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 flipH="1">
              <a:off x="7449773" y="581782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 flipH="1">
              <a:off x="7760554" y="567071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 flipH="1">
              <a:off x="8100392" y="567070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</p:grpSp>
      <p:sp>
        <p:nvSpPr>
          <p:cNvPr id="28" name="圆角矩形 27"/>
          <p:cNvSpPr/>
          <p:nvPr/>
        </p:nvSpPr>
        <p:spPr>
          <a:xfrm>
            <a:off x="7164288" y="650082"/>
            <a:ext cx="1738758" cy="3508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algn="ctr" eaLnBrk="0" hangingPunct="0">
              <a:buClrTx/>
              <a:buSzTx/>
              <a:defRPr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 案 呈 现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/>
        </p:nvGrpSpPr>
        <p:grpSpPr>
          <a:xfrm>
            <a:off x="769938" y="650132"/>
            <a:ext cx="2073870" cy="259420"/>
            <a:chOff x="7111403" y="565073"/>
            <a:chExt cx="1856675" cy="259770"/>
          </a:xfrm>
        </p:grpSpPr>
        <p:sp>
          <p:nvSpPr>
            <p:cNvPr id="88" name="TextBox 87"/>
            <p:cNvSpPr txBox="1"/>
            <p:nvPr/>
          </p:nvSpPr>
          <p:spPr>
            <a:xfrm>
              <a:off x="7111403" y="570585"/>
              <a:ext cx="1856675" cy="2542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eaLnBrk="0" hangingPunct="0">
                <a:buClrTx/>
                <a:buSzTx/>
                <a:buFontTx/>
                <a:defRPr/>
              </a:pPr>
              <a:r>
                <a:rPr lang="zh-CN" altLang="en-US" sz="1050">
                  <a:latin typeface="华文行楷" panose="02010800040101010101" pitchFamily="2" charset="-122"/>
                  <a:ea typeface="华文行楷" panose="02010800040101010101" pitchFamily="2" charset="-122"/>
                </a:rPr>
                <a:t>温馨</a:t>
              </a:r>
              <a:r>
                <a:rPr kumimoji="0" lang="zh-CN" altLang="en-US" sz="1050" kern="1200" cap="none" spc="0" normalizeH="0" baseline="0" noProof="0" smtClean="0">
                  <a:latin typeface="华文行楷" panose="02010800040101010101" pitchFamily="2" charset="-122"/>
                  <a:ea typeface="华文行楷" panose="02010800040101010101" pitchFamily="2" charset="-122"/>
                  <a:cs typeface="+mn-cs"/>
                </a:rPr>
                <a:t>提示</a:t>
              </a:r>
              <a:r>
                <a:rPr kumimoji="0" lang="zh-CN" altLang="en-US" sz="1050" kern="1200" cap="none" spc="0" normalizeH="0" baseline="0" noProof="0">
                  <a:latin typeface="+mn-ea"/>
                  <a:ea typeface="+mn-ea"/>
                  <a:cs typeface="+mn-cs"/>
                </a:rPr>
                <a:t>：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      </a:t>
              </a:r>
              <a:r>
                <a:rPr kumimoji="0" lang="zh-CN" altLang="en-US" sz="1000" kern="1200" cap="none" spc="0" normalizeH="0" baseline="0" noProof="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讲评</a:t>
              </a:r>
              <a:endParaRPr kumimoji="0" lang="zh-CN" altLang="en-US" sz="1000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89" name="Picture 2" descr="C:\Users\Administrator\Desktop\习题课件\题序框 (2)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89768" y="565073"/>
              <a:ext cx="252268" cy="247943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0" name="TextBox 5"/>
          <p:cNvSpPr txBox="1">
            <a:spLocks noChangeArrowheads="1"/>
          </p:cNvSpPr>
          <p:nvPr/>
        </p:nvSpPr>
        <p:spPr bwMode="auto">
          <a:xfrm>
            <a:off x="773951" y="15845"/>
            <a:ext cx="286194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2100" b="1" i="0" u="none" strike="noStrike" kern="1200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习题链接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931639"/>
            <a:ext cx="7921253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确定一个圆的条件是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．已知圆心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．已知半径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．过两个已知点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．过一个三角形的三个顶点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22711" y="1003244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226250" y="1095344"/>
            <a:ext cx="40322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D</a:t>
            </a:r>
            <a:endParaRPr lang="zh-CN" altLang="en-US" sz="2400"/>
          </a:p>
        </p:txBody>
      </p:sp>
      <p:pic>
        <p:nvPicPr>
          <p:cNvPr id="6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648082"/>
            <a:ext cx="7921254" cy="396938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[2023·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江西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]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均在直线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上，点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P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在直线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l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外，则经过其中任意三个点，最多可画出圆的个数为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616924" y="74537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75856" y="2288193"/>
            <a:ext cx="2736304" cy="1145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092300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 noProof="0" smtClean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63638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根据经过不在同一直线上的三点确定一个圆，可知从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D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四个点中任取两个点，可以与点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P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确定一个圆，所以最多可画出圆的个数为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6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个．故选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D.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11188" y="981581"/>
            <a:ext cx="7921625" cy="23069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母题：教材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88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习题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2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 cm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，则过点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且半径为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 cm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的圆有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个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589520" y="1075410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096444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62789"/>
            <a:ext cx="7921625" cy="1529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这样的圆能画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个．作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的垂直平分线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l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，再以点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为圆心，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3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为半径作圆交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l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于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en-US" altLang="zh-CN" sz="2400" b="1" baseline="-25000">
                <a:latin typeface="Times New Roman" panose="02020603050405020304"/>
                <a:ea typeface="宋体" panose="02010600030101010101" pitchFamily="2" charset="-122"/>
              </a:rPr>
              <a:t>1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en-US" altLang="zh-CN" sz="2400" b="1" baseline="-25000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，然后分别以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en-US" altLang="zh-CN" sz="2400" b="1" baseline="-25000">
                <a:latin typeface="Times New Roman" panose="02020603050405020304"/>
                <a:ea typeface="宋体" panose="02010600030101010101" pitchFamily="2" charset="-122"/>
              </a:rPr>
              <a:t>1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en-US" altLang="zh-CN" sz="2400" b="1" baseline="-25000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为圆心，以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3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为半径作圆，则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en-US" altLang="zh-CN" sz="2400" b="1" baseline="-25000">
                <a:latin typeface="Times New Roman" panose="02020603050405020304"/>
                <a:ea typeface="宋体" panose="02010600030101010101" pitchFamily="2" charset="-122"/>
              </a:rPr>
              <a:t>1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和</a:t>
            </a:r>
            <a:r>
              <a:rPr lang="zh-CN" altLang="zh-CN" sz="2400" b="1"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O</a:t>
            </a:r>
            <a:r>
              <a:rPr lang="en-US" altLang="zh-CN" sz="2400" b="1" baseline="-25000">
                <a:latin typeface="Times New Roman" panose="02020603050405020304"/>
                <a:ea typeface="宋体" panose="02010600030101010101" pitchFamily="2" charset="-122"/>
              </a:rPr>
              <a:t>2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为所求圆．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11560" y="1003647"/>
            <a:ext cx="7895420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下列关于确定一个圆的说法中，正确的是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．三个点一定能确定一个圆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．以已知线段为半径能确定一个圆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．以已知线段为直径能确定一个圆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．菱形的四个顶点能确定一个圆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637020" y="107200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15566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378591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kumimoji="0" lang="en-US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511376"/>
            <a:ext cx="7921625" cy="2009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indent="720725"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不在同一直线上的三个点能确定一个圆，故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A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错误；以已知线段为半径能确定两个圆，故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B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错误；以已知线段为直径能确定一个圆，故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C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正确；菱形的四个顶点不一定能确定一个圆，故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D</a:t>
            </a:r>
            <a:r>
              <a:rPr lang="zh-CN" altLang="en-US" sz="2400" b="1">
                <a:latin typeface="Times New Roman" panose="02020603050405020304"/>
                <a:ea typeface="宋体" panose="02010600030101010101" pitchFamily="2" charset="-122"/>
              </a:rPr>
              <a:t>错误．</a:t>
            </a:r>
            <a:endParaRPr lang="zh-CN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11559" y="709816"/>
            <a:ext cx="7921253" cy="396938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如图，在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4×4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的网格图中，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是三个格点，其中每个小正方形的边长都为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Cambria Math" panose="02040503050406030204"/>
                <a:cs typeface="Cambria Math" panose="02040503050406030204"/>
              </a:rPr>
              <a:t>△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的外心可能是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M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N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P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Q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637020" y="79122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2571565"/>
            <a:ext cx="1714685" cy="1719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96782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338297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668338" y="1571715"/>
          <a:ext cx="7797800" cy="1766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5" imgW="7863205" imgH="1783715" progId="Word.Document.12">
                  <p:embed/>
                </p:oleObj>
              </mc:Choice>
              <mc:Fallback>
                <p:oleObj name="文档" r:id="rId5" imgW="7863205" imgH="17837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68338" y="1571715"/>
                        <a:ext cx="7797800" cy="176688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63650" y="1032049"/>
          <a:ext cx="7223125" cy="27638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7281545" imgH="2795905" progId="Word.Document.12">
                  <p:embed/>
                </p:oleObj>
              </mc:Choice>
              <mc:Fallback>
                <p:oleObj name="文档" r:id="rId3" imgW="7281545" imgH="279590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63650" y="1032049"/>
                        <a:ext cx="7223125" cy="276383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椭圆 17"/>
          <p:cNvSpPr/>
          <p:nvPr/>
        </p:nvSpPr>
        <p:spPr>
          <a:xfrm>
            <a:off x="637020" y="1043290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70773" y="1995686"/>
            <a:ext cx="1700999" cy="1654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679796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3790893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kumimoji="0" lang="en-US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C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88504" y="1279822"/>
          <a:ext cx="6019800" cy="2732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5" imgW="6075680" imgH="2753995" progId="Word.Document.12">
                  <p:embed/>
                </p:oleObj>
              </mc:Choice>
              <mc:Fallback>
                <p:oleObj name="文档" r:id="rId5" imgW="6075680" imgH="27539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288504" y="1279822"/>
                        <a:ext cx="6019800" cy="2732088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60232" y="1520230"/>
            <a:ext cx="1872208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192213" y="771550"/>
          <a:ext cx="7324725" cy="35353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2" imgW="7384415" imgH="3566795" progId="Word.Document.12">
                  <p:embed/>
                </p:oleObj>
              </mc:Choice>
              <mc:Fallback>
                <p:oleObj name="文档" r:id="rId2" imgW="7384415" imgH="35667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92213" y="771550"/>
                        <a:ext cx="7324725" cy="353536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椭圆 10"/>
          <p:cNvSpPr/>
          <p:nvPr/>
        </p:nvSpPr>
        <p:spPr>
          <a:xfrm>
            <a:off x="589520" y="821518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2571750"/>
            <a:ext cx="1449511" cy="1606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432058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408113" y="1080130"/>
          <a:ext cx="7046912" cy="37290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3" imgW="7104380" imgH="3764915" progId="Word.Document.12">
                  <p:embed/>
                </p:oleObj>
              </mc:Choice>
              <mc:Fallback>
                <p:oleObj name="文档" r:id="rId3" imgW="7104380" imgH="37649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08113" y="1080130"/>
                        <a:ext cx="7046912" cy="372903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6176" y="1779662"/>
            <a:ext cx="1990725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606425" y="544513"/>
          <a:ext cx="7910513" cy="4346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3" imgW="7977505" imgH="4390390" progId="Word.Document.12">
                  <p:embed/>
                </p:oleObj>
              </mc:Choice>
              <mc:Fallback>
                <p:oleObj name="文档" r:id="rId3" imgW="7977505" imgH="439039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6425" y="544513"/>
                        <a:ext cx="7910513" cy="43465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矩形 6"/>
          <p:cNvSpPr/>
          <p:nvPr/>
        </p:nvSpPr>
        <p:spPr>
          <a:xfrm>
            <a:off x="4355976" y="4155926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8" name="Picture 7" descr="C:\Users\Administrator\Desktop\习题课件\返回框.png">
            <a:hlinkClick r:id="rId6" action="ppaction://hlinksldjump?num=2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https://d.book118.com/498022024013006045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1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18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宋体</vt:lpstr>
      <vt:lpstr>Times New Roman</vt:lpstr>
      <vt:lpstr>思源黑体 CN Bold</vt:lpstr>
      <vt:lpstr>微软雅黑</vt:lpstr>
      <vt:lpstr>Segoe UI</vt:lpstr>
      <vt:lpstr>思源黑体 CN Light</vt:lpstr>
      <vt:lpstr>黑体</vt:lpstr>
      <vt:lpstr>腾祥面包体简</vt:lpstr>
      <vt:lpstr>华文行楷</vt:lpstr>
      <vt:lpstr>Courier New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2024-09-25T11:40:09.196</cp:lastPrinted>
  <dcterms:created xsi:type="dcterms:W3CDTF">2024-09-25T03:40:09Z</dcterms:created>
  <dcterms:modified xsi:type="dcterms:W3CDTF">2024-09-25T03:40:10Z</dcterms:modified>
</cp:coreProperties>
</file>