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EWKNV+MS-UIGothic"/>
      <p:regular r:id="rId15"/>
    </p:embeddedFont>
    <p:embeddedFont>
      <p:font typeface="HHJOPW+SWTWTI+ArialMT"/>
      <p:regular r:id="rId16"/>
    </p:embeddedFont>
    <p:embeddedFont>
      <p:font typeface="GWOUET+IJPUSG+Arial-BoldMT"/>
      <p:regular r:id="rId17"/>
    </p:embeddedFont>
    <p:embeddedFont>
      <p:font typeface="RDWENT+WUNVNP+MicrosoftYaHei-Bold"/>
      <p:regular r:id="rId18"/>
    </p:embeddedFont>
    <p:embeddedFont>
      <p:font typeface="GQWSNA+VMTWPT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697D0-351F-4996-B7F2-F02D0C225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C57B6-DB65-4607-B1B0-EC89783B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B22EB-52DE-4C63-B3C1-5F2B576C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E596F-EB0F-4460-B515-23F6CF1D2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CADAF-4A09-4A63-9153-7772BACC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98EE21-6E60-48D2-BABF-15F0118E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E33902-6EBF-4F71-BCD3-53790D56B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A1E08-C804-49CD-A190-49C71506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C6C0B-C04C-4D32-B488-A40FE2C16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13D5F-D642-40BD-BAC4-76BD702A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B843E-7954-472B-9B42-C6914DDC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3130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689630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KEWKNV+MS-UIGothic"/>
                <a:cs typeface="KEWKNV+MS-UIGothic"/>
              </a:rPr>
              <a:t>《健康估》第十一章病</a:t>
            </a:r>
          </a:p>
          <a:p>
            <a:pPr marL="147815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KEWKNV+MS-UIGothic"/>
                <a:cs typeface="KEWKN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HHJOPW+SWTWTI+ArialMT"/>
                <a:cs typeface="HHJOPW+SWTWT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写概述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HHJOPW+SWTWTI+ArialMT"/>
                <a:cs typeface="HHJOPW+SWTWT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写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HHJOPW+SWTWTI+ArialMT"/>
                <a:cs typeface="HHJOPW+SWTWT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写技巧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234880"/>
            <a:ext cx="4790381" cy="1881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HHJOPW+SWTWTI+ArialMT"/>
                <a:cs typeface="HHJOPW+SWTWT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常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写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错误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及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纠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正方法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HHJOPW+SWTWTI+ArialMT"/>
                <a:cs typeface="HHJOPW+SWTWT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写在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理中的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HHJOPW+SWTWTI+ArialMT"/>
                <a:cs typeface="HHJOPW+SWTWT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KEWKNV+MS-UIGothic"/>
                <a:cs typeface="KEWKNV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GWOUET+IJPUSG+Arial-BoldMT"/>
                <a:cs typeface="GWOUET+IJPUSG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KEWKNV+MS-UIGothic"/>
                <a:cs typeface="KEWKNV+MS-UIGothic"/>
              </a:rPr>
              <a:t>病述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定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写是医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在医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患者的病情状况、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断、治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理等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信息的文字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写是医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成部分，其目的是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提供患者的全面信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息，以便更好地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断、治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理。同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，病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写也是医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疗纠纷处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理和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科研的重要依据。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写的重要性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提供准确全面的患者信息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DWENT+WUNVNP+MicrosoftYaHei-Bold"/>
                <a:cs typeface="RDWENT+WUNVNP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60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提供患者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的病情信息，包括症状、体征、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果等，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有助于医生全面了解患者情况，做出准确的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断和治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保障医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疗质</a:t>
            </a: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量和安全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DWENT+WUNVNP+MicrosoftYaHei-Bold"/>
                <a:cs typeface="RDWENT+WUNVNP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范的病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提高医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疗质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量和安全。通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历记录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，医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诊疗过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程中的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，减少医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和事故的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促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医学科研和学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AF79DE"/>
                </a:solidFill>
                <a:latin typeface="KEWKNV+MS-UIGothic"/>
                <a:cs typeface="KEWKNV+MS-UIGothic"/>
              </a:rPr>
              <a:t>交流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DWENT+WUNVNP+MicrosoftYaHei-Bold"/>
                <a:cs typeface="RDWENT+WUNVNP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写是医学科研的重要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料来源，通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分析大量病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数据，可以开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展流行病学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估等研究。同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范的病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写也有助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于学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交流和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分享。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写的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史与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KEWKNV+MS-UIGothic"/>
                <a:cs typeface="KEWKNV+MS-UIGothic"/>
              </a:rPr>
              <a:t>古代医案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4908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在古代，医生通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过记录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患者的病情和治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累了丰富的医案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料。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些医案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是患者病情的文字描述，也是医生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思想的重要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1600">
                <a:solidFill>
                  <a:srgbClr val="AF79DE"/>
                </a:solidFill>
                <a:latin typeface="KEWKNV+MS-UIGothic"/>
                <a:cs typeface="KEWKNV+MS-UIGothic"/>
              </a:rPr>
              <a:t>代病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历书</a:t>
            </a:r>
            <a:r>
              <a:rPr sz="1600">
                <a:solidFill>
                  <a:srgbClr val="AF79DE"/>
                </a:solidFill>
                <a:latin typeface="KEWKNV+MS-UIGothic"/>
                <a:cs typeface="KEWKNV+MS-UIGothic"/>
              </a:rPr>
              <a:t>写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AF79DE"/>
                </a:solidFill>
                <a:latin typeface="KEWKNV+MS-UIGothic"/>
                <a:cs typeface="KEWKNV+MS-UIGothic"/>
              </a:rPr>
              <a:t>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随着医学的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展，国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上制定了一系列病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准，如</a:t>
            </a:r>
            <a:r>
              <a:rPr sz="1350">
                <a:solidFill>
                  <a:srgbClr val="000000"/>
                </a:solidFill>
                <a:latin typeface="GQWSNA+VMTWPT+MicrosoftYaHei"/>
                <a:cs typeface="GQWSNA+VMTWPT+MicrosoftYaHei"/>
              </a:rPr>
              <a:t>ICD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编码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、</a:t>
            </a:r>
            <a:r>
              <a:rPr sz="1350">
                <a:solidFill>
                  <a:srgbClr val="000000"/>
                </a:solidFill>
                <a:latin typeface="GQWSNA+VMTWPT+MicrosoftYaHei"/>
                <a:cs typeface="GQWSNA+VMTWPT+MicrosoftYaHei"/>
              </a:rPr>
              <a:t>SOAP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格式等。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准的制定，旨在提高病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范性和可操作性，促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信息的共享和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交流。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AF79DE"/>
                </a:solidFill>
                <a:latin typeface="KEWKNV+MS-UIGothic"/>
                <a:cs typeface="KEWKNV+MS-UIGothic"/>
              </a:rPr>
              <a:t>子病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1600">
                <a:solidFill>
                  <a:srgbClr val="AF79DE"/>
                </a:solidFill>
                <a:latin typeface="KEWKNV+MS-UIGothic"/>
                <a:cs typeface="KEWKNV+MS-UIGothic"/>
              </a:rPr>
              <a:t>系</a:t>
            </a:r>
            <a:r>
              <a:rPr sz="1600">
                <a:solidFill>
                  <a:srgbClr val="AF79DE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5570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随着信息技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子病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普及。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子病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够实现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信息的数字化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索和共享，提高了病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写的效率和医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工作的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同性。同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子病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数据分析挖掘，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医学研究和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床决策提供有力支持。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GWOUET+IJPUSG+Arial-BoldMT"/>
                <a:cs typeface="GWOUET+IJPUSG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KEWKNV+MS-UIGothic"/>
                <a:cs typeface="KEWKNV+MS-UIGothic"/>
              </a:rPr>
              <a:t>病范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的基本内容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75784" y="18465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KEWKNV+MS-UIGothic"/>
                <a:cs typeface="KEWKNV+MS-UIGothic"/>
              </a:rPr>
              <a:t>主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7434" y="18465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C95E8"/>
                </a:solidFill>
                <a:latin typeface="KEWKNV+MS-UIGothic"/>
                <a:cs typeface="KEWKNV+MS-UIGothic"/>
              </a:rPr>
              <a:t>既往史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1600" y="2219801"/>
            <a:ext cx="1447800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患者就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的主要原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5490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患者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去的疾病史、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史、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敏史等。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911600" y="2494121"/>
            <a:ext cx="12442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因和症状描述。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5189" y="4534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18CD0"/>
                </a:solidFill>
                <a:latin typeface="KEWKNV+MS-UIGothic"/>
                <a:cs typeface="KEWKNV+MS-UIGothic"/>
              </a:rPr>
              <a:t>患者基本信息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855970" y="45764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16BB7"/>
                </a:solidFill>
                <a:latin typeface="SimSun"/>
                <a:cs typeface="SimSun"/>
              </a:rPr>
              <a:t>现</a:t>
            </a:r>
            <a:r>
              <a:rPr sz="1550" spc="25">
                <a:solidFill>
                  <a:srgbClr val="816BB7"/>
                </a:solidFill>
                <a:latin typeface="KEWKNV+MS-UIGothic"/>
                <a:cs typeface="KEWKNV+MS-UIGothic"/>
              </a:rPr>
              <a:t>病史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11919" y="457644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18CD0"/>
                </a:solidFill>
                <a:latin typeface="KEWKNV+MS-UIGothic"/>
                <a:cs typeface="KEWKNV+MS-UIGothic"/>
              </a:rPr>
              <a:t>家族史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18784" y="4983321"/>
            <a:ext cx="1447800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患者患病后的病情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展、治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疗经过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及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果。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358389" y="5129371"/>
            <a:ext cx="1446609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姓名、性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、年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系方式等。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702675" y="5129371"/>
            <a:ext cx="14478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家族成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的健康状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况和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200">
                <a:solidFill>
                  <a:srgbClr val="000000"/>
                </a:solidFill>
                <a:latin typeface="KEWKNV+MS-UIGothic"/>
                <a:cs typeface="KEWKNV+MS-UIGothic"/>
              </a:rPr>
              <a:t>疾病史。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写格式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AF79DE"/>
                </a:solidFill>
                <a:latin typeface="KEWKNV+MS-UIGothic"/>
                <a:cs typeface="KEWKNV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6625" y="1467223"/>
            <a:ext cx="21267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根据病史和体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检结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果，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出明确的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KEWKNV+MS-UIGothic"/>
                <a:cs typeface="KEWKNV+MS-UIGothic"/>
              </a:rPr>
              <a:t>体</a:t>
            </a: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检记录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58405" y="233145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患者的身体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状况、生命体征、体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35270" y="259752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KEWKNV+MS-UIGothic"/>
                <a:cs typeface="KEWKNV+MS-UIGothic"/>
              </a:rPr>
              <a:t>病史采集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08325" y="2897242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AF79DE"/>
                </a:solidFill>
                <a:latin typeface="KEWKNV+MS-UIGothic"/>
                <a:cs typeface="KEWKNV+MS-UIGothic"/>
              </a:rPr>
              <a:t>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35270" y="3036942"/>
            <a:ext cx="212675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时间顺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患者的病情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展、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症状表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、治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疗经过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610" y="320775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AF79DE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08325" y="3336663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注明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人的姓名和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职务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3610" y="3647813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标题应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清晰明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确，包括患者姓名、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KEWKNV+MS-UIGothic"/>
                <a:cs typeface="KEWKNV+MS-UIGothic"/>
              </a:rPr>
              <a:t>科室和日期。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病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AF79DE"/>
                </a:solidFill>
                <a:latin typeface="KEWKNV+MS-UIGothic"/>
                <a:cs typeface="KEWKNV+MS-UIGothic"/>
              </a:rPr>
              <a:t>核与保管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审</a:t>
            </a:r>
            <a:r>
              <a:rPr sz="1550">
                <a:solidFill>
                  <a:srgbClr val="AF79DE"/>
                </a:solidFill>
                <a:latin typeface="KEWKNV+MS-UIGothic"/>
                <a:cs typeface="KEWKNV+MS-UIGothic"/>
              </a:rPr>
              <a:t>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历书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写完成后，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由上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或科主任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核，确保病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准确性和完整性。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KEWKNV+MS-UIGothic"/>
                <a:cs typeface="KEWKNV+MS-UIGothic"/>
              </a:rPr>
              <a:t>保管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按照医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机构的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期妥善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保管病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历资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料，以便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350">
                <a:solidFill>
                  <a:srgbClr val="000000"/>
                </a:solidFill>
                <a:latin typeface="KEWKNV+MS-UIGothic"/>
                <a:cs typeface="KEWKNV+MS-UIGothic"/>
              </a:rPr>
              <a:t>和使用。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https://d.book118.com/498023130140006037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KEWKNV+MS-UIGothic</vt:lpstr>
      <vt:lpstr>HHJOPW+SWTWTI+ArialMT</vt:lpstr>
      <vt:lpstr>Times New Roman</vt:lpstr>
      <vt:lpstr>SimSun</vt:lpstr>
      <vt:lpstr>GWOUET+IJPUSG+Arial-BoldMT</vt:lpstr>
      <vt:lpstr>RDWENT+WUNVNP+MicrosoftYaHei-Bold</vt:lpstr>
      <vt:lpstr>GQWSNA+VMTWPT+MicrosoftYaHei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2024-09-18T00:48:49.008</cp:lastPrinted>
  <dcterms:created xsi:type="dcterms:W3CDTF">2024-09-17T16:48:49Z</dcterms:created>
  <dcterms:modified xsi:type="dcterms:W3CDTF">2024-09-17T16:48:50Z</dcterms:modified>
</cp:coreProperties>
</file>