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86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8" r:id="rId14"/>
  </p:sldIdLst>
  <p:sldSz cx="9144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nvGrpSpPr>
      <p:grpSpPr>
        <a:xfrm>
          <a:off x="0" y="0"/>
          <a: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4339" tIns="47169" rIns="94339" bIns="47169" numCol="1" anchor="t" anchorCtr="0" compatLnSpc="1">
            <a:prstTxWarp prst="textNoShape">
              <a:avLst/>
            </a:prstTxWarp>
          </a:bodyPr>
          <a:lstStyle>
            <a:lvl1pPr defTabSz="942975">
              <a:defRPr sz="1200" b="0">
                <a:latin typeface="Arial" pitchFamily="34" charset="0"/>
                <a:ea typeface="宋体" pitchFamily="2" charset="-122"/>
              </a:defRPr>
            </a:lvl1pPr>
          </a:lstStyle>
          <a:p>
            <a:pPr>
              <a:defRPr/>
            </a:pPr>
            <a:endParaRPr lang="en-US"/>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4339" tIns="47169" rIns="94339" bIns="47169" numCol="1" anchor="t" anchorCtr="0" compatLnSpc="1">
            <a:prstTxWarp prst="textNoShape">
              <a:avLst/>
            </a:prstTxWarp>
          </a:bodyPr>
          <a:lstStyle>
            <a:lvl1pPr algn="r" defTabSz="942975">
              <a:defRPr sz="1200" b="0">
                <a:latin typeface="Arial" pitchFamily="34" charset="0"/>
                <a:ea typeface="宋体" pitchFamily="2" charset="-122"/>
              </a:defRPr>
            </a:lvl1pPr>
          </a:lstStyle>
          <a:p>
            <a:pPr>
              <a:defRPr/>
            </a:pPr>
            <a:endParaRPr lang="en-US"/>
          </a:p>
        </p:txBody>
      </p:sp>
      <p:sp>
        <p:nvSpPr>
          <p:cNvPr id="25604" name="Rectangle 4"/>
          <p:cNvSpPr>
            <a:spLocks noGrp="1" noRot="1" noChangeAspect="1" noChangeArrowheads="1"/>
          </p:cNvSpPr>
          <p:nvPr>
            <p:ph type="sldImg" idx="2"/>
          </p:nvPr>
        </p:nvSpPr>
        <p:spPr bwMode="auto">
          <a:xfrm>
            <a:off x="1162050" y="685800"/>
            <a:ext cx="45323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ln>
        </p:spPr>
        <p:txBody>
          <a:bodyPr vert="horz" wrap="square" lIns="94339" tIns="47169" rIns="94339" bIns="47169"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4339" tIns="47169" rIns="94339" bIns="47169" numCol="1" anchor="b" anchorCtr="0" compatLnSpc="1">
            <a:prstTxWarp prst="textNoShape">
              <a:avLst/>
            </a:prstTxWarp>
          </a:bodyPr>
          <a:lstStyle>
            <a:lvl1pPr defTabSz="942975">
              <a:defRPr sz="1200" b="0">
                <a:latin typeface="Arial" pitchFamily="34" charset="0"/>
                <a:ea typeface="宋体" pitchFamily="2" charset="-122"/>
              </a:defRPr>
            </a:lvl1pPr>
          </a:lstStyle>
          <a:p>
            <a:pPr>
              <a:defRPr/>
            </a:pPr>
            <a:endParaRPr lang="en-US"/>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4339" tIns="47169" rIns="94339" bIns="47169" numCol="1" anchor="b" anchorCtr="0" compatLnSpc="1">
            <a:prstTxWarp prst="textNoShape">
              <a:avLst/>
            </a:prstTxWarp>
          </a:bodyPr>
          <a:lstStyle>
            <a:lvl1pPr algn="r" defTabSz="942975">
              <a:defRPr sz="1200" b="0">
                <a:latin typeface="Arial" pitchFamily="34" charset="0"/>
                <a:ea typeface="宋体" pitchFamily="2" charset="-122"/>
              </a:defRPr>
            </a:lvl1pPr>
          </a:lstStyle>
          <a:p>
            <a:pPr>
              <a:defRPr/>
            </a:pPr>
            <a:fld id="{1961696E-1674-496C-B20D-D33113B57C32}" type="slidenum">
              <a:rPr lang="en-US"/>
              <a:pPr>
                <a:defRPr/>
              </a:pPr>
              <a:t>‹#›</a:t>
            </a:fld>
            <a:endParaRPr lang="en-US"/>
          </a:p>
        </p:txBody>
      </p:sp>
    </p:spTree>
    <p:extLst>
      <p:ext uri="{BB962C8B-B14F-4D97-AF65-F5344CB8AC3E}">
        <p14:creationId xmlns:p14="http://schemas.microsoft.com/office/powerpoint/2010/main" val="7261227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p:cSld name="">
    <p:bg bwMode="auto">
      <p:bgPr>
        <a:solidFill>
          <a:srgbClr val="FFFFFF"/>
        </a:solidFill>
        <a:effectLst/>
      </p:bgPr>
    </p:bg>
    <p:spTree>
      <p:nvGrpSpPr>
        <p:cNvPr id="1" name=""/>
        <p:cNvGrpSpPr/>
        <p:nvPr/>
      </p:nvGrpSpPr>
      <p:grpSpPr>
        <a:xfrm>
          <a:off x="0" y="0"/>
          <a:ext cx="0" cy="0"/>
        </a:xfrm>
      </p:grpSpPr>
      <p:sp>
        <p:nvSpPr>
          <p:cNvPr id="26626" name="Rectangle 2"/>
          <p:cNvSpPr>
            <a:spLocks noGrp="1" noRot="1" noChangeAspect="1" noChangeArrowheads="1" noTextEdit="1"/>
          </p:cNvSpPr>
          <p:nvPr>
            <p:ph type="sldImg"/>
          </p:nvPr>
        </p:nvSpPr>
        <p:spPr>
          <a:xfrm>
            <a:off x="1143000" y="685800"/>
            <a:ext cx="4570413" cy="3429000"/>
          </a:xfrm>
          <a:ln>
            <a:solidFill>
              <a:srgbClr val="000000"/>
            </a:solidFill>
            <a:miter lim="800000"/>
          </a:ln>
        </p:spPr>
      </p:sp>
      <p:sp>
        <p:nvSpPr>
          <p:cNvPr id="266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en-US" altLang="zh-CN" sz="3200">
              <a:latin typeface="Arial"/>
            </a:endParaRP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2226" name="幻灯片图像占位符 1"/>
          <p:cNvSpPr>
            <a:spLocks noGrp="1" noRot="1" noChangeAspect="1" noTextEdit="1"/>
          </p:cNvSpPr>
          <p:nvPr>
            <p:ph type="sldImg"/>
          </p:nvPr>
        </p:nvSpPr>
        <p:spPr bwMode="auto">
          <a:xfrm>
            <a:off x="1143000" y="685800"/>
            <a:ext cx="4570413"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通常在内外网物理隔离的情况下</a:t>
            </a:r>
            <a:r>
              <a:rPr lang="zh-CN" altLang="en-US" baseline="0"/>
              <a:t> 想要在</a:t>
            </a:r>
            <a:r>
              <a:rPr lang="en-US" altLang="zh-CN" baseline="0"/>
              <a:t>2</a:t>
            </a:r>
            <a:r>
              <a:rPr lang="zh-CN" altLang="en-US" baseline="0"/>
              <a:t>个网络之间传送文件只能通过物理介质拷贝的方式，这不仅需要投入人力，而且还有一定的风险，介质可能会在拷贝途中丢失等。</a:t>
            </a:r>
            <a:endParaRPr lang="zh-CN" altLang="en-US"/>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a:ea typeface="宋体" pitchFamily="2" charset="-122"/>
              </a:defRPr>
            </a:lvl1pPr>
            <a:lvl2pPr marL="742950" indent="-285750" eaLnBrk="0" hangingPunct="0">
              <a:defRPr>
                <a:solidFill>
                  <a:schemeClr val="tx1"/>
                </a:solidFill>
                <a:latin typeface="Arial"/>
                <a:ea typeface="宋体" pitchFamily="2" charset="-122"/>
              </a:defRPr>
            </a:lvl2pPr>
            <a:lvl3pPr marL="1143000" indent="-228600" eaLnBrk="0" hangingPunct="0">
              <a:defRPr>
                <a:solidFill>
                  <a:schemeClr val="tx1"/>
                </a:solidFill>
                <a:latin typeface="Arial"/>
                <a:ea typeface="宋体" pitchFamily="2" charset="-122"/>
              </a:defRPr>
            </a:lvl3pPr>
            <a:lvl4pPr marL="1600200" indent="-228600" eaLnBrk="0" hangingPunct="0">
              <a:defRPr>
                <a:solidFill>
                  <a:schemeClr val="tx1"/>
                </a:solidFill>
                <a:latin typeface="Arial"/>
                <a:ea typeface="宋体" pitchFamily="2" charset="-122"/>
              </a:defRPr>
            </a:lvl4pPr>
            <a:lvl5pPr marL="2057400" indent="-228600" eaLnBrk="0" hangingPunct="0">
              <a:defRPr>
                <a:solidFill>
                  <a:schemeClr val="tx1"/>
                </a:solidFill>
                <a:latin typeface="Arial"/>
                <a:ea typeface="宋体" pitchFamily="2" charset="-122"/>
              </a:defRPr>
            </a:lvl5pPr>
            <a:lvl6pPr marL="2514600" indent="-228600" eaLnBrk="0" fontAlgn="base" hangingPunct="0">
              <a:spcBef>
                <a:spcPct val="0"/>
              </a:spcBef>
              <a:spcAft>
                <a:spcPct val="0"/>
              </a:spcAft>
              <a:defRPr>
                <a:solidFill>
                  <a:schemeClr val="tx1"/>
                </a:solidFill>
                <a:latin typeface="Arial"/>
                <a:ea typeface="宋体" pitchFamily="2" charset="-122"/>
              </a:defRPr>
            </a:lvl6pPr>
            <a:lvl7pPr marL="2971800" indent="-228600" eaLnBrk="0" fontAlgn="base" hangingPunct="0">
              <a:spcBef>
                <a:spcPct val="0"/>
              </a:spcBef>
              <a:spcAft>
                <a:spcPct val="0"/>
              </a:spcAft>
              <a:defRPr>
                <a:solidFill>
                  <a:schemeClr val="tx1"/>
                </a:solidFill>
                <a:latin typeface="Arial"/>
                <a:ea typeface="宋体" pitchFamily="2" charset="-122"/>
              </a:defRPr>
            </a:lvl7pPr>
            <a:lvl8pPr marL="3429000" indent="-228600" eaLnBrk="0" fontAlgn="base" hangingPunct="0">
              <a:spcBef>
                <a:spcPct val="0"/>
              </a:spcBef>
              <a:spcAft>
                <a:spcPct val="0"/>
              </a:spcAft>
              <a:defRPr>
                <a:solidFill>
                  <a:schemeClr val="tx1"/>
                </a:solidFill>
                <a:latin typeface="Arial"/>
                <a:ea typeface="宋体" pitchFamily="2" charset="-122"/>
              </a:defRPr>
            </a:lvl8pPr>
            <a:lvl9pPr marL="3886200" indent="-228600" eaLnBrk="0" fontAlgn="base" hangingPunct="0">
              <a:spcBef>
                <a:spcPct val="0"/>
              </a:spcBef>
              <a:spcAft>
                <a:spcPct val="0"/>
              </a:spcAft>
              <a:defRPr>
                <a:solidFill>
                  <a:schemeClr val="tx1"/>
                </a:solidFill>
                <a:latin typeface="Arial"/>
                <a:ea typeface="宋体" pitchFamily="2" charset="-122"/>
              </a:defRPr>
            </a:lvl9pPr>
          </a:lstStyle>
          <a:p>
            <a:pPr eaLnBrk="1" hangingPunct="1"/>
            <a:fld id="{EE801E45-6E15-4B5D-8F8C-08CEA337BC8F}" type="slidenum">
              <a:rPr lang="zh-CN" altLang="en-US" smtClean="0"/>
              <a:pPr eaLnBrk="1" hangingPunct="1"/>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3186" name="幻灯片图像占位符 1"/>
          <p:cNvSpPr>
            <a:spLocks noGrp="1" noRot="1" noChangeAspect="1" noTextEdit="1"/>
          </p:cNvSpPr>
          <p:nvPr>
            <p:ph type="sldImg"/>
          </p:nvPr>
        </p:nvSpPr>
        <p:spPr>
          <a:xfrm>
            <a:off x="1143000" y="685800"/>
            <a:ext cx="4570413" cy="3429000"/>
          </a:xfrm>
        </p:spPr>
      </p:sp>
      <p:sp>
        <p:nvSpPr>
          <p:cNvPr id="9318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a:rPr>
              <a:t>22</a:t>
            </a:r>
            <a:r>
              <a:rPr lang="zh-CN" altLang="en-US">
                <a:latin typeface="Arial"/>
              </a:rPr>
              <a:t>、</a:t>
            </a:r>
            <a:r>
              <a:rPr lang="en-US" altLang="zh-CN">
                <a:latin typeface="Arial"/>
              </a:rPr>
              <a:t>80</a:t>
            </a:r>
            <a:r>
              <a:rPr lang="zh-CN" altLang="en-US">
                <a:latin typeface="Arial"/>
              </a:rPr>
              <a:t>、</a:t>
            </a:r>
            <a:r>
              <a:rPr lang="en-US" altLang="zh-CN">
                <a:latin typeface="Arial"/>
              </a:rPr>
              <a:t>8820</a:t>
            </a:r>
            <a:r>
              <a:rPr lang="zh-CN" altLang="en-US">
                <a:latin typeface="Arial"/>
              </a:rPr>
              <a:t>、</a:t>
            </a:r>
            <a:r>
              <a:rPr lang="en-US" altLang="zh-CN">
                <a:latin typeface="Arial"/>
              </a:rPr>
              <a:t>8821</a:t>
            </a:r>
            <a:r>
              <a:rPr lang="zh-CN" altLang="en-US">
                <a:latin typeface="Arial"/>
              </a:rPr>
              <a:t>、</a:t>
            </a:r>
            <a:r>
              <a:rPr lang="en-US" altLang="zh-CN">
                <a:latin typeface="Arial"/>
              </a:rPr>
              <a:t>8830</a:t>
            </a:r>
            <a:r>
              <a:rPr lang="zh-CN" altLang="en-US">
                <a:latin typeface="Arial"/>
              </a:rPr>
              <a:t>、</a:t>
            </a:r>
            <a:r>
              <a:rPr lang="en-US" altLang="zh-CN">
                <a:latin typeface="Arial"/>
              </a:rPr>
              <a:t>8443</a:t>
            </a:r>
          </a:p>
          <a:p>
            <a:endParaRPr lang="zh-CN" altLang="en-US">
              <a:latin typeface="Arial"/>
            </a:endParaRPr>
          </a:p>
        </p:txBody>
      </p:sp>
      <p:sp>
        <p:nvSpPr>
          <p:cNvPr id="9318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b="1">
                <a:solidFill>
                  <a:schemeClr val="tx1"/>
                </a:solidFill>
                <a:latin typeface="Arial"/>
                <a:ea typeface="宋体" pitchFamily="2" charset="-122"/>
              </a:defRPr>
            </a:lvl1pPr>
            <a:lvl2pPr marL="742950" indent="-285750" defTabSz="942975" eaLnBrk="0" hangingPunct="0">
              <a:defRPr b="1">
                <a:solidFill>
                  <a:schemeClr val="tx1"/>
                </a:solidFill>
                <a:latin typeface="Arial"/>
                <a:ea typeface="宋体" pitchFamily="2" charset="-122"/>
              </a:defRPr>
            </a:lvl2pPr>
            <a:lvl3pPr marL="1143000" indent="-228600" defTabSz="942975" eaLnBrk="0" hangingPunct="0">
              <a:defRPr b="1">
                <a:solidFill>
                  <a:schemeClr val="tx1"/>
                </a:solidFill>
                <a:latin typeface="Arial"/>
                <a:ea typeface="宋体" pitchFamily="2" charset="-122"/>
              </a:defRPr>
            </a:lvl3pPr>
            <a:lvl4pPr marL="1600200" indent="-228600" defTabSz="942975" eaLnBrk="0" hangingPunct="0">
              <a:defRPr b="1">
                <a:solidFill>
                  <a:schemeClr val="tx1"/>
                </a:solidFill>
                <a:latin typeface="Arial"/>
                <a:ea typeface="宋体" pitchFamily="2" charset="-122"/>
              </a:defRPr>
            </a:lvl4pPr>
            <a:lvl5pPr marL="2057400" indent="-228600" defTabSz="942975" eaLnBrk="0" hangingPunct="0">
              <a:defRPr b="1">
                <a:solidFill>
                  <a:schemeClr val="tx1"/>
                </a:solidFill>
                <a:latin typeface="Arial"/>
                <a:ea typeface="宋体" pitchFamily="2" charset="-122"/>
              </a:defRPr>
            </a:lvl5pPr>
            <a:lvl6pPr marL="2514600" indent="-228600" defTabSz="942975" eaLnBrk="0" fontAlgn="base" hangingPunct="0">
              <a:spcBef>
                <a:spcPct val="0"/>
              </a:spcBef>
              <a:spcAft>
                <a:spcPct val="0"/>
              </a:spcAft>
              <a:defRPr b="1">
                <a:solidFill>
                  <a:schemeClr val="tx1"/>
                </a:solidFill>
                <a:latin typeface="Arial"/>
                <a:ea typeface="宋体" pitchFamily="2" charset="-122"/>
              </a:defRPr>
            </a:lvl6pPr>
            <a:lvl7pPr marL="2971800" indent="-228600" defTabSz="942975" eaLnBrk="0" fontAlgn="base" hangingPunct="0">
              <a:spcBef>
                <a:spcPct val="0"/>
              </a:spcBef>
              <a:spcAft>
                <a:spcPct val="0"/>
              </a:spcAft>
              <a:defRPr b="1">
                <a:solidFill>
                  <a:schemeClr val="tx1"/>
                </a:solidFill>
                <a:latin typeface="Arial"/>
                <a:ea typeface="宋体" pitchFamily="2" charset="-122"/>
              </a:defRPr>
            </a:lvl7pPr>
            <a:lvl8pPr marL="3429000" indent="-228600" defTabSz="942975" eaLnBrk="0" fontAlgn="base" hangingPunct="0">
              <a:spcBef>
                <a:spcPct val="0"/>
              </a:spcBef>
              <a:spcAft>
                <a:spcPct val="0"/>
              </a:spcAft>
              <a:defRPr b="1">
                <a:solidFill>
                  <a:schemeClr val="tx1"/>
                </a:solidFill>
                <a:latin typeface="Arial"/>
                <a:ea typeface="宋体" pitchFamily="2" charset="-122"/>
              </a:defRPr>
            </a:lvl8pPr>
            <a:lvl9pPr marL="3886200" indent="-228600" defTabSz="942975" eaLnBrk="0" fontAlgn="base" hangingPunct="0">
              <a:spcBef>
                <a:spcPct val="0"/>
              </a:spcBef>
              <a:spcAft>
                <a:spcPct val="0"/>
              </a:spcAft>
              <a:defRPr b="1">
                <a:solidFill>
                  <a:schemeClr val="tx1"/>
                </a:solidFill>
                <a:latin typeface="Arial"/>
                <a:ea typeface="宋体" pitchFamily="2" charset="-122"/>
              </a:defRPr>
            </a:lvl9pPr>
          </a:lstStyle>
          <a:p>
            <a:pPr eaLnBrk="1" hangingPunct="1"/>
            <a:fld id="{B423346C-0634-47C7-A199-97D63119488C}" type="slidenum">
              <a:rPr lang="en-US" altLang="zh-CN" b="0" smtClean="0"/>
              <a:pPr eaLnBrk="1" hangingPunct="1"/>
              <a:t>4</a:t>
            </a:fld>
            <a:endParaRPr lang="en-US" altLang="zh-CN" b="0"/>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1143000" y="685800"/>
            <a:ext cx="4570413" cy="3429000"/>
          </a:xfrm>
        </p:spPr>
      </p:sp>
      <p:sp>
        <p:nvSpPr>
          <p:cNvPr id="3" name="备注占位符 2"/>
          <p:cNvSpPr>
            <a:spLocks noGrp="1"/>
          </p:cNvSpPr>
          <p:nvPr>
            <p:ph type="body" idx="1"/>
          </p:nvPr>
        </p:nvSpPr>
        <p:spPr/>
        <p:txBody>
          <a:bodyPr/>
          <a:lstStyle/>
          <a:p>
            <a:r>
              <a:rPr lang="zh-CN" altLang="en-US"/>
              <a:t>系统为文件摆渡提供了完善的过滤策略，不仅提供了基于文件格式的过滤策略还提供了基于文件内容的过滤策略，同样针对打包文件我们</a:t>
            </a:r>
            <a:r>
              <a:rPr lang="en-US" altLang="zh-CN" err="1"/>
              <a:t>EFile</a:t>
            </a:r>
            <a:r>
              <a:rPr lang="zh-CN" altLang="en-US"/>
              <a:t>产品也提供穿透压缩包的文件过滤策略，一旦压缩包内的文件被扫描出来不符合格式或者内容过滤策略，压缩文件将不会被摆渡。</a:t>
            </a:r>
          </a:p>
        </p:txBody>
      </p:sp>
      <p:sp>
        <p:nvSpPr>
          <p:cNvPr id="4" name="灯片编号占位符 3"/>
          <p:cNvSpPr>
            <a:spLocks noGrp="1"/>
          </p:cNvSpPr>
          <p:nvPr>
            <p:ph type="sldNum" sz="quarter" idx="10"/>
          </p:nvPr>
        </p:nvSpPr>
        <p:spPr/>
        <p:txBody>
          <a:bodyPr/>
          <a:lstStyle/>
          <a:p>
            <a:pPr>
              <a:defRPr/>
            </a:pPr>
            <a:fld id="{D19121A8-5814-4DEE-AF7C-D93AFFFF0D30}" type="slidenum">
              <a:rPr lang="zh-CN" altLang="en-US" smtClean="0"/>
              <a:pPr>
                <a:defRPr/>
              </a:pPr>
              <a:t>5</a:t>
            </a:fld>
            <a:endParaRPr lang="zh-CN" altLang="en-US"/>
          </a:p>
        </p:txBody>
      </p:sp>
    </p:spTree>
    <p:extLst>
      <p:ext uri="{BB962C8B-B14F-4D97-AF65-F5344CB8AC3E}">
        <p14:creationId xmlns:p14="http://schemas.microsoft.com/office/powerpoint/2010/main" val="1298967186"/>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1143000" y="685800"/>
            <a:ext cx="4570413" cy="3429000"/>
          </a:xfrm>
        </p:spPr>
      </p:sp>
      <p:sp>
        <p:nvSpPr>
          <p:cNvPr id="3" name="备注占位符 2"/>
          <p:cNvSpPr>
            <a:spLocks noGrp="1"/>
          </p:cNvSpPr>
          <p:nvPr>
            <p:ph type="body" idx="1"/>
          </p:nvPr>
        </p:nvSpPr>
        <p:spPr/>
        <p:txBody>
          <a:bodyPr/>
          <a:lstStyle/>
          <a:p>
            <a:r>
              <a:rPr lang="zh-CN" altLang="en-US"/>
              <a:t>系统为文件摆渡提供了完善的过滤策略，不仅提供了基于文件格式的过滤策略还提供了基于文件内容的过滤策略，同样针对打包文件我们</a:t>
            </a:r>
            <a:r>
              <a:rPr lang="en-US" altLang="zh-CN" err="1"/>
              <a:t>EFile</a:t>
            </a:r>
            <a:r>
              <a:rPr lang="zh-CN" altLang="en-US"/>
              <a:t>产品也提供穿透压缩包的文件过滤策略，一旦压缩包内的文件被扫描出来不符合格式或者内容过滤策略，压缩文件将不会被摆渡。</a:t>
            </a:r>
          </a:p>
        </p:txBody>
      </p:sp>
      <p:sp>
        <p:nvSpPr>
          <p:cNvPr id="4" name="灯片编号占位符 3"/>
          <p:cNvSpPr>
            <a:spLocks noGrp="1"/>
          </p:cNvSpPr>
          <p:nvPr>
            <p:ph type="sldNum" sz="quarter" idx="10"/>
          </p:nvPr>
        </p:nvSpPr>
        <p:spPr/>
        <p:txBody>
          <a:bodyPr/>
          <a:lstStyle/>
          <a:p>
            <a:pPr>
              <a:defRPr/>
            </a:pPr>
            <a:fld id="{D19121A8-5814-4DEE-AF7C-D93AFFFF0D30}" type="slidenum">
              <a:rPr lang="zh-CN" altLang="en-US" smtClean="0"/>
              <a:pPr>
                <a:defRPr/>
              </a:pPr>
              <a:t>6</a:t>
            </a:fld>
            <a:endParaRPr lang="zh-CN" altLang="en-US"/>
          </a:p>
        </p:txBody>
      </p:sp>
    </p:spTree>
    <p:extLst>
      <p:ext uri="{BB962C8B-B14F-4D97-AF65-F5344CB8AC3E}">
        <p14:creationId xmlns:p14="http://schemas.microsoft.com/office/powerpoint/2010/main" val="1298967186"/>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1143000" y="685800"/>
            <a:ext cx="4570413"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D19121A8-5814-4DEE-AF7C-D93AFFFF0D30}" type="slidenum">
              <a:rPr lang="zh-CN" altLang="en-US" smtClean="0"/>
              <a:pPr>
                <a:defRPr/>
              </a:pPr>
              <a:t>7</a:t>
            </a:fld>
            <a:endParaRPr lang="zh-CN" altLang="en-US"/>
          </a:p>
        </p:txBody>
      </p:sp>
    </p:spTree>
    <p:extLst>
      <p:ext uri="{BB962C8B-B14F-4D97-AF65-F5344CB8AC3E}">
        <p14:creationId xmlns:p14="http://schemas.microsoft.com/office/powerpoint/2010/main" val="707825165"/>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1143000" y="685800"/>
            <a:ext cx="4570413" cy="3429000"/>
          </a:xfrm>
        </p:spPr>
      </p:sp>
      <p:sp>
        <p:nvSpPr>
          <p:cNvPr id="3" name="备注占位符 2"/>
          <p:cNvSpPr>
            <a:spLocks noGrp="1"/>
          </p:cNvSpPr>
          <p:nvPr>
            <p:ph type="body" idx="1"/>
          </p:nvPr>
        </p:nvSpPr>
        <p:spPr/>
        <p:txBody>
          <a:bodyPr/>
          <a:lstStyle/>
          <a:p>
            <a:r>
              <a:rPr lang="zh-CN" altLang="en-US"/>
              <a:t>对于摆渡后的文件，系统提供了自动实时归档功能，一旦归档后文件将无法被修改或删除，除非保存期限到期后系统自动删除，有效保证了文件的原始性，可以作为事后审计的原始凭证，一旦企业或单位因各种原因存在法律纠纷，档案同样因为其原始性能作为有效的法律凭证。</a:t>
            </a:r>
          </a:p>
        </p:txBody>
      </p:sp>
      <p:sp>
        <p:nvSpPr>
          <p:cNvPr id="4" name="灯片编号占位符 3"/>
          <p:cNvSpPr>
            <a:spLocks noGrp="1"/>
          </p:cNvSpPr>
          <p:nvPr>
            <p:ph type="sldNum" sz="quarter" idx="10"/>
          </p:nvPr>
        </p:nvSpPr>
        <p:spPr/>
        <p:txBody>
          <a:bodyPr/>
          <a:lstStyle/>
          <a:p>
            <a:pPr>
              <a:defRPr/>
            </a:pPr>
            <a:fld id="{D19121A8-5814-4DEE-AF7C-D93AFFFF0D30}" type="slidenum">
              <a:rPr lang="zh-CN" altLang="en-US" smtClean="0"/>
              <a:pPr>
                <a:defRPr/>
              </a:pPr>
              <a:t>8</a:t>
            </a:fld>
            <a:endParaRPr lang="zh-CN" altLang="en-US"/>
          </a:p>
        </p:txBody>
      </p:sp>
    </p:spTree>
    <p:extLst>
      <p:ext uri="{BB962C8B-B14F-4D97-AF65-F5344CB8AC3E}">
        <p14:creationId xmlns:p14="http://schemas.microsoft.com/office/powerpoint/2010/main" val="623145938"/>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1143000" y="685800"/>
            <a:ext cx="4570413" cy="3429000"/>
          </a:xfrm>
        </p:spPr>
      </p:sp>
      <p:sp>
        <p:nvSpPr>
          <p:cNvPr id="3" name="备注占位符 2"/>
          <p:cNvSpPr>
            <a:spLocks noGrp="1"/>
          </p:cNvSpPr>
          <p:nvPr>
            <p:ph type="body" idx="1"/>
          </p:nvPr>
        </p:nvSpPr>
        <p:spPr/>
        <p:txBody>
          <a:bodyPr/>
          <a:lstStyle/>
          <a:p>
            <a:r>
              <a:rPr lang="zh-CN" altLang="en-US"/>
              <a:t>产品采用软硬一体绑定定制的</a:t>
            </a:r>
            <a:r>
              <a:rPr lang="en-US" altLang="zh-CN"/>
              <a:t>LINUX</a:t>
            </a:r>
            <a:r>
              <a:rPr lang="zh-CN" altLang="en-US"/>
              <a:t>操作系统，</a:t>
            </a:r>
            <a:r>
              <a:rPr lang="zh-CN" altLang="zh-CN" sz="1200" kern="1200">
                <a:solidFill>
                  <a:schemeClr val="tx1"/>
                </a:solidFill>
                <a:effectLst/>
                <a:latin typeface="+mn-lt"/>
                <a:ea typeface="+mn-ea"/>
                <a:cs typeface="+mn-cs"/>
              </a:rPr>
              <a:t>对于操作系统的端口、服务、协议等做了相应的配置和修改，大大的增加了系统的安全性</a:t>
            </a:r>
            <a:r>
              <a:rPr lang="zh-CN" altLang="en-US" sz="1200" kern="1200">
                <a:solidFill>
                  <a:schemeClr val="tx1"/>
                </a:solidFill>
                <a:effectLst/>
                <a:latin typeface="+mn-lt"/>
                <a:ea typeface="+mn-ea"/>
                <a:cs typeface="+mn-cs"/>
              </a:rPr>
              <a:t>，并</a:t>
            </a:r>
            <a:r>
              <a:rPr lang="zh-CN" altLang="en-US"/>
              <a:t>屏蔽了除软件系统以外的其他入口，</a:t>
            </a:r>
            <a:r>
              <a:rPr lang="en-US" altLang="zh-CN"/>
              <a:t>IT</a:t>
            </a:r>
            <a:r>
              <a:rPr lang="zh-CN" altLang="en-US"/>
              <a:t>管理员只能通过软件登录，对硬件或软件系统进行管理，</a:t>
            </a:r>
            <a:r>
              <a:rPr lang="zh-CN" altLang="zh-CN" sz="1200" kern="1200">
                <a:solidFill>
                  <a:schemeClr val="tx1"/>
                </a:solidFill>
                <a:effectLst/>
                <a:latin typeface="+mn-lt"/>
                <a:ea typeface="+mn-ea"/>
                <a:cs typeface="+mn-cs"/>
              </a:rPr>
              <a:t>在没有得到文件所有者的授权许可情况下，系统管理员无法查看、更不可能删除或破坏其他人的文件信息</a:t>
            </a:r>
            <a:r>
              <a:rPr lang="zh-CN" altLang="en-US" sz="1200" kern="1200">
                <a:solidFill>
                  <a:schemeClr val="tx1"/>
                </a:solidFill>
                <a:effectLst/>
                <a:latin typeface="+mn-lt"/>
                <a:ea typeface="+mn-ea"/>
                <a:cs typeface="+mn-cs"/>
              </a:rPr>
              <a:t>，并且系统不</a:t>
            </a:r>
            <a:r>
              <a:rPr lang="zh-CN" altLang="zh-CN" sz="1200" kern="1200">
                <a:solidFill>
                  <a:schemeClr val="tx1"/>
                </a:solidFill>
                <a:effectLst/>
                <a:latin typeface="+mn-lt"/>
                <a:ea typeface="+mn-ea"/>
                <a:cs typeface="+mn-cs"/>
              </a:rPr>
              <a:t>支持整体迁移，这样杜绝了</a:t>
            </a:r>
            <a:r>
              <a:rPr lang="en-US" altLang="zh-CN" sz="1200" kern="1200">
                <a:solidFill>
                  <a:schemeClr val="tx1"/>
                </a:solidFill>
                <a:effectLst/>
                <a:latin typeface="+mn-lt"/>
                <a:ea typeface="+mn-ea"/>
                <a:cs typeface="+mn-cs"/>
              </a:rPr>
              <a:t>IT</a:t>
            </a:r>
            <a:r>
              <a:rPr lang="zh-CN" altLang="en-US" sz="1200" kern="1200">
                <a:solidFill>
                  <a:schemeClr val="tx1"/>
                </a:solidFill>
                <a:effectLst/>
                <a:latin typeface="+mn-lt"/>
                <a:ea typeface="+mn-ea"/>
                <a:cs typeface="+mn-cs"/>
              </a:rPr>
              <a:t>管理员</a:t>
            </a:r>
            <a:r>
              <a:rPr lang="zh-CN" altLang="zh-CN" sz="1200" kern="1200">
                <a:solidFill>
                  <a:schemeClr val="tx1"/>
                </a:solidFill>
                <a:effectLst/>
                <a:latin typeface="+mn-lt"/>
                <a:ea typeface="+mn-ea"/>
                <a:cs typeface="+mn-cs"/>
              </a:rPr>
              <a:t>非法镜像服务器系统模拟并破解</a:t>
            </a:r>
            <a:r>
              <a:rPr lang="zh-CN" altLang="en-US" sz="1200" kern="1200">
                <a:solidFill>
                  <a:schemeClr val="tx1"/>
                </a:solidFill>
                <a:effectLst/>
                <a:latin typeface="+mn-lt"/>
                <a:ea typeface="+mn-ea"/>
                <a:cs typeface="+mn-cs"/>
              </a:rPr>
              <a:t>。</a:t>
            </a:r>
            <a:endParaRPr lang="zh-CN" altLang="en-US"/>
          </a:p>
        </p:txBody>
      </p:sp>
      <p:sp>
        <p:nvSpPr>
          <p:cNvPr id="4" name="灯片编号占位符 3"/>
          <p:cNvSpPr>
            <a:spLocks noGrp="1"/>
          </p:cNvSpPr>
          <p:nvPr>
            <p:ph type="sldNum" sz="quarter" idx="10"/>
          </p:nvPr>
        </p:nvSpPr>
        <p:spPr/>
        <p:txBody>
          <a:bodyPr/>
          <a:lstStyle/>
          <a:p>
            <a:pPr>
              <a:defRPr/>
            </a:pPr>
            <a:fld id="{D19121A8-5814-4DEE-AF7C-D93AFFFF0D30}" type="slidenum">
              <a:rPr lang="zh-CN" altLang="en-US" smtClean="0"/>
              <a:pPr>
                <a:defRPr/>
              </a:pPr>
              <a:t>9</a:t>
            </a:fld>
            <a:endParaRPr lang="zh-CN" altLang="en-US"/>
          </a:p>
        </p:txBody>
      </p:sp>
    </p:spTree>
    <p:extLst>
      <p:ext uri="{BB962C8B-B14F-4D97-AF65-F5344CB8AC3E}">
        <p14:creationId xmlns:p14="http://schemas.microsoft.com/office/powerpoint/2010/main" val="211622635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D377C7F-E1B2-4BFF-A51F-146D801B93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812CE6-0970-4E00-B7E8-4FDEE8BC59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93EC28B-0C85-437B-A1D1-0FBC2CE931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DA3A9CB-74C9-4816-ABBC-1B3AFAE6CC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E95D6A-3F71-4806-A57F-8B8FA1C35D3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5AB1E08-692A-4F84-AD07-238325BAA49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F6FFC85-595C-464E-9A19-ACFA38F8C22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239150-7456-42EF-99DA-A37A5A5D71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EC9DF7-A870-4ED9-AD73-686FA5815F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ADC2EB-3A0E-4479-A88B-53EB2C39EB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E9C7CF-DF27-46CE-9DD9-202913C500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6"/>
          <p:cNvSpPr>
            <a:spLocks noGrp="1" noChangeArrowheads="1"/>
          </p:cNvSpPr>
          <p:nvPr>
            <p:ph type="sldNum" sz="quarter" idx="10"/>
          </p:nvPr>
        </p:nvSpPr>
        <p:spPr/>
        <p:txBody>
          <a:bodyPr/>
          <a:lstStyle>
            <a:lvl1pPr>
              <a:defRPr/>
            </a:lvl1pPr>
          </a:lstStyle>
          <a:p>
            <a:pPr>
              <a:defRPr/>
            </a:pPr>
            <a:fld id="{B2BEA44E-5A87-4FEA-A25C-CCD475EFF4B4}" type="slidenum">
              <a:rPr lang="en-US"/>
              <a:pPr>
                <a:defRPr/>
              </a:pPr>
              <a:t>‹#›</a:t>
            </a:fld>
            <a:endParaRPr lang="en-US"/>
          </a:p>
        </p:txBody>
      </p:sp>
    </p:spTree>
    <p:extLst>
      <p:ext uri="{BB962C8B-B14F-4D97-AF65-F5344CB8AC3E}">
        <p14:creationId xmlns:p14="http://schemas.microsoft.com/office/powerpoint/2010/main" val="2195972904"/>
      </p:ext>
    </p:extLst>
  </p:cSld>
  <p:clrMapOvr>
    <a:masterClrMapping/>
  </p:clrMapOvr>
  <p:transition>
    <p:pull/>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p:txBody>
          <a:bodyPr/>
          <a:lstStyle>
            <a:lvl1pPr>
              <a:defRPr/>
            </a:lvl1pPr>
          </a:lstStyle>
          <a:p>
            <a:pPr>
              <a:defRPr/>
            </a:pPr>
            <a:fld id="{ACF9C916-E597-4E2C-9805-4FE9FDC152DC}" type="slidenum">
              <a:rPr lang="en-US"/>
              <a:pPr>
                <a:defRPr/>
              </a:pPr>
              <a:t>‹#›</a:t>
            </a:fld>
            <a:endParaRPr lang="en-US"/>
          </a:p>
        </p:txBody>
      </p:sp>
    </p:spTree>
    <p:extLst>
      <p:ext uri="{BB962C8B-B14F-4D97-AF65-F5344CB8AC3E}">
        <p14:creationId xmlns:p14="http://schemas.microsoft.com/office/powerpoint/2010/main" val="1529046696"/>
      </p:ext>
    </p:extLst>
  </p:cSld>
  <p:clrMapOvr>
    <a:masterClrMapping/>
  </p:clrMapOvr>
  <p:transition>
    <p:fade/>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bwMode="auto">
      <p:bgPr>
        <a:solidFill>
          <a:schemeClr val="bg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381000" y="0"/>
            <a:ext cx="84582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endParaRPr lang="zh-CN" altLang="zh-CN"/>
          </a:p>
        </p:txBody>
      </p:sp>
      <p:sp>
        <p:nvSpPr>
          <p:cNvPr id="1027" name="Rectangle 3"/>
          <p:cNvSpPr>
            <a:spLocks noGrp="1" noChangeArrowheads="1"/>
          </p:cNvSpPr>
          <p:nvPr>
            <p:ph type="body" idx="1"/>
          </p:nvPr>
        </p:nvSpPr>
        <p:spPr bwMode="auto">
          <a:xfrm>
            <a:off x="381000" y="1371600"/>
            <a:ext cx="84582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Fiftth level</a:t>
            </a:r>
          </a:p>
        </p:txBody>
      </p:sp>
      <p:sp>
        <p:nvSpPr>
          <p:cNvPr id="1028" name="Rectangle 6"/>
          <p:cNvSpPr>
            <a:spLocks noGrp="1" noChangeArrowheads="1"/>
          </p:cNvSpPr>
          <p:nvPr>
            <p:ph type="sldNum" sz="quarter" idx="4"/>
          </p:nvPr>
        </p:nvSpPr>
        <p:spPr bwMode="auto">
          <a:xfrm>
            <a:off x="0" y="6553200"/>
            <a:ext cx="533400" cy="3048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000" b="0" kern="1200">
                <a:solidFill>
                  <a:srgbClr val="5F5F5F"/>
                </a:solidFill>
                <a:latin typeface="Arial" pitchFamily="34" charset="0"/>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defRPr/>
            </a:pPr>
            <a:fld id="{2EB8A3E6-94DC-4BEB-B313-F438BAC6AE20}" type="slidenum">
              <a:rPr lang="en-US"/>
              <a:pPr>
                <a:defRPr/>
              </a:pPr>
              <a:t>‹#›</a:t>
            </a:fld>
            <a:endParaRPr lang="en-US"/>
          </a:p>
        </p:txBody>
      </p:sp>
      <p:sp>
        <p:nvSpPr>
          <p:cNvPr id="2" name="矩形 1">
            <a:extLst>
              <a:ext uri="{FF2B5EF4-FFF2-40B4-BE49-F238E27FC236}">
                <a16:creationId xmlns:a16="http://schemas.microsoft.com/office/drawing/2014/main" id="{B1FB2BDA-B245-B2AF-2AF3-13847B96DC5A}"/>
              </a:ext>
            </a:extLst>
          </p:cNvPr>
          <p:cNvSpPr/>
          <p:nvPr userDrawn="1"/>
        </p:nvSpPr>
        <p:spPr bwMode="auto">
          <a:xfrm>
            <a:off x="0" y="6985"/>
            <a:ext cx="9144000" cy="808990"/>
          </a:xfrm>
          <a:prstGeom prst="rect">
            <a:avLst/>
          </a:prstGeom>
          <a:solidFill>
            <a:schemeClr val="accent2"/>
          </a:solidFill>
          <a:ln w="9525" cap="flat" cmpd="sng" algn="ctr">
            <a:noFill/>
            <a:prstDash val="solid"/>
            <a:round/>
            <a:headEnd type="none" w="med" len="med"/>
            <a:tailEnd type="none" w="med" len="med"/>
          </a:ln>
          <a:effectLst>
            <a:outerShdw dist="17961" dir="2700000" algn="ctr" rotWithShape="0">
              <a:schemeClr val="hlink">
                <a:gamma/>
                <a:shade val="60000"/>
                <a:invGamma/>
              </a:schemeClr>
            </a:outerShdw>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itchFamily="34" charset="0"/>
              <a:ea typeface="宋体" pitchFamily="2" charset="-122"/>
            </a:endParaRPr>
          </a:p>
        </p:txBody>
      </p:sp>
    </p:spTree>
  </p:cSld>
  <p:clrMap bg1="lt1" tx1="dk1" bg2="lt2" tx2="dk2" accent1="accent1" accent2="accent2" accent3="accent3" accent4="accent4" accent5="accent5" accent6="accent6" hlink="hlink" folHlink="folHlink"/>
  <p:sldLayoutIdLst>
    <p:sldLayoutId id="2147483660" r:id="rId1"/>
    <p:sldLayoutId id="2147483860" r:id="rId2"/>
  </p:sldLayoutIdLst>
  <p:transition>
    <p:pull/>
  </p:transition>
  <p:timing/>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pitchFamily="34" charset="0"/>
          <a:ea typeface="宋体" pitchFamily="2" charset="-122"/>
        </a:defRPr>
      </a:lvl2pPr>
      <a:lvl3pPr algn="l" rtl="0" eaLnBrk="0" fontAlgn="base" hangingPunct="0">
        <a:spcBef>
          <a:spcPct val="0"/>
        </a:spcBef>
        <a:spcAft>
          <a:spcPct val="0"/>
        </a:spcAft>
        <a:defRPr sz="3200">
          <a:solidFill>
            <a:schemeClr val="bg1"/>
          </a:solidFill>
          <a:latin typeface="Arial" pitchFamily="34" charset="0"/>
          <a:ea typeface="宋体" pitchFamily="2" charset="-122"/>
        </a:defRPr>
      </a:lvl3pPr>
      <a:lvl4pPr algn="l" rtl="0" eaLnBrk="0" fontAlgn="base" hangingPunct="0">
        <a:spcBef>
          <a:spcPct val="0"/>
        </a:spcBef>
        <a:spcAft>
          <a:spcPct val="0"/>
        </a:spcAft>
        <a:defRPr sz="3200">
          <a:solidFill>
            <a:schemeClr val="bg1"/>
          </a:solidFill>
          <a:latin typeface="Arial" pitchFamily="34" charset="0"/>
          <a:ea typeface="宋体" pitchFamily="2" charset="-122"/>
        </a:defRPr>
      </a:lvl4pPr>
      <a:lvl5pPr algn="l" rtl="0" eaLnBrk="0" fontAlgn="base" hangingPunct="0">
        <a:spcBef>
          <a:spcPct val="0"/>
        </a:spcBef>
        <a:spcAft>
          <a:spcPct val="0"/>
        </a:spcAft>
        <a:defRPr sz="3200">
          <a:solidFill>
            <a:schemeClr val="bg1"/>
          </a:solidFill>
          <a:latin typeface="Arial" pitchFamily="34" charset="0"/>
          <a:ea typeface="宋体" pitchFamily="2" charset="-122"/>
        </a:defRPr>
      </a:lvl5pPr>
      <a:lvl6pPr marL="457200" algn="l" rtl="0" eaLnBrk="0" fontAlgn="base" hangingPunct="0">
        <a:spcBef>
          <a:spcPct val="0"/>
        </a:spcBef>
        <a:spcAft>
          <a:spcPct val="0"/>
        </a:spcAft>
        <a:defRPr sz="3200">
          <a:solidFill>
            <a:schemeClr val="bg1"/>
          </a:solidFill>
          <a:latin typeface="Arial" pitchFamily="34" charset="0"/>
          <a:ea typeface="宋体" pitchFamily="2" charset="-122"/>
        </a:defRPr>
      </a:lvl6pPr>
      <a:lvl7pPr marL="914400" algn="l" rtl="0" eaLnBrk="0" fontAlgn="base" hangingPunct="0">
        <a:spcBef>
          <a:spcPct val="0"/>
        </a:spcBef>
        <a:spcAft>
          <a:spcPct val="0"/>
        </a:spcAft>
        <a:defRPr sz="3200">
          <a:solidFill>
            <a:schemeClr val="bg1"/>
          </a:solidFill>
          <a:latin typeface="Arial" pitchFamily="34" charset="0"/>
          <a:ea typeface="宋体" pitchFamily="2" charset="-122"/>
        </a:defRPr>
      </a:lvl7pPr>
      <a:lvl8pPr marL="1371600" algn="l" rtl="0" eaLnBrk="0" fontAlgn="base" hangingPunct="0">
        <a:spcBef>
          <a:spcPct val="0"/>
        </a:spcBef>
        <a:spcAft>
          <a:spcPct val="0"/>
        </a:spcAft>
        <a:defRPr sz="3200">
          <a:solidFill>
            <a:schemeClr val="bg1"/>
          </a:solidFill>
          <a:latin typeface="Arial" pitchFamily="34" charset="0"/>
          <a:ea typeface="宋体" pitchFamily="2" charset="-122"/>
        </a:defRPr>
      </a:lvl8pPr>
      <a:lvl9pPr marL="1828800" algn="l" rtl="0" eaLnBrk="0" fontAlgn="base" hangingPunct="0">
        <a:spcBef>
          <a:spcPct val="0"/>
        </a:spcBef>
        <a:spcAft>
          <a:spcPct val="0"/>
        </a:spcAft>
        <a:defRPr sz="3200">
          <a:solidFill>
            <a:schemeClr val="bg1"/>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 Id="rId4"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2.png" /><Relationship Id="rId11" Type="http://schemas.openxmlformats.org/officeDocument/2006/relationships/image" Target="../media/image13.png" /><Relationship Id="rId12" Type="http://schemas.openxmlformats.org/officeDocument/2006/relationships/image" Target="../media/image14.png" /><Relationship Id="rId13" Type="http://schemas.openxmlformats.org/officeDocument/2006/relationships/image" Target="../media/image15.png" /><Relationship Id="rId14" Type="http://schemas.openxmlformats.org/officeDocument/2006/relationships/image" Target="../media/image16.png" /><Relationship Id="rId15" Type="http://schemas.openxmlformats.org/officeDocument/2006/relationships/image" Target="../media/image17.png" /><Relationship Id="rId16" Type="http://schemas.openxmlformats.org/officeDocument/2006/relationships/image" Target="../media/image18.png" /><Relationship Id="rId17" Type="http://schemas.openxmlformats.org/officeDocument/2006/relationships/image" Target="../media/image19.png" /><Relationship Id="rId18" Type="http://schemas.openxmlformats.org/officeDocument/2006/relationships/image" Target="../media/image20.png" /><Relationship Id="rId2" Type="http://schemas.openxmlformats.org/officeDocument/2006/relationships/notesSlide" Target="../notesSlides/notesSlide4.xml"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png" /><Relationship Id="rId6" Type="http://schemas.openxmlformats.org/officeDocument/2006/relationships/image" Target="../media/image8.png" /><Relationship Id="rId7" Type="http://schemas.openxmlformats.org/officeDocument/2006/relationships/image" Target="../media/image9.png" /><Relationship Id="rId8" Type="http://schemas.openxmlformats.org/officeDocument/2006/relationships/image" Target="../media/image10.png" /><Relationship Id="rId9" Type="http://schemas.openxmlformats.org/officeDocument/2006/relationships/image" Target="../media/image1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23.png" /><Relationship Id="rId2" Type="http://schemas.openxmlformats.org/officeDocument/2006/relationships/notesSlide" Target="../notesSlides/notesSlide5.xml" /><Relationship Id="rId3" Type="http://schemas.openxmlformats.org/officeDocument/2006/relationships/image" Target="../media/image5.png" /><Relationship Id="rId4" Type="http://schemas.openxmlformats.org/officeDocument/2006/relationships/image" Target="../media/image21.png" /><Relationship Id="rId5" Type="http://schemas.openxmlformats.org/officeDocument/2006/relationships/image" Target="../media/image7.png" /><Relationship Id="rId6" Type="http://schemas.openxmlformats.org/officeDocument/2006/relationships/image" Target="../media/image8.png" /><Relationship Id="rId7" Type="http://schemas.openxmlformats.org/officeDocument/2006/relationships/image" Target="../media/image9.png" /><Relationship Id="rId8" Type="http://schemas.openxmlformats.org/officeDocument/2006/relationships/image" Target="../media/image10.png" /><Relationship Id="rId9" Type="http://schemas.openxmlformats.org/officeDocument/2006/relationships/image" Target="../media/image2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4.jpeg" /><Relationship Id="rId4" Type="http://schemas.openxmlformats.org/officeDocument/2006/relationships/image" Target="../media/image2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26.png" /><Relationship Id="rId4" Type="http://schemas.openxmlformats.org/officeDocument/2006/relationships/image" Target="../media/image27.png" /><Relationship Id="rId5" Type="http://schemas.openxmlformats.org/officeDocument/2006/relationships/image" Target="../media/image28.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9.jpeg" /><Relationship Id="rId3" Type="http://schemas.openxmlformats.org/officeDocument/2006/relationships/image" Target="../media/image30.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804107003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5" name="Rectangle 2"/>
          <p:cNvSpPr>
            <a:spLocks noChangeArrowheads="1"/>
          </p:cNvSpPr>
          <p:nvPr/>
        </p:nvSpPr>
        <p:spPr bwMode="auto">
          <a:xfrm>
            <a:off x="660400" y="966788"/>
            <a:ext cx="50133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lgn="ctr"/>
            <a:endParaRPr lang="zh-CN" altLang="en-US" sz="4000">
              <a:solidFill>
                <a:srgbClr val="5F5F5F"/>
              </a:solidFill>
            </a:endParaRPr>
          </a:p>
        </p:txBody>
      </p:sp>
      <p:sp>
        <p:nvSpPr>
          <p:cNvPr id="7" name="Rectangle 2"/>
          <p:cNvSpPr txBox="1">
            <a:spLocks noChangeArrowheads="1"/>
          </p:cNvSpPr>
          <p:nvPr/>
        </p:nvSpPr>
        <p:spPr>
          <a:xfrm>
            <a:off x="660400" y="2780928"/>
            <a:ext cx="7704856" cy="800100"/>
          </a:xfrm>
          <a:prstGeom prst="rect">
            <a:avLst/>
          </a:prstGeom>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lgn="ctr">
              <a:defRPr/>
            </a:pPr>
            <a:r>
              <a:rPr lang="zh-CN" altLang="en-US" sz="4000" b="0">
                <a:effectLst>
                  <a:outerShdw blurRad="38100" dist="38100" dir="2700000" algn="tl">
                    <a:srgbClr val="C0C0C0"/>
                  </a:outerShdw>
                </a:effectLst>
                <a:latin typeface="微软雅黑" pitchFamily="34" charset="-122"/>
                <a:ea typeface="微软雅黑" pitchFamily="34" charset="-122"/>
              </a:rPr>
              <a:t>企业网间文件安全摆渡产品方案</a:t>
            </a:r>
            <a:endParaRPr lang="en-US" altLang="zh-CN" sz="4000" b="0">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9" presetClass="entr" presetSubtype="0" dur="1000" fill="hold" grpId="0" nodeType="withEffect">
                                  <p:stCondLst>
                                    <p:cond delay="0"/>
                                  </p:stCondLst>
                                  <p:childTnLst>
                                    <p:set>
                                      <p:cBhvr>
                                        <p:cTn id="6" dur="0"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1"/>
          <p:cNvSpPr>
            <a:spLocks noGrp="1"/>
          </p:cNvSpPr>
          <p:nvPr>
            <p:ph type="title"/>
          </p:nvPr>
        </p:nvSpPr>
        <p:spPr>
          <a:xfrm>
            <a:off x="323528" y="13648"/>
            <a:ext cx="8763000" cy="765175"/>
          </a:xfrm>
        </p:spPr>
        <p:txBody>
          <a:bodyPr/>
          <a:lstStyle/>
          <a:p>
            <a:pPr algn="r"/>
            <a:r>
              <a:rPr lang="zh-CN" altLang="en-US" sz="3600" kern="1200">
                <a:latin typeface="微软雅黑" pitchFamily="34" charset="-122"/>
                <a:ea typeface="微软雅黑" pitchFamily="34" charset="-122"/>
                <a:cs typeface="+mn-cs"/>
              </a:rPr>
              <a:t>面临的困扰？</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016" y="4629037"/>
            <a:ext cx="2238627" cy="2233739"/>
          </a:xfrm>
          <a:prstGeom prst="rect">
            <a:avLst/>
          </a:prstGeom>
        </p:spPr>
      </p:pic>
      <p:sp>
        <p:nvSpPr>
          <p:cNvPr id="6" name="Rectangle 3"/>
          <p:cNvSpPr txBox="1">
            <a:spLocks noChangeArrowheads="1"/>
          </p:cNvSpPr>
          <p:nvPr/>
        </p:nvSpPr>
        <p:spPr>
          <a:xfrm>
            <a:off x="212594" y="825375"/>
            <a:ext cx="8751894" cy="4520545"/>
          </a:xfrm>
          <a:prstGeom prst="rect">
            <a:avLst/>
          </a:prstGeom>
        </p:spPr>
        <p:txBody>
          <a:bodyPr lIns="64282" tIns="32141" rIns="64282" bIns="32141"/>
          <a:lstStyle>
            <a:defPPr>
              <a:defRPr lang="en-US"/>
            </a:defPPr>
            <a:lvl1pPr marL="342900" indent="-342900" algn="l" rtl="0" eaLnBrk="0" fontAlgn="base" hangingPunct="0">
              <a:lnSpc>
                <a:spcPct val="120000"/>
              </a:lnSpc>
              <a:spcBef>
                <a:spcPct val="0"/>
              </a:spcBef>
              <a:spcAft>
                <a:spcPct val="50000"/>
              </a:spcAft>
              <a:buClr>
                <a:srgbClr val="006666"/>
              </a:buClr>
              <a:buSzPct val="80000"/>
              <a:buFont typeface="Wingdings" pitchFamily="2" charset="2"/>
              <a:buChar char="n"/>
              <a:defRPr sz="2000" b="1" kern="1200" spc="100">
                <a:solidFill>
                  <a:schemeClr val="tx1"/>
                </a:solidFill>
                <a:latin typeface="+mn-lt"/>
                <a:ea typeface="+mn-ea"/>
                <a:cs typeface="+mn-cs"/>
              </a:defRPr>
            </a:lvl1pPr>
            <a:lvl2pPr marL="742950" indent="-285750" algn="l" rtl="0" eaLnBrk="0" fontAlgn="base" hangingPunct="0">
              <a:lnSpc>
                <a:spcPct val="120000"/>
              </a:lnSpc>
              <a:spcBef>
                <a:spcPct val="0"/>
              </a:spcBef>
              <a:spcAft>
                <a:spcPct val="50000"/>
              </a:spcAft>
              <a:buClr>
                <a:srgbClr val="006666"/>
              </a:buClr>
              <a:buSzPct val="80000"/>
              <a:buFont typeface="Wingdings" pitchFamily="2" charset="2"/>
              <a:buChar char="l"/>
              <a:defRPr b="1" kern="1200" spc="100">
                <a:solidFill>
                  <a:schemeClr val="tx1"/>
                </a:solidFill>
                <a:latin typeface="+mn-lt"/>
                <a:ea typeface="+mn-ea"/>
                <a:cs typeface="+mn-cs"/>
              </a:defRPr>
            </a:lvl2pPr>
            <a:lvl3pPr marL="1143000" indent="-228600" algn="l" rtl="0" eaLnBrk="0" fontAlgn="base" hangingPunct="0">
              <a:lnSpc>
                <a:spcPct val="120000"/>
              </a:lnSpc>
              <a:spcBef>
                <a:spcPct val="0"/>
              </a:spcBef>
              <a:spcAft>
                <a:spcPct val="50000"/>
              </a:spcAft>
              <a:buClr>
                <a:srgbClr val="006666"/>
              </a:buClr>
              <a:buSzPct val="125000"/>
              <a:buFont typeface="Arial"/>
              <a:buChar char="–"/>
              <a:defRPr sz="1600" b="1" kern="1200" spc="100">
                <a:solidFill>
                  <a:schemeClr val="tx1"/>
                </a:solidFill>
                <a:latin typeface="+mn-lt"/>
                <a:ea typeface="+mn-ea"/>
                <a:cs typeface="+mn-cs"/>
              </a:defRPr>
            </a:lvl3pPr>
            <a:lvl4pPr marL="1600200" indent="-228600" algn="l" rtl="0" eaLnBrk="0" fontAlgn="base" hangingPunct="0">
              <a:spcBef>
                <a:spcPct val="0"/>
              </a:spcBef>
              <a:spcAft>
                <a:spcPts val="1000"/>
              </a:spcAft>
              <a:buFont typeface="Arial"/>
              <a:buChar char="–"/>
              <a:defRPr sz="1200" b="1" kern="1200" spc="100">
                <a:solidFill>
                  <a:schemeClr val="tx1"/>
                </a:solidFill>
                <a:latin typeface="+mn-lt"/>
                <a:ea typeface="+mn-ea"/>
                <a:cs typeface="+mn-cs"/>
              </a:defRPr>
            </a:lvl4pPr>
            <a:lvl5pPr marL="2057400" indent="-228600" algn="l" rtl="0" eaLnBrk="0" fontAlgn="base" hangingPunct="0">
              <a:spcBef>
                <a:spcPct val="0"/>
              </a:spcBef>
              <a:spcAft>
                <a:spcPts val="1000"/>
              </a:spcAft>
              <a:buFont typeface="Arial"/>
              <a:buChar char="»"/>
              <a:defRPr sz="1000" b="1" kern="1200" spc="1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9pPr>
          </a:lstStyle>
          <a:p>
            <a:pPr marL="0" lvl="1" indent="0">
              <a:lnSpc>
                <a:spcPct val="150000"/>
              </a:lnSpc>
              <a:spcAft>
                <a:spcPct val="0"/>
              </a:spcAft>
              <a:buNone/>
              <a:defRPr/>
            </a:pPr>
            <a:r>
              <a:rPr lang="zh-CN" altLang="en-US" sz="2400" b="0">
                <a:ea typeface="微软雅黑" pitchFamily="34" charset="-122"/>
              </a:rPr>
              <a:t>出于信息安全的考虑，企业在内部根据密级不同组建了多个网络（工作网、研发试验网、车间网等），并将这些网络相互隔离。但在实际工作中我们面临如下困扰：</a:t>
            </a:r>
            <a:endParaRPr lang="en-US" altLang="zh-CN" sz="2400" b="0">
              <a:ea typeface="微软雅黑" pitchFamily="34" charset="-122"/>
            </a:endParaRPr>
          </a:p>
          <a:p>
            <a:pPr marL="342900" lvl="1" indent="-342900">
              <a:lnSpc>
                <a:spcPct val="150000"/>
              </a:lnSpc>
              <a:spcAft>
                <a:spcPct val="0"/>
              </a:spcAft>
              <a:defRPr/>
            </a:pPr>
            <a:r>
              <a:rPr lang="zh-CN" altLang="en-US" sz="2000"/>
              <a:t>工作中需要在这些不同的网络间便捷的进行文件的交互（比如：在工作网内研发的程序要下发到车间网等）</a:t>
            </a:r>
            <a:endParaRPr lang="en-US" altLang="zh-CN" sz="2000"/>
          </a:p>
          <a:p>
            <a:pPr marL="342900" lvl="1" indent="-342900">
              <a:lnSpc>
                <a:spcPct val="150000"/>
              </a:lnSpc>
              <a:spcAft>
                <a:spcPct val="0"/>
              </a:spcAft>
              <a:defRPr/>
            </a:pPr>
            <a:r>
              <a:rPr lang="zh-CN" altLang="en-US" sz="2000"/>
              <a:t>使用安全</a:t>
            </a:r>
            <a:r>
              <a:rPr lang="en-US" altLang="zh-CN" sz="2000"/>
              <a:t>U</a:t>
            </a:r>
            <a:r>
              <a:rPr lang="zh-CN" altLang="en-US" sz="2000"/>
              <a:t>盘方式进行文件摆渡，操作麻烦、效率低</a:t>
            </a:r>
            <a:endParaRPr lang="en-US" altLang="zh-CN" sz="2000"/>
          </a:p>
          <a:p>
            <a:pPr marL="342900" lvl="1" indent="-342900">
              <a:lnSpc>
                <a:spcPct val="150000"/>
              </a:lnSpc>
              <a:spcAft>
                <a:spcPct val="0"/>
              </a:spcAft>
              <a:defRPr/>
            </a:pPr>
            <a:r>
              <a:rPr lang="zh-CN" altLang="en-US" sz="2000"/>
              <a:t>很难对每个交换的文件进行审核和过滤，存在有非法文件摆渡的风险</a:t>
            </a:r>
            <a:endParaRPr lang="en-US" altLang="zh-CN" sz="2000"/>
          </a:p>
          <a:p>
            <a:pPr marL="342900" lvl="1" indent="-342900">
              <a:lnSpc>
                <a:spcPct val="150000"/>
              </a:lnSpc>
              <a:spcAft>
                <a:spcPct val="0"/>
              </a:spcAft>
              <a:defRPr/>
            </a:pPr>
            <a:r>
              <a:rPr lang="zh-CN" altLang="en-US" sz="2000"/>
              <a:t>不易对员工的文件摆渡行为进行监控和审计</a:t>
            </a:r>
            <a:endParaRPr lang="en-US" altLang="zh-CN" sz="2000">
              <a:latin typeface="+mn-ea"/>
            </a:endParaRPr>
          </a:p>
        </p:txBody>
      </p:sp>
    </p:spTree>
    <p:extLst>
      <p:ext uri="{BB962C8B-B14F-4D97-AF65-F5344CB8AC3E}">
        <p14:creationId xmlns:p14="http://schemas.microsoft.com/office/powerpoint/2010/main" val="178677885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2" name="标题 1"/>
          <p:cNvSpPr>
            <a:spLocks noGrp="1"/>
          </p:cNvSpPr>
          <p:nvPr>
            <p:ph type="title"/>
          </p:nvPr>
        </p:nvSpPr>
        <p:spPr>
          <a:xfrm>
            <a:off x="490184" y="13648"/>
            <a:ext cx="8458200" cy="7651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r>
              <a:rPr lang="zh-CN" altLang="en-US" sz="3600" kern="1200">
                <a:latin typeface="微软雅黑" pitchFamily="34" charset="-122"/>
                <a:ea typeface="微软雅黑" pitchFamily="34" charset="-122"/>
                <a:cs typeface="+mn-cs"/>
              </a:rPr>
              <a:t>方案原理</a:t>
            </a:r>
          </a:p>
        </p:txBody>
      </p:sp>
      <p:pic>
        <p:nvPicPr>
          <p:cNvPr id="5123" name="Picture 5" descr="C:\Users\Rodger\Desktop\物理隔离 (3).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2138" y="1341438"/>
            <a:ext cx="786765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a:spLocks noChangeArrowheads="1"/>
          </p:cNvSpPr>
          <p:nvPr/>
        </p:nvSpPr>
        <p:spPr bwMode="black">
          <a:xfrm>
            <a:off x="661988" y="4365625"/>
            <a:ext cx="6214268" cy="148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eaLnBrk="0" fontAlgn="auto" hangingPunct="0">
              <a:lnSpc>
                <a:spcPct val="110000"/>
              </a:lnSpc>
              <a:spcBef>
                <a:spcPct val="0"/>
              </a:spcBef>
              <a:spcAft>
                <a:spcPct val="0"/>
              </a:spcAft>
              <a:defRPr/>
            </a:pPr>
            <a:r>
              <a:rPr lang="zh-CN" altLang="en-US" sz="2400" b="1" kern="0">
                <a:solidFill>
                  <a:srgbClr val="B10303"/>
                </a:solidFill>
                <a:latin typeface="微软雅黑" pitchFamily="34" charset="-122"/>
                <a:ea typeface="微软雅黑" pitchFamily="34" charset="-122"/>
              </a:rPr>
              <a:t>存在问题</a:t>
            </a:r>
            <a:endParaRPr lang="en-US" altLang="zh-CN" sz="2400" b="1" kern="0">
              <a:solidFill>
                <a:srgbClr val="B10303"/>
              </a:solidFill>
              <a:latin typeface="微软雅黑" pitchFamily="34" charset="-122"/>
              <a:ea typeface="微软雅黑" pitchFamily="34" charset="-122"/>
            </a:endParaRPr>
          </a:p>
          <a:p>
            <a:pPr eaLnBrk="0" fontAlgn="auto" hangingPunct="0">
              <a:lnSpc>
                <a:spcPct val="110000"/>
              </a:lnSpc>
              <a:spcBef>
                <a:spcPct val="0"/>
              </a:spcBef>
              <a:spcAft>
                <a:spcPct val="0"/>
              </a:spcAft>
              <a:defRPr/>
            </a:pPr>
            <a:endParaRPr lang="en-US" altLang="zh-CN" sz="1000" b="1" kern="0">
              <a:solidFill>
                <a:srgbClr val="B10303"/>
              </a:solidFill>
            </a:endParaRPr>
          </a:p>
          <a:p>
            <a:pPr marL="285750" indent="-285750" eaLnBrk="0" fontAlgn="auto" hangingPunct="0">
              <a:lnSpc>
                <a:spcPct val="110000"/>
              </a:lnSpc>
              <a:spcBef>
                <a:spcPct val="0"/>
              </a:spcBef>
              <a:spcAft>
                <a:spcPct val="0"/>
              </a:spcAft>
              <a:buFont typeface="Wingdings" pitchFamily="2" charset="2"/>
              <a:buChar char="l"/>
              <a:defRPr/>
            </a:pPr>
            <a:r>
              <a:rPr lang="zh-CN" altLang="en-US" sz="1600" kern="0">
                <a:solidFill>
                  <a:srgbClr val="000000"/>
                </a:solidFill>
                <a:latin typeface="微软雅黑" pitchFamily="34" charset="-122"/>
                <a:ea typeface="微软雅黑" pitchFamily="34" charset="-122"/>
              </a:rPr>
              <a:t>效率低下</a:t>
            </a:r>
            <a:endParaRPr lang="en-US" altLang="zh-CN" sz="1600" kern="0">
              <a:solidFill>
                <a:srgbClr val="000000"/>
              </a:solidFill>
              <a:latin typeface="微软雅黑" pitchFamily="34" charset="-122"/>
              <a:ea typeface="微软雅黑" pitchFamily="34" charset="-122"/>
            </a:endParaRPr>
          </a:p>
          <a:p>
            <a:pPr marL="285750" indent="-285750" eaLnBrk="0" fontAlgn="auto" hangingPunct="0">
              <a:lnSpc>
                <a:spcPct val="110000"/>
              </a:lnSpc>
              <a:spcBef>
                <a:spcPct val="0"/>
              </a:spcBef>
              <a:spcAft>
                <a:spcPct val="0"/>
              </a:spcAft>
              <a:buFont typeface="Wingdings" pitchFamily="2" charset="2"/>
              <a:buChar char="l"/>
              <a:defRPr/>
            </a:pPr>
            <a:r>
              <a:rPr lang="zh-CN" altLang="en-US" sz="1600" kern="0">
                <a:solidFill>
                  <a:srgbClr val="000000"/>
                </a:solidFill>
                <a:latin typeface="微软雅黑" pitchFamily="34" charset="-122"/>
                <a:ea typeface="微软雅黑" pitchFamily="34" charset="-122"/>
              </a:rPr>
              <a:t>需要投入人力、成本上升</a:t>
            </a:r>
            <a:endParaRPr lang="en-US" altLang="zh-CN" sz="1600" kern="0">
              <a:solidFill>
                <a:srgbClr val="000000"/>
              </a:solidFill>
              <a:latin typeface="微软雅黑" pitchFamily="34" charset="-122"/>
              <a:ea typeface="微软雅黑" pitchFamily="34" charset="-122"/>
            </a:endParaRPr>
          </a:p>
          <a:p>
            <a:pPr marL="285750" indent="-285750" eaLnBrk="0" fontAlgn="auto" hangingPunct="0">
              <a:lnSpc>
                <a:spcPct val="110000"/>
              </a:lnSpc>
              <a:spcBef>
                <a:spcPct val="0"/>
              </a:spcBef>
              <a:spcAft>
                <a:spcPct val="0"/>
              </a:spcAft>
              <a:buFont typeface="Wingdings" pitchFamily="2" charset="2"/>
              <a:buChar char="l"/>
              <a:defRPr/>
            </a:pPr>
            <a:r>
              <a:rPr lang="zh-CN" altLang="en-US" sz="1600" kern="0">
                <a:solidFill>
                  <a:srgbClr val="000000"/>
                </a:solidFill>
                <a:latin typeface="微软雅黑" pitchFamily="34" charset="-122"/>
                <a:ea typeface="微软雅黑" pitchFamily="34" charset="-122"/>
              </a:rPr>
              <a:t>存在安全隐患、拷贝介质可能遗失，造成文件扩散</a:t>
            </a:r>
            <a:endParaRPr lang="en-US" altLang="zh-CN" sz="1600" kern="0">
              <a:solidFill>
                <a:srgbClr val="000000"/>
              </a:solidFill>
              <a:latin typeface="微软雅黑" pitchFamily="34" charset="-122"/>
              <a:ea typeface="微软雅黑" pitchFamily="34" charset="-122"/>
            </a:endParaRPr>
          </a:p>
        </p:txBody>
      </p:sp>
      <p:sp>
        <p:nvSpPr>
          <p:cNvPr id="20" name="Line 28"/>
          <p:cNvSpPr>
            <a:spLocks noChangeShapeType="1"/>
          </p:cNvSpPr>
          <p:nvPr/>
        </p:nvSpPr>
        <p:spPr bwMode="auto">
          <a:xfrm rot="16200000" flipH="1">
            <a:off x="4522788" y="146050"/>
            <a:ext cx="6350" cy="7867650"/>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fontAlgn="auto">
              <a:spcBef>
                <a:spcPct val="0"/>
              </a:spcBef>
              <a:spcAft>
                <a:spcPct val="0"/>
              </a:spcAft>
              <a:defRPr/>
            </a:pPr>
            <a:endParaRPr lang="zh-CN" altLang="en-US" kern="0">
              <a:solidFill>
                <a:sysClr val="windowText" lastClr="000000"/>
              </a:solidFill>
            </a:endParaRPr>
          </a:p>
        </p:txBody>
      </p:sp>
    </p:spTree>
    <p:extLst>
      <p:ext uri="{BB962C8B-B14F-4D97-AF65-F5344CB8AC3E}">
        <p14:creationId xmlns:p14="http://schemas.microsoft.com/office/powerpoint/2010/main" val="227698678"/>
      </p:ext>
    </p:extLst>
  </p:cSld>
  <p:clrMapOvr>
    <a:masterClrMapping/>
  </p:clrMapOvr>
  <mc:AlternateContent>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dur="500"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500"/>
                                        <p:tgtEl>
                                          <p:spTgt spid="5123"/>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10" presetClass="entr" presetSubtype="0" dur="5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96612" name="Picture 4"/>
          <p:cNvPicPr>
            <a:picLocks noChangeAspect="1" noChangeArrowheads="1"/>
          </p:cNvPicPr>
          <p:nvPr/>
        </p:nvPicPr>
        <p:blipFill>
          <a:blip r:embed="rId3"/>
          <a:stretch>
            <a:fillRect/>
          </a:stretch>
        </p:blipFill>
        <p:spPr bwMode="auto">
          <a:xfrm>
            <a:off x="933804" y="1199864"/>
            <a:ext cx="7648575" cy="5086350"/>
          </a:xfrm>
          <a:prstGeom prst="rect">
            <a:avLst/>
          </a:prstGeom>
          <a:noFill/>
          <a:ln>
            <a:noFill/>
          </a:ln>
          <a:effectLst>
            <a:prstShdw prst="shdw17" dist="17961" dir="2700000">
              <a:schemeClr val="hlink">
                <a:gamma/>
                <a:shade val="60000"/>
                <a:invGamma/>
              </a:schemeClr>
            </a:prstShdw>
          </a:effectLst>
          <a:extLst>
            <a:ext uri="{909E8E84-426E-40DD-AFC4-6F175D3DCCD1}">
              <a14:hiddenFill xmlns:a14="http://schemas.microsoft.com/office/drawing/2010/main">
                <a:gradFill rotWithShape="0">
                  <a:gsLst>
                    <a:gs pos="0">
                      <a:schemeClr val="hlink">
                        <a:alpha val="56000"/>
                      </a:schemeClr>
                    </a:gs>
                    <a:gs pos="100000">
                      <a:schemeClr val="hlink">
                        <a:gamma/>
                        <a:tint val="0"/>
                        <a:invGamma/>
                        <a:alpha val="48000"/>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pic>
      <p:sp>
        <p:nvSpPr>
          <p:cNvPr id="9" name="椭圆 8"/>
          <p:cNvSpPr/>
          <p:nvPr/>
        </p:nvSpPr>
        <p:spPr bwMode="auto">
          <a:xfrm>
            <a:off x="5758216" y="3981164"/>
            <a:ext cx="217488" cy="241300"/>
          </a:xfrm>
          <a:prstGeom prst="ellipse">
            <a:avLst/>
          </a:prstGeom>
          <a:solidFill>
            <a:srgbClr val="FF0000"/>
          </a:solidFill>
          <a:ln w="9525" cap="flat" cmpd="sng" algn="ctr">
            <a:noFill/>
            <a:prstDash val="solid"/>
            <a:round/>
            <a:headEnd type="none" w="med" len="med"/>
            <a:tailEnd type="none" w="med" len="med"/>
          </a:ln>
          <a:effectLst>
            <a:outerShdw dist="17961" dir="2700000" algn="ctr" rotWithShape="0">
              <a:schemeClr val="hlink">
                <a:gamma/>
                <a:shade val="60000"/>
                <a:invGamma/>
              </a:schemeClr>
            </a:outerShdw>
          </a:effectLst>
        </p:spPr>
        <p:txBody>
          <a:bodyPr wrap="none"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defRPr/>
            </a:pPr>
            <a:endParaRPr lang="zh-CN" altLang="en-US">
              <a:latin typeface="Arial" pitchFamily="34" charset="0"/>
            </a:endParaRPr>
          </a:p>
        </p:txBody>
      </p:sp>
      <p:pic>
        <p:nvPicPr>
          <p:cNvPr id="8" name="Picture 6" descr="C:\Users\Jia\AppData\Local\Microsoft\Windows\Temporary Internet Files\Content.IE5\8BMEGMTI\MC900432537[1].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713440" y="4346289"/>
            <a:ext cx="50006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C:\Users\Jia\AppData\Local\Microsoft\Windows\Temporary Internet Files\Content.IE5\8BMEGMTI\MC900432537[1].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711495" y="3601752"/>
            <a:ext cx="500063"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a:spLocks noChangeArrowheads="1"/>
          </p:cNvSpPr>
          <p:nvPr/>
        </p:nvSpPr>
        <p:spPr bwMode="auto">
          <a:xfrm>
            <a:off x="4894616" y="5636927"/>
            <a:ext cx="3438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r>
              <a:rPr lang="zh-CN" altLang="zh-CN">
                <a:solidFill>
                  <a:srgbClr val="FF0000"/>
                </a:solidFill>
              </a:rPr>
              <a:t>保证在任何时刻下双网物理断开</a:t>
            </a:r>
            <a:endParaRPr lang="zh-CN" altLang="en-US">
              <a:solidFill>
                <a:srgbClr val="FF0000"/>
              </a:solidFill>
            </a:endParaRPr>
          </a:p>
        </p:txBody>
      </p:sp>
      <p:sp>
        <p:nvSpPr>
          <p:cNvPr id="12" name="标题 1"/>
          <p:cNvSpPr txBox="1"/>
          <p:nvPr/>
        </p:nvSpPr>
        <p:spPr bwMode="auto">
          <a:xfrm>
            <a:off x="1993261" y="130721"/>
            <a:ext cx="6985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0" eaLnBrk="0" fontAlgn="base" hangingPunct="0">
              <a:spcBef>
                <a:spcPct val="0"/>
              </a:spcBef>
              <a:spcAft>
                <a:spcPct val="0"/>
              </a:spcAft>
              <a:defRPr sz="3600" b="0" kern="1200">
                <a:solidFill>
                  <a:schemeClr val="bg1"/>
                </a:solidFill>
                <a:latin typeface="微软雅黑" pitchFamily="34" charset="-122"/>
                <a:ea typeface="微软雅黑" pitchFamily="34"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r>
              <a:rPr lang="zh-CN" altLang="en-US"/>
              <a:t>方案部署</a:t>
            </a:r>
          </a:p>
        </p:txBody>
      </p:sp>
    </p:spTree>
    <p:extLst>
      <p:ext uri="{BB962C8B-B14F-4D97-AF65-F5344CB8AC3E}">
        <p14:creationId xmlns:p14="http://schemas.microsoft.com/office/powerpoint/2010/main" val="289765948"/>
      </p:ext>
    </p:extLst>
  </p:cSld>
  <p:clrMapOvr>
    <a:masterClrMapping/>
  </p:clrMapOvr>
  <mc:AlternateContent>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dur="2000" accel="50000" decel="50000" fill="hold" grpId="0" nodeType="clickEffect">
                                  <p:stCondLst>
                                    <p:cond delay="0"/>
                                  </p:stCondLst>
                                  <p:childTnLst>
                                    <p:animMotion origin="layout" path="M 1.66667E-06 2.25717E-06 L -0.02934 2.25717E-06 L -0.02934 0.12511 L -0.24774 0.12511 L -0.24774 0.23982 L -0.31076 0.23982" pathEditMode="relative" ptsTypes="AAAAAA">
                                      <p:cBhvr>
                                        <p:cTn id="6" dur="2000" fill="hold"/>
                                        <p:tgtEl>
                                          <p:spTgt spid="9"/>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dur="2000" accel="50000" decel="50000" fill="hold" grpId="1" nodeType="clickEffect">
                                  <p:stCondLst>
                                    <p:cond delay="0"/>
                                  </p:stCondLst>
                                  <p:childTnLst>
                                    <p:animMotion origin="layout" path="M -0.31892 0.23983 L -0.31875 0.01827" pathEditMode="relative" rAng="0" ptsTypes="AA">
                                      <p:cBhvr>
                                        <p:cTn id="10" dur="2000" fill="hold"/>
                                        <p:tgtEl>
                                          <p:spTgt spid="9"/>
                                        </p:tgtEl>
                                        <p:attrNameLst>
                                          <p:attrName>ppt_x</p:attrName>
                                          <p:attrName>ppt_y</p:attrName>
                                        </p:attrNameLst>
                                      </p:cBhvr>
                                      <p:rCtr x="0" y="-11078"/>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dur="50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dur="500" fill="hold"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0" presetClass="path" presetSubtype="0" dur="2000" accel="50000" decel="50000" fill="hold" grpId="2" nodeType="clickEffect">
                                  <p:stCondLst>
                                    <p:cond delay="0"/>
                                  </p:stCondLst>
                                  <p:childTnLst>
                                    <p:animMotion origin="layout" path="M -0.31875 0.01827 L -0.31875 -0.20306 L -0.25868 -0.20306" pathEditMode="relative" ptsTypes="AAA">
                                      <p:cBhvr>
                                        <p:cTn id="24" dur="2000" fill="hold"/>
                                        <p:tgtEl>
                                          <p:spTgt spid="9"/>
                                        </p:tgtEl>
                                        <p:attrNameLst>
                                          <p:attrName>ppt_x</p:attrName>
                                          <p:attrName>ppt_y</p:attrName>
                                        </p:attrNameLst>
                                      </p:cBhvr>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0" presetClass="path" presetSubtype="0" dur="2000" accel="50000" decel="50000" fill="hold" grpId="3" nodeType="clickEffect">
                                  <p:stCondLst>
                                    <p:cond delay="0"/>
                                  </p:stCondLst>
                                  <p:childTnLst>
                                    <p:animMotion origin="layout" path="M -0.25868 -0.20305 L -0.25868 -0.09852 L 0.08438 -0.09852 L 0.08438 0.02035 L 0.13664 0.01619" pathEditMode="relative" ptsTypes="AAAAA">
                                      <p:cBhvr>
                                        <p:cTn id="28" dur="2000" fill="hold"/>
                                        <p:tgtEl>
                                          <p:spTgt spid="9"/>
                                        </p:tgtEl>
                                        <p:attrNameLst>
                                          <p:attrName>ppt_x</p:attrName>
                                          <p:attrName>ppt_y</p:attrName>
                                        </p:attrNameLst>
                                      </p:cBhvr>
                                    </p:animMotion>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dur="50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9" grpId="3"/>
      <p:bldP spid="11"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标题 1"/>
          <p:cNvSpPr>
            <a:spLocks noGrp="1"/>
          </p:cNvSpPr>
          <p:nvPr>
            <p:ph type="title"/>
          </p:nvPr>
        </p:nvSpPr>
        <p:spPr>
          <a:xfrm>
            <a:off x="449240" y="27296"/>
            <a:ext cx="8458200" cy="7651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r"/>
            <a:r>
              <a:rPr lang="zh-CN" altLang="en-US" sz="3600" kern="1200">
                <a:latin typeface="微软雅黑" pitchFamily="34" charset="-122"/>
                <a:ea typeface="微软雅黑" pitchFamily="34" charset="-122"/>
              </a:rPr>
              <a:t>格式过滤</a:t>
            </a:r>
          </a:p>
        </p:txBody>
      </p:sp>
      <p:sp>
        <p:nvSpPr>
          <p:cNvPr id="4" name="Oval 2"/>
          <p:cNvSpPr>
            <a:spLocks noChangeArrowheads="1"/>
          </p:cNvSpPr>
          <p:nvPr/>
        </p:nvSpPr>
        <p:spPr bwMode="gray">
          <a:xfrm>
            <a:off x="2602838" y="940131"/>
            <a:ext cx="4400550" cy="2122488"/>
          </a:xfrm>
          <a:prstGeom prst="ellipse">
            <a:avLst/>
          </a:prstGeom>
          <a:noFill/>
          <a:ln w="12700">
            <a:solidFill>
              <a:schemeClr val="accent1"/>
            </a:solidFill>
            <a:prstDash val="sysDot"/>
            <a:round/>
          </a:ln>
          <a:scene3d>
            <a:camera prst="legacyPerspectiveFront">
              <a:rot lat="20099956" lon="20099956" rev="0"/>
            </a:camera>
            <a:lightRig rig="legacyFlat2" dir="t"/>
          </a:scene3d>
          <a:sp3d extrusionH="430200" prstMaterial="legacyMatte">
            <a:bevelT w="13500" h="13500" prst="angle"/>
            <a:bevelB w="13500" h="13500" prst="angle"/>
            <a:extrusionClr>
              <a:schemeClr val="accent1"/>
            </a:extrusionClr>
          </a:sp3d>
          <a:extLst>
            <a:ext uri="{909E8E84-426E-40DD-AFC4-6F175D3DCCD1}">
              <a14:hiddenFill xmlns:a14="http://schemas.microsoft.com/office/drawing/2010/main">
                <a:solidFill>
                  <a:srgbClr val="FFFFFF"/>
                </a:solidFill>
              </a14:hiddenFill>
            </a:ext>
          </a:extLst>
        </p:spPr>
        <p:txBody>
          <a:bodyPr wrap="none" anchor="ctr">
            <a:flatTx/>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lgn="ctr" eaLnBrk="0" hangingPunct="0"/>
            <a:endParaRPr lang="ko-KR" altLang="en-US">
              <a:latin typeface="Times New Roman" pitchFamily="18" charset="0"/>
              <a:ea typeface="Gulim" pitchFamily="34" charset="-127"/>
            </a:endParaRPr>
          </a:p>
        </p:txBody>
      </p:sp>
      <p:sp>
        <p:nvSpPr>
          <p:cNvPr id="5" name="Text Box 3"/>
          <p:cNvSpPr txBox="1">
            <a:spLocks noChangeArrowheads="1"/>
          </p:cNvSpPr>
          <p:nvPr/>
        </p:nvSpPr>
        <p:spPr bwMode="auto">
          <a:xfrm>
            <a:off x="3826801" y="2164094"/>
            <a:ext cx="24828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eaLnBrk="1" latinLnBrk="1" hangingPunct="1"/>
            <a:r>
              <a:rPr kumimoji="1" lang="zh-CN" altLang="en-US" sz="2000" b="1">
                <a:latin typeface="微软雅黑" pitchFamily="34" charset="-122"/>
                <a:ea typeface="微软雅黑" pitchFamily="34" charset="-122"/>
              </a:rPr>
              <a:t>文件摆渡过滤策略</a:t>
            </a:r>
            <a:endParaRPr kumimoji="1" lang="en-US" altLang="ko-KR" sz="2000">
              <a:latin typeface="微软雅黑" pitchFamily="34" charset="-122"/>
              <a:ea typeface="微软雅黑" pitchFamily="34" charset="-122"/>
            </a:endParaRPr>
          </a:p>
          <a:p>
            <a:pPr eaLnBrk="1" latinLnBrk="1" hangingPunct="1"/>
            <a:r>
              <a:rPr kumimoji="1" lang="en-US" altLang="ko-KR" sz="1400">
                <a:latin typeface="Verdana" pitchFamily="34" charset="0"/>
                <a:ea typeface="Gulim" pitchFamily="34" charset="-127"/>
              </a:rPr>
              <a:t> </a:t>
            </a:r>
          </a:p>
        </p:txBody>
      </p:sp>
      <p:sp>
        <p:nvSpPr>
          <p:cNvPr id="8" name="Text Box 6"/>
          <p:cNvSpPr txBox="1">
            <a:spLocks noChangeArrowheads="1"/>
          </p:cNvSpPr>
          <p:nvPr/>
        </p:nvSpPr>
        <p:spPr bwMode="auto">
          <a:xfrm>
            <a:off x="1231238" y="3013451"/>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eaLnBrk="1" latinLnBrk="1" hangingPunct="1"/>
            <a:r>
              <a:rPr kumimoji="1" lang="zh-CN" altLang="en-US">
                <a:latin typeface="微软雅黑" pitchFamily="34" charset="-122"/>
                <a:ea typeface="微软雅黑" pitchFamily="34" charset="-122"/>
              </a:rPr>
              <a:t>基于文件格式的过滤</a:t>
            </a:r>
            <a:endParaRPr kumimoji="1" lang="en-US" altLang="ko-KR" sz="2000">
              <a:ea typeface="Gulim" pitchFamily="34" charset="-127"/>
            </a:endParaRPr>
          </a:p>
        </p:txBody>
      </p:sp>
      <p:sp>
        <p:nvSpPr>
          <p:cNvPr id="9" name="AutoShape 7"/>
          <p:cNvSpPr>
            <a:spLocks noChangeArrowheads="1"/>
          </p:cNvSpPr>
          <p:nvPr/>
        </p:nvSpPr>
        <p:spPr bwMode="auto">
          <a:xfrm rot="2827936">
            <a:off x="2524080" y="2619089"/>
            <a:ext cx="609600" cy="342900"/>
          </a:xfrm>
          <a:prstGeom prst="downArrow">
            <a:avLst>
              <a:gd name="adj1" fmla="val 50000"/>
              <a:gd name="adj2" fmla="val 25000"/>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endParaRPr lang="zh-CN" altLang="en-US"/>
          </a:p>
        </p:txBody>
      </p:sp>
      <p:pic>
        <p:nvPicPr>
          <p:cNvPr id="5122" name="Picture 2" descr="E:\TDDOWNLOAD\filter.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28288" y="1300494"/>
            <a:ext cx="977900"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7"/>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93389" y="3452211"/>
            <a:ext cx="2439512" cy="316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978207" y="3432848"/>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内容占位符 2"/>
          <p:cNvSpPr txBox="1"/>
          <p:nvPr/>
        </p:nvSpPr>
        <p:spPr bwMode="auto">
          <a:xfrm>
            <a:off x="5335394" y="3361410"/>
            <a:ext cx="928688"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word</a:t>
            </a:r>
          </a:p>
          <a:p>
            <a:pPr marL="342900" indent="-342900" eaLnBrk="0" hangingPunct="0">
              <a:spcBef>
                <a:spcPct val="20000"/>
              </a:spcBef>
              <a:defRPr/>
            </a:pPr>
            <a:endParaRPr lang="en-US" altLang="zh-CN" sz="2400" b="0" kern="0">
              <a:latin typeface="+mn-lt"/>
              <a:ea typeface="+mn-ea"/>
            </a:endParaRPr>
          </a:p>
        </p:txBody>
      </p:sp>
      <p:pic>
        <p:nvPicPr>
          <p:cNvPr id="18" name="图片 17"/>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978207" y="3861473"/>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内容占位符 2"/>
          <p:cNvSpPr txBox="1"/>
          <p:nvPr/>
        </p:nvSpPr>
        <p:spPr bwMode="auto">
          <a:xfrm>
            <a:off x="5335394" y="3790035"/>
            <a:ext cx="1071563"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excel</a:t>
            </a:r>
          </a:p>
          <a:p>
            <a:pPr marL="342900" indent="-342900" eaLnBrk="0" hangingPunct="0">
              <a:spcBef>
                <a:spcPct val="20000"/>
              </a:spcBef>
              <a:defRPr/>
            </a:pPr>
            <a:endParaRPr lang="en-US" altLang="zh-CN" sz="2400" b="0" kern="0">
              <a:latin typeface="+mn-lt"/>
              <a:ea typeface="+mn-ea"/>
            </a:endParaRPr>
          </a:p>
        </p:txBody>
      </p:sp>
      <p:sp>
        <p:nvSpPr>
          <p:cNvPr id="20" name="内容占位符 2"/>
          <p:cNvSpPr txBox="1"/>
          <p:nvPr/>
        </p:nvSpPr>
        <p:spPr bwMode="auto">
          <a:xfrm>
            <a:off x="5335394" y="4218660"/>
            <a:ext cx="1071563"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n-lt"/>
                <a:ea typeface="+mn-ea"/>
              </a:rPr>
              <a:t>ppt</a:t>
            </a:r>
            <a:endParaRPr lang="en-US" altLang="zh-CN" sz="2400" kern="0">
              <a:latin typeface="+mn-lt"/>
              <a:ea typeface="+mn-ea"/>
            </a:endParaRPr>
          </a:p>
          <a:p>
            <a:pPr marL="342900" indent="-342900" eaLnBrk="0" hangingPunct="0">
              <a:spcBef>
                <a:spcPct val="20000"/>
              </a:spcBef>
              <a:defRPr/>
            </a:pPr>
            <a:endParaRPr lang="en-US" altLang="zh-CN" sz="2400" b="0" kern="0">
              <a:latin typeface="+mn-lt"/>
              <a:ea typeface="+mn-ea"/>
            </a:endParaRPr>
          </a:p>
        </p:txBody>
      </p:sp>
      <p:pic>
        <p:nvPicPr>
          <p:cNvPr id="21" name="图片 20"/>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978207" y="4290098"/>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内容占位符 2"/>
          <p:cNvSpPr txBox="1"/>
          <p:nvPr/>
        </p:nvSpPr>
        <p:spPr bwMode="auto">
          <a:xfrm>
            <a:off x="5335394" y="4647285"/>
            <a:ext cx="785813"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n-lt"/>
                <a:ea typeface="+mn-ea"/>
              </a:rPr>
              <a:t>pdf</a:t>
            </a:r>
            <a:endParaRPr lang="en-US" altLang="zh-CN" sz="2400" kern="0">
              <a:latin typeface="+mn-lt"/>
              <a:ea typeface="+mn-ea"/>
            </a:endParaRPr>
          </a:p>
          <a:p>
            <a:pPr marL="342900" indent="-342900" eaLnBrk="0" hangingPunct="0">
              <a:spcBef>
                <a:spcPct val="20000"/>
              </a:spcBef>
              <a:defRPr/>
            </a:pPr>
            <a:endParaRPr lang="en-US" altLang="zh-CN" sz="2400" b="0" kern="0">
              <a:latin typeface="+mn-lt"/>
              <a:ea typeface="+mn-ea"/>
            </a:endParaRPr>
          </a:p>
        </p:txBody>
      </p:sp>
      <p:pic>
        <p:nvPicPr>
          <p:cNvPr id="23" name="图片 2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4978207" y="4718723"/>
            <a:ext cx="4286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4978207" y="5075910"/>
            <a:ext cx="4286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内容占位符 2"/>
          <p:cNvSpPr txBox="1"/>
          <p:nvPr/>
        </p:nvSpPr>
        <p:spPr bwMode="auto">
          <a:xfrm>
            <a:off x="5335394" y="5075910"/>
            <a:ext cx="785813" cy="428625"/>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exe</a:t>
            </a:r>
          </a:p>
          <a:p>
            <a:pPr marL="342900" indent="-342900" eaLnBrk="0" hangingPunct="0">
              <a:spcBef>
                <a:spcPct val="20000"/>
              </a:spcBef>
              <a:defRPr/>
            </a:pPr>
            <a:endParaRPr lang="en-US" altLang="zh-CN" sz="2400" b="0" kern="0">
              <a:latin typeface="+mn-lt"/>
              <a:ea typeface="+mn-ea"/>
            </a:endParaRPr>
          </a:p>
        </p:txBody>
      </p:sp>
      <p:pic>
        <p:nvPicPr>
          <p:cNvPr id="26" name="图片 25"/>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978207" y="5575973"/>
            <a:ext cx="4286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内容占位符 2"/>
          <p:cNvSpPr txBox="1"/>
          <p:nvPr/>
        </p:nvSpPr>
        <p:spPr bwMode="auto">
          <a:xfrm>
            <a:off x="5335394" y="5575973"/>
            <a:ext cx="785813" cy="428625"/>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n-lt"/>
                <a:ea typeface="+mn-ea"/>
              </a:rPr>
              <a:t>dll</a:t>
            </a:r>
            <a:endParaRPr lang="en-US" altLang="zh-CN" sz="2400" kern="0">
              <a:latin typeface="+mn-lt"/>
              <a:ea typeface="+mn-ea"/>
            </a:endParaRPr>
          </a:p>
          <a:p>
            <a:pPr marL="342900" indent="-342900" eaLnBrk="0" hangingPunct="0">
              <a:spcBef>
                <a:spcPct val="20000"/>
              </a:spcBef>
              <a:defRPr/>
            </a:pPr>
            <a:endParaRPr lang="en-US" altLang="zh-CN" sz="2400" b="0" kern="0">
              <a:latin typeface="+mn-lt"/>
              <a:ea typeface="+mn-ea"/>
            </a:endParaRPr>
          </a:p>
        </p:txBody>
      </p:sp>
      <p:pic>
        <p:nvPicPr>
          <p:cNvPr id="28" name="图片 27"/>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4978207" y="6076035"/>
            <a:ext cx="4286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内容占位符 2"/>
          <p:cNvSpPr txBox="1"/>
          <p:nvPr/>
        </p:nvSpPr>
        <p:spPr bwMode="auto">
          <a:xfrm>
            <a:off x="5335394" y="6076035"/>
            <a:ext cx="785813" cy="428625"/>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n-lt"/>
                <a:ea typeface="+mn-ea"/>
              </a:rPr>
              <a:t>rar</a:t>
            </a:r>
            <a:endParaRPr lang="en-US" altLang="zh-CN" sz="2400" kern="0">
              <a:latin typeface="+mn-lt"/>
              <a:ea typeface="+mn-ea"/>
            </a:endParaRPr>
          </a:p>
          <a:p>
            <a:pPr marL="342900" indent="-342900" eaLnBrk="0" hangingPunct="0">
              <a:spcBef>
                <a:spcPct val="20000"/>
              </a:spcBef>
              <a:defRPr/>
            </a:pPr>
            <a:endParaRPr lang="en-US" altLang="zh-CN" sz="2400" b="0" kern="0">
              <a:latin typeface="+mn-lt"/>
              <a:ea typeface="+mn-ea"/>
            </a:endParaRPr>
          </a:p>
        </p:txBody>
      </p:sp>
      <p:pic>
        <p:nvPicPr>
          <p:cNvPr id="30" name="图片 29"/>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6753694" y="2941918"/>
            <a:ext cx="42862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内容占位符 2"/>
          <p:cNvSpPr txBox="1"/>
          <p:nvPr/>
        </p:nvSpPr>
        <p:spPr bwMode="auto">
          <a:xfrm>
            <a:off x="7110881" y="2941918"/>
            <a:ext cx="928688"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zip</a:t>
            </a:r>
          </a:p>
          <a:p>
            <a:pPr marL="342900" indent="-342900" eaLnBrk="0" hangingPunct="0">
              <a:spcBef>
                <a:spcPct val="20000"/>
              </a:spcBef>
              <a:defRPr/>
            </a:pPr>
            <a:endParaRPr lang="en-US" altLang="zh-CN" sz="2400" b="0" kern="0">
              <a:latin typeface="+mn-lt"/>
              <a:ea typeface="+mn-ea"/>
            </a:endParaRPr>
          </a:p>
        </p:txBody>
      </p:sp>
      <p:pic>
        <p:nvPicPr>
          <p:cNvPr id="32" name="图片 31"/>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6753694" y="3441980"/>
            <a:ext cx="428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内容占位符 2"/>
          <p:cNvSpPr txBox="1"/>
          <p:nvPr/>
        </p:nvSpPr>
        <p:spPr bwMode="auto">
          <a:xfrm>
            <a:off x="7110881" y="3441980"/>
            <a:ext cx="928688"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gif</a:t>
            </a:r>
          </a:p>
          <a:p>
            <a:pPr marL="342900" indent="-342900" eaLnBrk="0" hangingPunct="0">
              <a:spcBef>
                <a:spcPct val="20000"/>
              </a:spcBef>
              <a:defRPr/>
            </a:pPr>
            <a:endParaRPr lang="en-US" altLang="zh-CN" sz="2400" b="0" kern="0">
              <a:latin typeface="+mn-lt"/>
              <a:ea typeface="+mn-ea"/>
            </a:endParaRPr>
          </a:p>
        </p:txBody>
      </p:sp>
      <p:pic>
        <p:nvPicPr>
          <p:cNvPr id="34" name="图片 33"/>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6753694" y="3942043"/>
            <a:ext cx="428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内容占位符 2"/>
          <p:cNvSpPr txBox="1"/>
          <p:nvPr/>
        </p:nvSpPr>
        <p:spPr bwMode="auto">
          <a:xfrm>
            <a:off x="7110881" y="3942043"/>
            <a:ext cx="928688"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n-lt"/>
                <a:ea typeface="+mn-ea"/>
              </a:rPr>
              <a:t>tif</a:t>
            </a:r>
            <a:endParaRPr lang="en-US" altLang="zh-CN" sz="2400" kern="0">
              <a:latin typeface="+mn-lt"/>
              <a:ea typeface="+mn-ea"/>
            </a:endParaRPr>
          </a:p>
          <a:p>
            <a:pPr marL="342900" indent="-342900" eaLnBrk="0" hangingPunct="0">
              <a:spcBef>
                <a:spcPct val="20000"/>
              </a:spcBef>
              <a:defRPr/>
            </a:pPr>
            <a:endParaRPr lang="en-US" altLang="zh-CN" sz="2400" b="0" kern="0">
              <a:latin typeface="+mn-lt"/>
              <a:ea typeface="+mn-ea"/>
            </a:endParaRPr>
          </a:p>
        </p:txBody>
      </p:sp>
      <p:pic>
        <p:nvPicPr>
          <p:cNvPr id="36" name="图片 35"/>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6753694" y="4442105"/>
            <a:ext cx="428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内容占位符 2"/>
          <p:cNvSpPr txBox="1"/>
          <p:nvPr/>
        </p:nvSpPr>
        <p:spPr bwMode="auto">
          <a:xfrm>
            <a:off x="7110881" y="4442105"/>
            <a:ext cx="928688"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jpeg</a:t>
            </a:r>
          </a:p>
          <a:p>
            <a:pPr marL="342900" indent="-342900" eaLnBrk="0" hangingPunct="0">
              <a:spcBef>
                <a:spcPct val="20000"/>
              </a:spcBef>
              <a:defRPr/>
            </a:pPr>
            <a:endParaRPr lang="en-US" altLang="zh-CN" sz="2400" b="0" kern="0">
              <a:latin typeface="+mn-lt"/>
              <a:ea typeface="+mn-ea"/>
            </a:endParaRPr>
          </a:p>
        </p:txBody>
      </p:sp>
      <p:pic>
        <p:nvPicPr>
          <p:cNvPr id="38" name="图片 37"/>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6753694" y="4942168"/>
            <a:ext cx="4286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内容占位符 2"/>
          <p:cNvSpPr txBox="1"/>
          <p:nvPr/>
        </p:nvSpPr>
        <p:spPr bwMode="auto">
          <a:xfrm>
            <a:off x="7110881" y="4942168"/>
            <a:ext cx="928688"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n-lt"/>
                <a:ea typeface="+mn-ea"/>
              </a:rPr>
              <a:t>bmp</a:t>
            </a:r>
          </a:p>
          <a:p>
            <a:pPr marL="342900" indent="-342900" eaLnBrk="0" hangingPunct="0">
              <a:spcBef>
                <a:spcPct val="20000"/>
              </a:spcBef>
              <a:defRPr/>
            </a:pPr>
            <a:endParaRPr lang="en-US" altLang="zh-CN" sz="2400" b="0" kern="0">
              <a:latin typeface="+mn-lt"/>
              <a:ea typeface="+mn-ea"/>
            </a:endParaRPr>
          </a:p>
        </p:txBody>
      </p:sp>
      <p:sp>
        <p:nvSpPr>
          <p:cNvPr id="40" name="内容占位符 2"/>
          <p:cNvSpPr txBox="1"/>
          <p:nvPr/>
        </p:nvSpPr>
        <p:spPr bwMode="auto">
          <a:xfrm>
            <a:off x="7110881" y="5442230"/>
            <a:ext cx="1857375"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b="0" err="1">
                <a:latin typeface="+mn-lt"/>
              </a:rPr>
              <a:t>mediaplayer</a:t>
            </a:r>
            <a:endParaRPr lang="en-US" altLang="zh-CN" sz="2400" b="0">
              <a:latin typeface="+mn-lt"/>
            </a:endParaRPr>
          </a:p>
          <a:p>
            <a:pPr marL="342900" indent="-342900" eaLnBrk="0" hangingPunct="0">
              <a:spcBef>
                <a:spcPct val="20000"/>
              </a:spcBef>
              <a:defRPr/>
            </a:pPr>
            <a:endParaRPr lang="en-US" altLang="zh-CN" sz="2400" kern="0">
              <a:latin typeface="+mn-lt"/>
              <a:ea typeface="+mn-ea"/>
            </a:endParaRPr>
          </a:p>
        </p:txBody>
      </p:sp>
      <p:sp>
        <p:nvSpPr>
          <p:cNvPr id="41" name="内容占位符 2"/>
          <p:cNvSpPr txBox="1"/>
          <p:nvPr/>
        </p:nvSpPr>
        <p:spPr bwMode="auto">
          <a:xfrm>
            <a:off x="7110881" y="5942293"/>
            <a:ext cx="1857375"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b="0" err="1">
                <a:latin typeface="+mn-lt"/>
              </a:rPr>
              <a:t>realplayer</a:t>
            </a:r>
            <a:endParaRPr lang="en-US" altLang="zh-CN" sz="2400" b="0">
              <a:latin typeface="+mn-lt"/>
            </a:endParaRPr>
          </a:p>
          <a:p>
            <a:pPr marL="342900" indent="-342900" eaLnBrk="0" hangingPunct="0">
              <a:spcBef>
                <a:spcPct val="20000"/>
              </a:spcBef>
              <a:defRPr/>
            </a:pPr>
            <a:endParaRPr lang="en-US" altLang="zh-CN" sz="2400" kern="0">
              <a:latin typeface="+mn-lt"/>
              <a:ea typeface="+mn-ea"/>
            </a:endParaRPr>
          </a:p>
          <a:p>
            <a:pPr marL="342900" indent="-342900" eaLnBrk="0" hangingPunct="0">
              <a:spcBef>
                <a:spcPct val="20000"/>
              </a:spcBef>
              <a:defRPr/>
            </a:pPr>
            <a:endParaRPr lang="en-US" altLang="zh-CN" sz="2400" b="0" kern="0">
              <a:latin typeface="+mn-lt"/>
              <a:ea typeface="+mn-ea"/>
            </a:endParaRPr>
          </a:p>
        </p:txBody>
      </p:sp>
      <p:pic>
        <p:nvPicPr>
          <p:cNvPr id="42" name="图片 41"/>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6753694" y="6013730"/>
            <a:ext cx="4286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6753694" y="5442230"/>
            <a:ext cx="4286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52108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22" presetClass="entr" presetSubtype="2" dur="50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par>
                          <p:cTn id="17" fill="hold" nodeType="afterGroup">
                            <p:stCondLst>
                              <p:cond delay="500"/>
                            </p:stCondLst>
                            <p:childTnLst>
                              <p:par>
                                <p:cTn id="18" presetID="22" presetClass="entr" presetSubtype="8" dur="5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nodeType="afterGroup">
                            <p:stCondLst>
                              <p:cond delay="1000"/>
                            </p:stCondLst>
                            <p:childTnLst>
                              <p:par>
                                <p:cTn id="22" presetID="42" presetClass="entr" presetSubtype="0" dur="100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cond evt="onBegin" delay="0">
                          <p:tn val="26"/>
                        </p:cond>
                      </p:stCondLst>
                      <p:childTnLst>
                        <p:par>
                          <p:cTn id="28" fill="hold">
                            <p:stCondLst>
                              <p:cond delay="0"/>
                            </p:stCondLst>
                            <p:childTnLst>
                              <p:par>
                                <p:cTn id="29" presetID="2" presetClass="entr" presetSubtype="4" dur="50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ur="50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dur="50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dur="50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dur="50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dur="50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dur="50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par>
                                <p:cTn id="57" presetID="2" presetClass="entr" presetSubtype="4" dur="50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dur="50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par>
                                <p:cTn id="65" presetID="2" presetClass="entr" presetSubtype="4" dur="50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ppt_x"/>
                                          </p:val>
                                        </p:tav>
                                        <p:tav tm="100000">
                                          <p:val>
                                            <p:strVal val="#ppt_x"/>
                                          </p:val>
                                        </p:tav>
                                      </p:tavLst>
                                    </p:anim>
                                    <p:anim calcmode="lin" valueType="num">
                                      <p:cBhvr additive="base">
                                        <p:cTn id="68" dur="500" fill="hold"/>
                                        <p:tgtEl>
                                          <p:spTgt spid="25"/>
                                        </p:tgtEl>
                                        <p:attrNameLst>
                                          <p:attrName>ppt_y</p:attrName>
                                        </p:attrNameLst>
                                      </p:cBhvr>
                                      <p:tavLst>
                                        <p:tav tm="0">
                                          <p:val>
                                            <p:strVal val="1+#ppt_h/2"/>
                                          </p:val>
                                        </p:tav>
                                        <p:tav tm="100000">
                                          <p:val>
                                            <p:strVal val="#ppt_y"/>
                                          </p:val>
                                        </p:tav>
                                      </p:tavLst>
                                    </p:anim>
                                  </p:childTnLst>
                                </p:cTn>
                              </p:par>
                              <p:par>
                                <p:cTn id="69" presetID="2" presetClass="entr" presetSubtype="4" dur="50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fill="hold"/>
                                        <p:tgtEl>
                                          <p:spTgt spid="26"/>
                                        </p:tgtEl>
                                        <p:attrNameLst>
                                          <p:attrName>ppt_x</p:attrName>
                                        </p:attrNameLst>
                                      </p:cBhvr>
                                      <p:tavLst>
                                        <p:tav tm="0">
                                          <p:val>
                                            <p:strVal val="#ppt_x"/>
                                          </p:val>
                                        </p:tav>
                                        <p:tav tm="100000">
                                          <p:val>
                                            <p:strVal val="#ppt_x"/>
                                          </p:val>
                                        </p:tav>
                                      </p:tavLst>
                                    </p:anim>
                                    <p:anim calcmode="lin" valueType="num">
                                      <p:cBhvr additive="base">
                                        <p:cTn id="72" dur="500" fill="hold"/>
                                        <p:tgtEl>
                                          <p:spTgt spid="26"/>
                                        </p:tgtEl>
                                        <p:attrNameLst>
                                          <p:attrName>ppt_y</p:attrName>
                                        </p:attrNameLst>
                                      </p:cBhvr>
                                      <p:tavLst>
                                        <p:tav tm="0">
                                          <p:val>
                                            <p:strVal val="1+#ppt_h/2"/>
                                          </p:val>
                                        </p:tav>
                                        <p:tav tm="100000">
                                          <p:val>
                                            <p:strVal val="#ppt_y"/>
                                          </p:val>
                                        </p:tav>
                                      </p:tavLst>
                                    </p:anim>
                                  </p:childTnLst>
                                </p:cTn>
                              </p:par>
                              <p:par>
                                <p:cTn id="73" presetID="2" presetClass="entr" presetSubtype="4" dur="50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dur="500" fill="hold"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par>
                                <p:cTn id="81" presetID="2" presetClass="entr" presetSubtype="4" dur="50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fill="hold"/>
                                        <p:tgtEl>
                                          <p:spTgt spid="29"/>
                                        </p:tgtEl>
                                        <p:attrNameLst>
                                          <p:attrName>ppt_x</p:attrName>
                                        </p:attrNameLst>
                                      </p:cBhvr>
                                      <p:tavLst>
                                        <p:tav tm="0">
                                          <p:val>
                                            <p:strVal val="#ppt_x"/>
                                          </p:val>
                                        </p:tav>
                                        <p:tav tm="100000">
                                          <p:val>
                                            <p:strVal val="#ppt_x"/>
                                          </p:val>
                                        </p:tav>
                                      </p:tavLst>
                                    </p:anim>
                                    <p:anim calcmode="lin" valueType="num">
                                      <p:cBhvr additive="base">
                                        <p:cTn id="84" dur="500" fill="hold"/>
                                        <p:tgtEl>
                                          <p:spTgt spid="29"/>
                                        </p:tgtEl>
                                        <p:attrNameLst>
                                          <p:attrName>ppt_y</p:attrName>
                                        </p:attrNameLst>
                                      </p:cBhvr>
                                      <p:tavLst>
                                        <p:tav tm="0">
                                          <p:val>
                                            <p:strVal val="1+#ppt_h/2"/>
                                          </p:val>
                                        </p:tav>
                                        <p:tav tm="100000">
                                          <p:val>
                                            <p:strVal val="#ppt_y"/>
                                          </p:val>
                                        </p:tav>
                                      </p:tavLst>
                                    </p:anim>
                                  </p:childTnLst>
                                </p:cTn>
                              </p:par>
                              <p:par>
                                <p:cTn id="85" presetID="2" presetClass="entr" presetSubtype="4" dur="500" fill="hold"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par>
                                <p:cTn id="89" presetID="2" presetClass="entr" presetSubtype="4" dur="50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additive="base">
                                        <p:cTn id="91" dur="500" fill="hold"/>
                                        <p:tgtEl>
                                          <p:spTgt spid="31"/>
                                        </p:tgtEl>
                                        <p:attrNameLst>
                                          <p:attrName>ppt_x</p:attrName>
                                        </p:attrNameLst>
                                      </p:cBhvr>
                                      <p:tavLst>
                                        <p:tav tm="0">
                                          <p:val>
                                            <p:strVal val="#ppt_x"/>
                                          </p:val>
                                        </p:tav>
                                        <p:tav tm="100000">
                                          <p:val>
                                            <p:strVal val="#ppt_x"/>
                                          </p:val>
                                        </p:tav>
                                      </p:tavLst>
                                    </p:anim>
                                    <p:anim calcmode="lin" valueType="num">
                                      <p:cBhvr additive="base">
                                        <p:cTn id="92" dur="500" fill="hold"/>
                                        <p:tgtEl>
                                          <p:spTgt spid="31"/>
                                        </p:tgtEl>
                                        <p:attrNameLst>
                                          <p:attrName>ppt_y</p:attrName>
                                        </p:attrNameLst>
                                      </p:cBhvr>
                                      <p:tavLst>
                                        <p:tav tm="0">
                                          <p:val>
                                            <p:strVal val="1+#ppt_h/2"/>
                                          </p:val>
                                        </p:tav>
                                        <p:tav tm="100000">
                                          <p:val>
                                            <p:strVal val="#ppt_y"/>
                                          </p:val>
                                        </p:tav>
                                      </p:tavLst>
                                    </p:anim>
                                  </p:childTnLst>
                                </p:cTn>
                              </p:par>
                              <p:par>
                                <p:cTn id="93" presetID="2" presetClass="entr" presetSubtype="4" dur="500" fill="hold" nodeType="with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additive="base">
                                        <p:cTn id="95" dur="500" fill="hold"/>
                                        <p:tgtEl>
                                          <p:spTgt spid="32"/>
                                        </p:tgtEl>
                                        <p:attrNameLst>
                                          <p:attrName>ppt_x</p:attrName>
                                        </p:attrNameLst>
                                      </p:cBhvr>
                                      <p:tavLst>
                                        <p:tav tm="0">
                                          <p:val>
                                            <p:strVal val="#ppt_x"/>
                                          </p:val>
                                        </p:tav>
                                        <p:tav tm="100000">
                                          <p:val>
                                            <p:strVal val="#ppt_x"/>
                                          </p:val>
                                        </p:tav>
                                      </p:tavLst>
                                    </p:anim>
                                    <p:anim calcmode="lin" valueType="num">
                                      <p:cBhvr additive="base">
                                        <p:cTn id="96" dur="500" fill="hold"/>
                                        <p:tgtEl>
                                          <p:spTgt spid="32"/>
                                        </p:tgtEl>
                                        <p:attrNameLst>
                                          <p:attrName>ppt_y</p:attrName>
                                        </p:attrNameLst>
                                      </p:cBhvr>
                                      <p:tavLst>
                                        <p:tav tm="0">
                                          <p:val>
                                            <p:strVal val="1+#ppt_h/2"/>
                                          </p:val>
                                        </p:tav>
                                        <p:tav tm="100000">
                                          <p:val>
                                            <p:strVal val="#ppt_y"/>
                                          </p:val>
                                        </p:tav>
                                      </p:tavLst>
                                    </p:anim>
                                  </p:childTnLst>
                                </p:cTn>
                              </p:par>
                              <p:par>
                                <p:cTn id="97" presetID="2" presetClass="entr" presetSubtype="4" dur="50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additive="base">
                                        <p:cTn id="99" dur="500" fill="hold"/>
                                        <p:tgtEl>
                                          <p:spTgt spid="33"/>
                                        </p:tgtEl>
                                        <p:attrNameLst>
                                          <p:attrName>ppt_x</p:attrName>
                                        </p:attrNameLst>
                                      </p:cBhvr>
                                      <p:tavLst>
                                        <p:tav tm="0">
                                          <p:val>
                                            <p:strVal val="#ppt_x"/>
                                          </p:val>
                                        </p:tav>
                                        <p:tav tm="100000">
                                          <p:val>
                                            <p:strVal val="#ppt_x"/>
                                          </p:val>
                                        </p:tav>
                                      </p:tavLst>
                                    </p:anim>
                                    <p:anim calcmode="lin" valueType="num">
                                      <p:cBhvr additive="base">
                                        <p:cTn id="100" dur="500" fill="hold"/>
                                        <p:tgtEl>
                                          <p:spTgt spid="33"/>
                                        </p:tgtEl>
                                        <p:attrNameLst>
                                          <p:attrName>ppt_y</p:attrName>
                                        </p:attrNameLst>
                                      </p:cBhvr>
                                      <p:tavLst>
                                        <p:tav tm="0">
                                          <p:val>
                                            <p:strVal val="1+#ppt_h/2"/>
                                          </p:val>
                                        </p:tav>
                                        <p:tav tm="100000">
                                          <p:val>
                                            <p:strVal val="#ppt_y"/>
                                          </p:val>
                                        </p:tav>
                                      </p:tavLst>
                                    </p:anim>
                                  </p:childTnLst>
                                </p:cTn>
                              </p:par>
                              <p:par>
                                <p:cTn id="101" presetID="2" presetClass="entr" presetSubtype="4" dur="500" fill="hold" nodeType="with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additive="base">
                                        <p:cTn id="103" dur="500" fill="hold"/>
                                        <p:tgtEl>
                                          <p:spTgt spid="34"/>
                                        </p:tgtEl>
                                        <p:attrNameLst>
                                          <p:attrName>ppt_x</p:attrName>
                                        </p:attrNameLst>
                                      </p:cBhvr>
                                      <p:tavLst>
                                        <p:tav tm="0">
                                          <p:val>
                                            <p:strVal val="#ppt_x"/>
                                          </p:val>
                                        </p:tav>
                                        <p:tav tm="100000">
                                          <p:val>
                                            <p:strVal val="#ppt_x"/>
                                          </p:val>
                                        </p:tav>
                                      </p:tavLst>
                                    </p:anim>
                                    <p:anim calcmode="lin" valueType="num">
                                      <p:cBhvr additive="base">
                                        <p:cTn id="104" dur="500" fill="hold"/>
                                        <p:tgtEl>
                                          <p:spTgt spid="34"/>
                                        </p:tgtEl>
                                        <p:attrNameLst>
                                          <p:attrName>ppt_y</p:attrName>
                                        </p:attrNameLst>
                                      </p:cBhvr>
                                      <p:tavLst>
                                        <p:tav tm="0">
                                          <p:val>
                                            <p:strVal val="1+#ppt_h/2"/>
                                          </p:val>
                                        </p:tav>
                                        <p:tav tm="100000">
                                          <p:val>
                                            <p:strVal val="#ppt_y"/>
                                          </p:val>
                                        </p:tav>
                                      </p:tavLst>
                                    </p:anim>
                                  </p:childTnLst>
                                </p:cTn>
                              </p:par>
                              <p:par>
                                <p:cTn id="105" presetID="2" presetClass="entr" presetSubtype="4" dur="50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additive="base">
                                        <p:cTn id="107" dur="500" fill="hold"/>
                                        <p:tgtEl>
                                          <p:spTgt spid="35"/>
                                        </p:tgtEl>
                                        <p:attrNameLst>
                                          <p:attrName>ppt_x</p:attrName>
                                        </p:attrNameLst>
                                      </p:cBhvr>
                                      <p:tavLst>
                                        <p:tav tm="0">
                                          <p:val>
                                            <p:strVal val="#ppt_x"/>
                                          </p:val>
                                        </p:tav>
                                        <p:tav tm="100000">
                                          <p:val>
                                            <p:strVal val="#ppt_x"/>
                                          </p:val>
                                        </p:tav>
                                      </p:tavLst>
                                    </p:anim>
                                    <p:anim calcmode="lin" valueType="num">
                                      <p:cBhvr additive="base">
                                        <p:cTn id="108" dur="500" fill="hold"/>
                                        <p:tgtEl>
                                          <p:spTgt spid="35"/>
                                        </p:tgtEl>
                                        <p:attrNameLst>
                                          <p:attrName>ppt_y</p:attrName>
                                        </p:attrNameLst>
                                      </p:cBhvr>
                                      <p:tavLst>
                                        <p:tav tm="0">
                                          <p:val>
                                            <p:strVal val="1+#ppt_h/2"/>
                                          </p:val>
                                        </p:tav>
                                        <p:tav tm="100000">
                                          <p:val>
                                            <p:strVal val="#ppt_y"/>
                                          </p:val>
                                        </p:tav>
                                      </p:tavLst>
                                    </p:anim>
                                  </p:childTnLst>
                                </p:cTn>
                              </p:par>
                              <p:par>
                                <p:cTn id="109" presetID="2" presetClass="entr" presetSubtype="4" dur="500" fill="hold" nodeType="withEffect">
                                  <p:stCondLst>
                                    <p:cond delay="0"/>
                                  </p:stCondLst>
                                  <p:childTnLst>
                                    <p:set>
                                      <p:cBhvr>
                                        <p:cTn id="110" dur="1" fill="hold">
                                          <p:stCondLst>
                                            <p:cond delay="0"/>
                                          </p:stCondLst>
                                        </p:cTn>
                                        <p:tgtEl>
                                          <p:spTgt spid="36"/>
                                        </p:tgtEl>
                                        <p:attrNameLst>
                                          <p:attrName>style.visibility</p:attrName>
                                        </p:attrNameLst>
                                      </p:cBhvr>
                                      <p:to>
                                        <p:strVal val="visible"/>
                                      </p:to>
                                    </p:set>
                                    <p:anim calcmode="lin" valueType="num">
                                      <p:cBhvr additive="base">
                                        <p:cTn id="111" dur="500" fill="hold"/>
                                        <p:tgtEl>
                                          <p:spTgt spid="36"/>
                                        </p:tgtEl>
                                        <p:attrNameLst>
                                          <p:attrName>ppt_x</p:attrName>
                                        </p:attrNameLst>
                                      </p:cBhvr>
                                      <p:tavLst>
                                        <p:tav tm="0">
                                          <p:val>
                                            <p:strVal val="#ppt_x"/>
                                          </p:val>
                                        </p:tav>
                                        <p:tav tm="100000">
                                          <p:val>
                                            <p:strVal val="#ppt_x"/>
                                          </p:val>
                                        </p:tav>
                                      </p:tavLst>
                                    </p:anim>
                                    <p:anim calcmode="lin" valueType="num">
                                      <p:cBhvr additive="base">
                                        <p:cTn id="112" dur="500" fill="hold"/>
                                        <p:tgtEl>
                                          <p:spTgt spid="36"/>
                                        </p:tgtEl>
                                        <p:attrNameLst>
                                          <p:attrName>ppt_y</p:attrName>
                                        </p:attrNameLst>
                                      </p:cBhvr>
                                      <p:tavLst>
                                        <p:tav tm="0">
                                          <p:val>
                                            <p:strVal val="1+#ppt_h/2"/>
                                          </p:val>
                                        </p:tav>
                                        <p:tav tm="100000">
                                          <p:val>
                                            <p:strVal val="#ppt_y"/>
                                          </p:val>
                                        </p:tav>
                                      </p:tavLst>
                                    </p:anim>
                                  </p:childTnLst>
                                </p:cTn>
                              </p:par>
                              <p:par>
                                <p:cTn id="113" presetID="2" presetClass="entr" presetSubtype="4" dur="500" fill="hold" grpId="0" nodeType="withEffect">
                                  <p:stCondLst>
                                    <p:cond delay="0"/>
                                  </p:stCondLst>
                                  <p:childTnLst>
                                    <p:set>
                                      <p:cBhvr>
                                        <p:cTn id="114" dur="1" fill="hold">
                                          <p:stCondLst>
                                            <p:cond delay="0"/>
                                          </p:stCondLst>
                                        </p:cTn>
                                        <p:tgtEl>
                                          <p:spTgt spid="37"/>
                                        </p:tgtEl>
                                        <p:attrNameLst>
                                          <p:attrName>style.visibility</p:attrName>
                                        </p:attrNameLst>
                                      </p:cBhvr>
                                      <p:to>
                                        <p:strVal val="visible"/>
                                      </p:to>
                                    </p:set>
                                    <p:anim calcmode="lin" valueType="num">
                                      <p:cBhvr additive="base">
                                        <p:cTn id="115" dur="500" fill="hold"/>
                                        <p:tgtEl>
                                          <p:spTgt spid="37"/>
                                        </p:tgtEl>
                                        <p:attrNameLst>
                                          <p:attrName>ppt_x</p:attrName>
                                        </p:attrNameLst>
                                      </p:cBhvr>
                                      <p:tavLst>
                                        <p:tav tm="0">
                                          <p:val>
                                            <p:strVal val="#ppt_x"/>
                                          </p:val>
                                        </p:tav>
                                        <p:tav tm="100000">
                                          <p:val>
                                            <p:strVal val="#ppt_x"/>
                                          </p:val>
                                        </p:tav>
                                      </p:tavLst>
                                    </p:anim>
                                    <p:anim calcmode="lin" valueType="num">
                                      <p:cBhvr additive="base">
                                        <p:cTn id="116" dur="500" fill="hold"/>
                                        <p:tgtEl>
                                          <p:spTgt spid="37"/>
                                        </p:tgtEl>
                                        <p:attrNameLst>
                                          <p:attrName>ppt_y</p:attrName>
                                        </p:attrNameLst>
                                      </p:cBhvr>
                                      <p:tavLst>
                                        <p:tav tm="0">
                                          <p:val>
                                            <p:strVal val="1+#ppt_h/2"/>
                                          </p:val>
                                        </p:tav>
                                        <p:tav tm="100000">
                                          <p:val>
                                            <p:strVal val="#ppt_y"/>
                                          </p:val>
                                        </p:tav>
                                      </p:tavLst>
                                    </p:anim>
                                  </p:childTnLst>
                                </p:cTn>
                              </p:par>
                              <p:par>
                                <p:cTn id="117" presetID="2" presetClass="entr" presetSubtype="4" dur="500" fill="hold" nodeType="withEffect">
                                  <p:stCondLst>
                                    <p:cond delay="0"/>
                                  </p:stCondLst>
                                  <p:childTnLst>
                                    <p:set>
                                      <p:cBhvr>
                                        <p:cTn id="118" dur="1" fill="hold">
                                          <p:stCondLst>
                                            <p:cond delay="0"/>
                                          </p:stCondLst>
                                        </p:cTn>
                                        <p:tgtEl>
                                          <p:spTgt spid="38"/>
                                        </p:tgtEl>
                                        <p:attrNameLst>
                                          <p:attrName>style.visibility</p:attrName>
                                        </p:attrNameLst>
                                      </p:cBhvr>
                                      <p:to>
                                        <p:strVal val="visible"/>
                                      </p:to>
                                    </p:set>
                                    <p:anim calcmode="lin" valueType="num">
                                      <p:cBhvr additive="base">
                                        <p:cTn id="119" dur="500" fill="hold"/>
                                        <p:tgtEl>
                                          <p:spTgt spid="38"/>
                                        </p:tgtEl>
                                        <p:attrNameLst>
                                          <p:attrName>ppt_x</p:attrName>
                                        </p:attrNameLst>
                                      </p:cBhvr>
                                      <p:tavLst>
                                        <p:tav tm="0">
                                          <p:val>
                                            <p:strVal val="#ppt_x"/>
                                          </p:val>
                                        </p:tav>
                                        <p:tav tm="100000">
                                          <p:val>
                                            <p:strVal val="#ppt_x"/>
                                          </p:val>
                                        </p:tav>
                                      </p:tavLst>
                                    </p:anim>
                                    <p:anim calcmode="lin" valueType="num">
                                      <p:cBhvr additive="base">
                                        <p:cTn id="120" dur="500" fill="hold"/>
                                        <p:tgtEl>
                                          <p:spTgt spid="38"/>
                                        </p:tgtEl>
                                        <p:attrNameLst>
                                          <p:attrName>ppt_y</p:attrName>
                                        </p:attrNameLst>
                                      </p:cBhvr>
                                      <p:tavLst>
                                        <p:tav tm="0">
                                          <p:val>
                                            <p:strVal val="1+#ppt_h/2"/>
                                          </p:val>
                                        </p:tav>
                                        <p:tav tm="100000">
                                          <p:val>
                                            <p:strVal val="#ppt_y"/>
                                          </p:val>
                                        </p:tav>
                                      </p:tavLst>
                                    </p:anim>
                                  </p:childTnLst>
                                </p:cTn>
                              </p:par>
                              <p:par>
                                <p:cTn id="121" presetID="2" presetClass="entr" presetSubtype="4" dur="50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 calcmode="lin" valueType="num">
                                      <p:cBhvr additive="base">
                                        <p:cTn id="123" dur="500" fill="hold"/>
                                        <p:tgtEl>
                                          <p:spTgt spid="39"/>
                                        </p:tgtEl>
                                        <p:attrNameLst>
                                          <p:attrName>ppt_x</p:attrName>
                                        </p:attrNameLst>
                                      </p:cBhvr>
                                      <p:tavLst>
                                        <p:tav tm="0">
                                          <p:val>
                                            <p:strVal val="#ppt_x"/>
                                          </p:val>
                                        </p:tav>
                                        <p:tav tm="100000">
                                          <p:val>
                                            <p:strVal val="#ppt_x"/>
                                          </p:val>
                                        </p:tav>
                                      </p:tavLst>
                                    </p:anim>
                                    <p:anim calcmode="lin" valueType="num">
                                      <p:cBhvr additive="base">
                                        <p:cTn id="124" dur="500" fill="hold"/>
                                        <p:tgtEl>
                                          <p:spTgt spid="39"/>
                                        </p:tgtEl>
                                        <p:attrNameLst>
                                          <p:attrName>ppt_y</p:attrName>
                                        </p:attrNameLst>
                                      </p:cBhvr>
                                      <p:tavLst>
                                        <p:tav tm="0">
                                          <p:val>
                                            <p:strVal val="1+#ppt_h/2"/>
                                          </p:val>
                                        </p:tav>
                                        <p:tav tm="100000">
                                          <p:val>
                                            <p:strVal val="#ppt_y"/>
                                          </p:val>
                                        </p:tav>
                                      </p:tavLst>
                                    </p:anim>
                                  </p:childTnLst>
                                </p:cTn>
                              </p:par>
                              <p:par>
                                <p:cTn id="125" presetID="2" presetClass="entr" presetSubtype="4" dur="50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 calcmode="lin" valueType="num">
                                      <p:cBhvr additive="base">
                                        <p:cTn id="127" dur="500" fill="hold"/>
                                        <p:tgtEl>
                                          <p:spTgt spid="40"/>
                                        </p:tgtEl>
                                        <p:attrNameLst>
                                          <p:attrName>ppt_x</p:attrName>
                                        </p:attrNameLst>
                                      </p:cBhvr>
                                      <p:tavLst>
                                        <p:tav tm="0">
                                          <p:val>
                                            <p:strVal val="#ppt_x"/>
                                          </p:val>
                                        </p:tav>
                                        <p:tav tm="100000">
                                          <p:val>
                                            <p:strVal val="#ppt_x"/>
                                          </p:val>
                                        </p:tav>
                                      </p:tavLst>
                                    </p:anim>
                                    <p:anim calcmode="lin" valueType="num">
                                      <p:cBhvr additive="base">
                                        <p:cTn id="128" dur="500" fill="hold"/>
                                        <p:tgtEl>
                                          <p:spTgt spid="40"/>
                                        </p:tgtEl>
                                        <p:attrNameLst>
                                          <p:attrName>ppt_y</p:attrName>
                                        </p:attrNameLst>
                                      </p:cBhvr>
                                      <p:tavLst>
                                        <p:tav tm="0">
                                          <p:val>
                                            <p:strVal val="1+#ppt_h/2"/>
                                          </p:val>
                                        </p:tav>
                                        <p:tav tm="100000">
                                          <p:val>
                                            <p:strVal val="#ppt_y"/>
                                          </p:val>
                                        </p:tav>
                                      </p:tavLst>
                                    </p:anim>
                                  </p:childTnLst>
                                </p:cTn>
                              </p:par>
                              <p:par>
                                <p:cTn id="129" presetID="2" presetClass="entr" presetSubtype="4" dur="500" fill="hold" grpId="0" nodeType="withEffect">
                                  <p:stCondLst>
                                    <p:cond delay="0"/>
                                  </p:stCondLst>
                                  <p:childTnLst>
                                    <p:set>
                                      <p:cBhvr>
                                        <p:cTn id="130" dur="1" fill="hold">
                                          <p:stCondLst>
                                            <p:cond delay="0"/>
                                          </p:stCondLst>
                                        </p:cTn>
                                        <p:tgtEl>
                                          <p:spTgt spid="41"/>
                                        </p:tgtEl>
                                        <p:attrNameLst>
                                          <p:attrName>style.visibility</p:attrName>
                                        </p:attrNameLst>
                                      </p:cBhvr>
                                      <p:to>
                                        <p:strVal val="visible"/>
                                      </p:to>
                                    </p:set>
                                    <p:anim calcmode="lin" valueType="num">
                                      <p:cBhvr additive="base">
                                        <p:cTn id="131" dur="500" fill="hold"/>
                                        <p:tgtEl>
                                          <p:spTgt spid="41"/>
                                        </p:tgtEl>
                                        <p:attrNameLst>
                                          <p:attrName>ppt_x</p:attrName>
                                        </p:attrNameLst>
                                      </p:cBhvr>
                                      <p:tavLst>
                                        <p:tav tm="0">
                                          <p:val>
                                            <p:strVal val="#ppt_x"/>
                                          </p:val>
                                        </p:tav>
                                        <p:tav tm="100000">
                                          <p:val>
                                            <p:strVal val="#ppt_x"/>
                                          </p:val>
                                        </p:tav>
                                      </p:tavLst>
                                    </p:anim>
                                    <p:anim calcmode="lin" valueType="num">
                                      <p:cBhvr additive="base">
                                        <p:cTn id="132" dur="500" fill="hold"/>
                                        <p:tgtEl>
                                          <p:spTgt spid="41"/>
                                        </p:tgtEl>
                                        <p:attrNameLst>
                                          <p:attrName>ppt_y</p:attrName>
                                        </p:attrNameLst>
                                      </p:cBhvr>
                                      <p:tavLst>
                                        <p:tav tm="0">
                                          <p:val>
                                            <p:strVal val="1+#ppt_h/2"/>
                                          </p:val>
                                        </p:tav>
                                        <p:tav tm="100000">
                                          <p:val>
                                            <p:strVal val="#ppt_y"/>
                                          </p:val>
                                        </p:tav>
                                      </p:tavLst>
                                    </p:anim>
                                  </p:childTnLst>
                                </p:cTn>
                              </p:par>
                              <p:par>
                                <p:cTn id="133" presetID="2" presetClass="entr" presetSubtype="4" dur="500" fill="hold" nodeType="withEffect">
                                  <p:stCondLst>
                                    <p:cond delay="0"/>
                                  </p:stCondLst>
                                  <p:childTnLst>
                                    <p:set>
                                      <p:cBhvr>
                                        <p:cTn id="134" dur="1" fill="hold">
                                          <p:stCondLst>
                                            <p:cond delay="0"/>
                                          </p:stCondLst>
                                        </p:cTn>
                                        <p:tgtEl>
                                          <p:spTgt spid="42"/>
                                        </p:tgtEl>
                                        <p:attrNameLst>
                                          <p:attrName>style.visibility</p:attrName>
                                        </p:attrNameLst>
                                      </p:cBhvr>
                                      <p:to>
                                        <p:strVal val="visible"/>
                                      </p:to>
                                    </p:set>
                                    <p:anim calcmode="lin" valueType="num">
                                      <p:cBhvr additive="base">
                                        <p:cTn id="135" dur="500" fill="hold"/>
                                        <p:tgtEl>
                                          <p:spTgt spid="42"/>
                                        </p:tgtEl>
                                        <p:attrNameLst>
                                          <p:attrName>ppt_x</p:attrName>
                                        </p:attrNameLst>
                                      </p:cBhvr>
                                      <p:tavLst>
                                        <p:tav tm="0">
                                          <p:val>
                                            <p:strVal val="#ppt_x"/>
                                          </p:val>
                                        </p:tav>
                                        <p:tav tm="100000">
                                          <p:val>
                                            <p:strVal val="#ppt_x"/>
                                          </p:val>
                                        </p:tav>
                                      </p:tavLst>
                                    </p:anim>
                                    <p:anim calcmode="lin" valueType="num">
                                      <p:cBhvr additive="base">
                                        <p:cTn id="136" dur="500" fill="hold"/>
                                        <p:tgtEl>
                                          <p:spTgt spid="42"/>
                                        </p:tgtEl>
                                        <p:attrNameLst>
                                          <p:attrName>ppt_y</p:attrName>
                                        </p:attrNameLst>
                                      </p:cBhvr>
                                      <p:tavLst>
                                        <p:tav tm="0">
                                          <p:val>
                                            <p:strVal val="1+#ppt_h/2"/>
                                          </p:val>
                                        </p:tav>
                                        <p:tav tm="100000">
                                          <p:val>
                                            <p:strVal val="#ppt_y"/>
                                          </p:val>
                                        </p:tav>
                                      </p:tavLst>
                                    </p:anim>
                                  </p:childTnLst>
                                </p:cTn>
                              </p:par>
                              <p:par>
                                <p:cTn id="137" presetID="2" presetClass="entr" presetSubtype="4" dur="500" fill="hold" nodeType="withEffect">
                                  <p:stCondLst>
                                    <p:cond delay="0"/>
                                  </p:stCondLst>
                                  <p:childTnLst>
                                    <p:set>
                                      <p:cBhvr>
                                        <p:cTn id="138" dur="1" fill="hold">
                                          <p:stCondLst>
                                            <p:cond delay="0"/>
                                          </p:stCondLst>
                                        </p:cTn>
                                        <p:tgtEl>
                                          <p:spTgt spid="43"/>
                                        </p:tgtEl>
                                        <p:attrNameLst>
                                          <p:attrName>style.visibility</p:attrName>
                                        </p:attrNameLst>
                                      </p:cBhvr>
                                      <p:to>
                                        <p:strVal val="visible"/>
                                      </p:to>
                                    </p:set>
                                    <p:anim calcmode="lin" valueType="num">
                                      <p:cBhvr additive="base">
                                        <p:cTn id="139" dur="500" fill="hold"/>
                                        <p:tgtEl>
                                          <p:spTgt spid="43"/>
                                        </p:tgtEl>
                                        <p:attrNameLst>
                                          <p:attrName>ppt_x</p:attrName>
                                        </p:attrNameLst>
                                      </p:cBhvr>
                                      <p:tavLst>
                                        <p:tav tm="0">
                                          <p:val>
                                            <p:strVal val="#ppt_x"/>
                                          </p:val>
                                        </p:tav>
                                        <p:tav tm="100000">
                                          <p:val>
                                            <p:strVal val="#ppt_x"/>
                                          </p:val>
                                        </p:tav>
                                      </p:tavLst>
                                    </p:anim>
                                    <p:anim calcmode="lin" valueType="num">
                                      <p:cBhvr additive="base">
                                        <p:cTn id="14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7" grpId="0"/>
      <p:bldP spid="19" grpId="0"/>
      <p:bldP spid="20" grpId="0"/>
      <p:bldP spid="22" grpId="0"/>
      <p:bldP spid="25" grpId="0"/>
      <p:bldP spid="27" grpId="0"/>
      <p:bldP spid="29" grpId="0"/>
      <p:bldP spid="31" grpId="0"/>
      <p:bldP spid="33" grpId="0"/>
      <p:bldP spid="35" grpId="0"/>
      <p:bldP spid="37" grpId="0"/>
      <p:bldP spid="39" grpId="0"/>
      <p:bldP spid="40" grpId="0"/>
      <p:bldP spid="41"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标题 1"/>
          <p:cNvSpPr>
            <a:spLocks noGrp="1"/>
          </p:cNvSpPr>
          <p:nvPr>
            <p:ph type="title"/>
          </p:nvPr>
        </p:nvSpPr>
        <p:spPr>
          <a:xfrm>
            <a:off x="449240" y="27296"/>
            <a:ext cx="8458200" cy="7651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r"/>
            <a:r>
              <a:rPr lang="zh-CN" altLang="en-US" sz="3600" kern="1200">
                <a:latin typeface="微软雅黑" pitchFamily="34" charset="-122"/>
                <a:ea typeface="微软雅黑" pitchFamily="34" charset="-122"/>
              </a:rPr>
              <a:t>内容过滤</a:t>
            </a:r>
          </a:p>
        </p:txBody>
      </p:sp>
      <p:sp>
        <p:nvSpPr>
          <p:cNvPr id="4" name="Oval 2"/>
          <p:cNvSpPr>
            <a:spLocks noChangeArrowheads="1"/>
          </p:cNvSpPr>
          <p:nvPr/>
        </p:nvSpPr>
        <p:spPr bwMode="gray">
          <a:xfrm>
            <a:off x="2763738" y="981075"/>
            <a:ext cx="4400550" cy="2122488"/>
          </a:xfrm>
          <a:prstGeom prst="ellipse">
            <a:avLst/>
          </a:prstGeom>
          <a:noFill/>
          <a:ln w="12700">
            <a:solidFill>
              <a:schemeClr val="accent1"/>
            </a:solidFill>
            <a:prstDash val="sysDot"/>
            <a:round/>
          </a:ln>
          <a:scene3d>
            <a:camera prst="legacyPerspectiveFront">
              <a:rot lat="20099956" lon="20099956" rev="0"/>
            </a:camera>
            <a:lightRig rig="legacyFlat2" dir="t"/>
          </a:scene3d>
          <a:sp3d extrusionH="430200" prstMaterial="legacyMatte">
            <a:bevelT w="13500" h="13500" prst="angle"/>
            <a:bevelB w="13500" h="13500" prst="angle"/>
            <a:extrusionClr>
              <a:schemeClr val="accent1"/>
            </a:extrusionClr>
          </a:sp3d>
          <a:extLst>
            <a:ext uri="{909E8E84-426E-40DD-AFC4-6F175D3DCCD1}">
              <a14:hiddenFill xmlns:a14="http://schemas.microsoft.com/office/drawing/2010/main">
                <a:solidFill>
                  <a:srgbClr val="FFFFFF"/>
                </a:solidFill>
              </a14:hiddenFill>
            </a:ext>
          </a:extLst>
        </p:spPr>
        <p:txBody>
          <a:bodyPr wrap="none" anchor="ctr">
            <a:flatTx/>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lgn="ctr" eaLnBrk="0" hangingPunct="0"/>
            <a:endParaRPr lang="ko-KR" altLang="en-US">
              <a:latin typeface="Times New Roman" pitchFamily="18" charset="0"/>
              <a:ea typeface="Gulim" pitchFamily="34" charset="-127"/>
            </a:endParaRPr>
          </a:p>
        </p:txBody>
      </p:sp>
      <p:sp>
        <p:nvSpPr>
          <p:cNvPr id="5" name="Text Box 3"/>
          <p:cNvSpPr txBox="1">
            <a:spLocks noChangeArrowheads="1"/>
          </p:cNvSpPr>
          <p:nvPr/>
        </p:nvSpPr>
        <p:spPr bwMode="auto">
          <a:xfrm>
            <a:off x="3987701" y="2205038"/>
            <a:ext cx="24828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eaLnBrk="1" latinLnBrk="1" hangingPunct="1"/>
            <a:r>
              <a:rPr kumimoji="1" lang="zh-CN" altLang="en-US" sz="2000" b="1">
                <a:latin typeface="微软雅黑" pitchFamily="34" charset="-122"/>
                <a:ea typeface="微软雅黑" pitchFamily="34" charset="-122"/>
              </a:rPr>
              <a:t>文件摆渡过滤策略</a:t>
            </a:r>
            <a:endParaRPr kumimoji="1" lang="en-US" altLang="ko-KR" sz="2000">
              <a:latin typeface="微软雅黑" pitchFamily="34" charset="-122"/>
              <a:ea typeface="微软雅黑" pitchFamily="34" charset="-122"/>
            </a:endParaRPr>
          </a:p>
        </p:txBody>
      </p:sp>
      <p:sp>
        <p:nvSpPr>
          <p:cNvPr id="6" name="Text Box 4"/>
          <p:cNvSpPr txBox="1">
            <a:spLocks noChangeArrowheads="1"/>
          </p:cNvSpPr>
          <p:nvPr/>
        </p:nvSpPr>
        <p:spPr bwMode="auto">
          <a:xfrm>
            <a:off x="3705299" y="3721123"/>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eaLnBrk="1" latinLnBrk="1" hangingPunct="1"/>
            <a:r>
              <a:rPr kumimoji="1" lang="zh-CN" altLang="en-US">
                <a:latin typeface="微软雅黑" pitchFamily="34" charset="-122"/>
                <a:ea typeface="微软雅黑" pitchFamily="34" charset="-122"/>
              </a:rPr>
              <a:t>基于文件内容的过滤</a:t>
            </a:r>
            <a:endParaRPr kumimoji="1" lang="en-US" altLang="ko-KR" sz="1600">
              <a:latin typeface="Verdana" pitchFamily="34" charset="0"/>
              <a:ea typeface="Gulim" pitchFamily="34" charset="-127"/>
            </a:endParaRPr>
          </a:p>
        </p:txBody>
      </p:sp>
      <p:sp>
        <p:nvSpPr>
          <p:cNvPr id="7" name="Text Box 5"/>
          <p:cNvSpPr txBox="1">
            <a:spLocks noChangeArrowheads="1"/>
          </p:cNvSpPr>
          <p:nvPr/>
        </p:nvSpPr>
        <p:spPr bwMode="auto">
          <a:xfrm>
            <a:off x="6390456" y="3324225"/>
            <a:ext cx="22860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9pPr>
          </a:lstStyle>
          <a:p>
            <a:pPr eaLnBrk="1" latinLnBrk="1" hangingPunct="1">
              <a:lnSpc>
                <a:spcPct val="150000"/>
              </a:lnSpc>
              <a:defRPr/>
            </a:pPr>
            <a:r>
              <a:rPr kumimoji="1" lang="zh-CN" altLang="en-US" sz="1600">
                <a:latin typeface="微软雅黑" pitchFamily="34" charset="-122"/>
                <a:ea typeface="微软雅黑" pitchFamily="34" charset="-122"/>
              </a:rPr>
              <a:t>穿透压缩包的过滤</a:t>
            </a:r>
            <a:endParaRPr kumimoji="1" lang="en-US" altLang="zh-CN">
              <a:latin typeface="微软雅黑" pitchFamily="34" charset="-122"/>
              <a:ea typeface="微软雅黑" pitchFamily="34" charset="-122"/>
            </a:endParaRPr>
          </a:p>
          <a:p>
            <a:pPr marL="285750" indent="-285750" eaLnBrk="1" latinLnBrk="1" hangingPunct="1">
              <a:lnSpc>
                <a:spcPct val="150000"/>
              </a:lnSpc>
              <a:buFont typeface="Wingdings" pitchFamily="2" charset="2"/>
              <a:buChar char="l"/>
              <a:defRPr/>
            </a:pPr>
            <a:r>
              <a:rPr kumimoji="1" lang="zh-CN" altLang="en-US" sz="1400">
                <a:latin typeface="微软雅黑" pitchFamily="34" charset="-122"/>
                <a:ea typeface="微软雅黑" pitchFamily="34" charset="-122"/>
              </a:rPr>
              <a:t>对压缩包内的文件进行内容及格式过滤</a:t>
            </a:r>
            <a:endParaRPr kumimoji="1" lang="en-US" altLang="zh-CN" sz="1400">
              <a:latin typeface="微软雅黑" pitchFamily="34" charset="-122"/>
              <a:ea typeface="微软雅黑" pitchFamily="34" charset="-122"/>
            </a:endParaRPr>
          </a:p>
          <a:p>
            <a:pPr marL="285750" indent="-285750" eaLnBrk="1" latinLnBrk="1" hangingPunct="1">
              <a:lnSpc>
                <a:spcPct val="150000"/>
              </a:lnSpc>
              <a:buFont typeface="Wingdings" pitchFamily="2" charset="2"/>
              <a:buChar char="l"/>
              <a:defRPr/>
            </a:pPr>
            <a:r>
              <a:rPr kumimoji="1" lang="zh-CN" altLang="en-US" sz="1400">
                <a:latin typeface="微软雅黑" pitchFamily="34" charset="-122"/>
                <a:ea typeface="微软雅黑" pitchFamily="34" charset="-122"/>
              </a:rPr>
              <a:t>穿透压缩包内多层次目录结构进行过滤</a:t>
            </a:r>
            <a:endParaRPr kumimoji="1" lang="en-US" altLang="ko-KR" sz="1400">
              <a:latin typeface="微软雅黑" pitchFamily="34" charset="-122"/>
              <a:ea typeface="微软雅黑" pitchFamily="34" charset="-122"/>
            </a:endParaRPr>
          </a:p>
          <a:p>
            <a:pPr eaLnBrk="1" latinLnBrk="1" hangingPunct="1">
              <a:lnSpc>
                <a:spcPct val="150000"/>
              </a:lnSpc>
              <a:defRPr/>
            </a:pPr>
            <a:r>
              <a:rPr kumimoji="1" lang="en-US" altLang="ko-KR" sz="1400">
                <a:latin typeface="Verdana" pitchFamily="34" charset="0"/>
                <a:ea typeface="Gulim" pitchFamily="34" charset="-127"/>
              </a:rPr>
              <a:t> </a:t>
            </a:r>
          </a:p>
        </p:txBody>
      </p:sp>
      <p:sp>
        <p:nvSpPr>
          <p:cNvPr id="10" name="AutoShape 8"/>
          <p:cNvSpPr>
            <a:spLocks noChangeArrowheads="1"/>
          </p:cNvSpPr>
          <p:nvPr/>
        </p:nvSpPr>
        <p:spPr bwMode="auto">
          <a:xfrm>
            <a:off x="4502224" y="3359150"/>
            <a:ext cx="609600" cy="342900"/>
          </a:xfrm>
          <a:prstGeom prst="downArrow">
            <a:avLst>
              <a:gd name="adj1" fmla="val 50000"/>
              <a:gd name="adj2" fmla="val 25000"/>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endParaRPr lang="zh-CN" altLang="en-US"/>
          </a:p>
        </p:txBody>
      </p:sp>
      <p:sp>
        <p:nvSpPr>
          <p:cNvPr id="11" name="AutoShape 9"/>
          <p:cNvSpPr>
            <a:spLocks noChangeArrowheads="1"/>
          </p:cNvSpPr>
          <p:nvPr/>
        </p:nvSpPr>
        <p:spPr bwMode="auto">
          <a:xfrm rot="-2832484">
            <a:off x="6521524" y="2847975"/>
            <a:ext cx="609600" cy="342900"/>
          </a:xfrm>
          <a:prstGeom prst="downArrow">
            <a:avLst>
              <a:gd name="adj1" fmla="val 50000"/>
              <a:gd name="adj2" fmla="val 25000"/>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endParaRPr lang="zh-CN" altLang="en-US"/>
          </a:p>
        </p:txBody>
      </p:sp>
      <p:pic>
        <p:nvPicPr>
          <p:cNvPr id="5122" name="Picture 2" descr="E:\TDDOWNLOAD\filter.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89188" y="1341438"/>
            <a:ext cx="977900"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813866" y="4118840"/>
            <a:ext cx="1957388"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内容占位符 2"/>
          <p:cNvSpPr>
            <a:spLocks noGrp="1"/>
          </p:cNvSpPr>
          <p:nvPr>
            <p:ph idx="1"/>
          </p:nvPr>
        </p:nvSpPr>
        <p:spPr>
          <a:xfrm>
            <a:off x="179512" y="3228181"/>
            <a:ext cx="3267656" cy="785812"/>
          </a:xfrm>
        </p:spPr>
        <p:txBody>
          <a:bodyPr/>
          <a:lstStyle/>
          <a:p>
            <a:pPr marL="0" indent="0">
              <a:buNone/>
              <a:defRPr/>
            </a:pPr>
            <a:r>
              <a:rPr lang="zh-CN" altLang="en-US" sz="2000" b="1">
                <a:latin typeface="+mn-ea"/>
              </a:rPr>
              <a:t>支持所有文本类文件的内容过滤</a:t>
            </a:r>
            <a:r>
              <a:rPr lang="en-US" altLang="zh-CN" sz="2000" b="1">
                <a:latin typeface="+mn-ea"/>
              </a:rPr>
              <a:t>:</a:t>
            </a:r>
          </a:p>
          <a:p>
            <a:pPr>
              <a:buFontTx/>
              <a:buNone/>
              <a:defRPr/>
            </a:pPr>
            <a:endParaRPr lang="en-US" altLang="zh-CN" sz="2000" b="1">
              <a:latin typeface="+mn-ea"/>
            </a:endParaRPr>
          </a:p>
          <a:p>
            <a:pPr>
              <a:buFontTx/>
              <a:buNone/>
              <a:defRPr/>
            </a:pPr>
            <a:endParaRPr lang="en-US" altLang="zh-CN" sz="2000" b="1">
              <a:latin typeface="+mn-ea"/>
            </a:endParaRPr>
          </a:p>
        </p:txBody>
      </p:sp>
      <p:pic>
        <p:nvPicPr>
          <p:cNvPr id="16" name="图片 1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21428" y="4180109"/>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内容占位符 2"/>
          <p:cNvSpPr txBox="1"/>
          <p:nvPr/>
        </p:nvSpPr>
        <p:spPr bwMode="auto">
          <a:xfrm>
            <a:off x="878616" y="4125517"/>
            <a:ext cx="928687"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j-lt"/>
                <a:ea typeface="+mn-ea"/>
              </a:rPr>
              <a:t>word</a:t>
            </a:r>
          </a:p>
          <a:p>
            <a:pPr marL="342900" indent="-342900" eaLnBrk="0" hangingPunct="0">
              <a:spcBef>
                <a:spcPct val="20000"/>
              </a:spcBef>
              <a:defRPr/>
            </a:pPr>
            <a:endParaRPr lang="en-US" altLang="zh-CN" sz="2400" b="0" kern="0">
              <a:latin typeface="+mj-lt"/>
              <a:ea typeface="+mn-ea"/>
            </a:endParaRPr>
          </a:p>
        </p:txBody>
      </p:sp>
      <p:pic>
        <p:nvPicPr>
          <p:cNvPr id="18" name="图片 17"/>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21428" y="4608734"/>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内容占位符 2"/>
          <p:cNvSpPr txBox="1"/>
          <p:nvPr/>
        </p:nvSpPr>
        <p:spPr bwMode="auto">
          <a:xfrm>
            <a:off x="878616" y="4550944"/>
            <a:ext cx="1071562"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j-lt"/>
                <a:ea typeface="+mn-ea"/>
              </a:rPr>
              <a:t>excel</a:t>
            </a:r>
          </a:p>
          <a:p>
            <a:pPr marL="342900" indent="-342900" eaLnBrk="0" hangingPunct="0">
              <a:spcBef>
                <a:spcPct val="20000"/>
              </a:spcBef>
              <a:defRPr/>
            </a:pPr>
            <a:endParaRPr lang="en-US" altLang="zh-CN" sz="2400" b="0" kern="0">
              <a:latin typeface="+mj-lt"/>
              <a:ea typeface="+mn-ea"/>
            </a:endParaRPr>
          </a:p>
        </p:txBody>
      </p:sp>
      <p:sp>
        <p:nvSpPr>
          <p:cNvPr id="20" name="内容占位符 2"/>
          <p:cNvSpPr txBox="1"/>
          <p:nvPr/>
        </p:nvSpPr>
        <p:spPr bwMode="auto">
          <a:xfrm>
            <a:off x="878616" y="4990020"/>
            <a:ext cx="714375"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j-lt"/>
                <a:ea typeface="+mn-ea"/>
              </a:rPr>
              <a:t>ppt</a:t>
            </a:r>
            <a:endParaRPr lang="en-US" altLang="zh-CN" sz="2400" kern="0">
              <a:latin typeface="+mj-lt"/>
              <a:ea typeface="+mn-ea"/>
            </a:endParaRPr>
          </a:p>
          <a:p>
            <a:pPr marL="342900" indent="-342900" eaLnBrk="0" hangingPunct="0">
              <a:spcBef>
                <a:spcPct val="20000"/>
              </a:spcBef>
              <a:defRPr/>
            </a:pPr>
            <a:endParaRPr lang="en-US" altLang="zh-CN" sz="2400" b="0" kern="0">
              <a:latin typeface="+mj-lt"/>
              <a:ea typeface="+mn-ea"/>
            </a:endParaRPr>
          </a:p>
        </p:txBody>
      </p:sp>
      <p:pic>
        <p:nvPicPr>
          <p:cNvPr id="21" name="图片 20"/>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21428" y="5037359"/>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807303" y="4108671"/>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内容占位符 2"/>
          <p:cNvSpPr txBox="1"/>
          <p:nvPr/>
        </p:nvSpPr>
        <p:spPr bwMode="auto">
          <a:xfrm>
            <a:off x="2235928" y="4108671"/>
            <a:ext cx="714375" cy="357188"/>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err="1">
                <a:latin typeface="+mj-lt"/>
                <a:ea typeface="+mn-ea"/>
              </a:rPr>
              <a:t>pdf</a:t>
            </a:r>
            <a:endParaRPr lang="en-US" altLang="zh-CN" sz="2400" kern="0">
              <a:latin typeface="+mj-lt"/>
              <a:ea typeface="+mn-ea"/>
            </a:endParaRPr>
          </a:p>
          <a:p>
            <a:pPr marL="342900" indent="-342900" eaLnBrk="0" hangingPunct="0">
              <a:spcBef>
                <a:spcPct val="20000"/>
              </a:spcBef>
              <a:defRPr/>
            </a:pPr>
            <a:endParaRPr lang="en-US" altLang="zh-CN" sz="2400" b="0" kern="0">
              <a:latin typeface="+mj-lt"/>
              <a:ea typeface="+mn-ea"/>
            </a:endParaRPr>
          </a:p>
        </p:txBody>
      </p:sp>
      <p:pic>
        <p:nvPicPr>
          <p:cNvPr id="24" name="图片 23"/>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1807303" y="4537296"/>
            <a:ext cx="42862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内容占位符 2"/>
          <p:cNvSpPr txBox="1"/>
          <p:nvPr/>
        </p:nvSpPr>
        <p:spPr bwMode="auto">
          <a:xfrm>
            <a:off x="2232731" y="4537296"/>
            <a:ext cx="714375" cy="500063"/>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j-lt"/>
                <a:ea typeface="+mn-ea"/>
              </a:rPr>
              <a:t>txt</a:t>
            </a:r>
          </a:p>
          <a:p>
            <a:pPr marL="342900" indent="-342900" eaLnBrk="0" hangingPunct="0">
              <a:spcBef>
                <a:spcPct val="20000"/>
              </a:spcBef>
              <a:defRPr/>
            </a:pPr>
            <a:endParaRPr lang="en-US" altLang="zh-CN" sz="2400" b="0" kern="0">
              <a:latin typeface="+mj-lt"/>
              <a:ea typeface="+mn-ea"/>
            </a:endParaRPr>
          </a:p>
        </p:txBody>
      </p:sp>
      <p:pic>
        <p:nvPicPr>
          <p:cNvPr id="26" name="图片 25"/>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807303" y="5037359"/>
            <a:ext cx="4286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内容占位符 2"/>
          <p:cNvSpPr txBox="1"/>
          <p:nvPr/>
        </p:nvSpPr>
        <p:spPr bwMode="auto">
          <a:xfrm>
            <a:off x="2232731" y="5037359"/>
            <a:ext cx="928687" cy="500062"/>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342900" indent="-342900" eaLnBrk="0" hangingPunct="0">
              <a:spcBef>
                <a:spcPct val="20000"/>
              </a:spcBef>
              <a:defRPr/>
            </a:pPr>
            <a:r>
              <a:rPr lang="en-US" altLang="zh-CN" sz="2400" kern="0">
                <a:latin typeface="+mj-lt"/>
                <a:ea typeface="+mn-ea"/>
              </a:rPr>
              <a:t>html</a:t>
            </a:r>
          </a:p>
          <a:p>
            <a:pPr marL="342900" indent="-342900" eaLnBrk="0" hangingPunct="0">
              <a:spcBef>
                <a:spcPct val="20000"/>
              </a:spcBef>
              <a:defRPr/>
            </a:pPr>
            <a:endParaRPr lang="en-US" altLang="zh-CN" sz="2400" b="0" kern="0">
              <a:latin typeface="+mj-lt"/>
              <a:ea typeface="+mn-ea"/>
            </a:endParaRPr>
          </a:p>
        </p:txBody>
      </p:sp>
    </p:spTree>
    <p:extLst>
      <p:ext uri="{BB962C8B-B14F-4D97-AF65-F5344CB8AC3E}">
        <p14:creationId xmlns:p14="http://schemas.microsoft.com/office/powerpoint/2010/main" val="290142072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nodeType="clickPar">
                      <p:stCondLst>
                        <p:cond delay="indefinite"/>
                        <p:cond evt="onBegin" delay="0">
                          <p:tn val="11"/>
                        </p:cond>
                      </p:stCondLst>
                      <p:childTnLst>
                        <p:par>
                          <p:cTn id="13" fill="hold" nodeType="afterGroup">
                            <p:stCondLst>
                              <p:cond delay="0"/>
                            </p:stCondLst>
                            <p:childTnLst>
                              <p:par>
                                <p:cTn id="14" presetID="22" presetClass="entr" presetSubtype="1" dur="50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nodeType="afterGroup">
                            <p:stCondLst>
                              <p:cond delay="500"/>
                            </p:stCondLst>
                            <p:childTnLst>
                              <p:par>
                                <p:cTn id="18" presetID="22" presetClass="entr" presetSubtype="8" dur="5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nodeType="afterGroup">
                            <p:stCondLst>
                              <p:cond delay="1000"/>
                            </p:stCondLst>
                            <p:childTnLst>
                              <p:par>
                                <p:cTn id="22" presetID="42" presetClass="entr" presetSubtype="0" dur="100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cond evt="onBegin" delay="0">
                          <p:tn val="26"/>
                        </p:cond>
                      </p:stCondLst>
                      <p:childTnLst>
                        <p:par>
                          <p:cTn id="28" fill="hold">
                            <p:stCondLst>
                              <p:cond delay="0"/>
                            </p:stCondLst>
                            <p:childTnLst>
                              <p:par>
                                <p:cTn id="29" presetID="2" presetClass="entr" presetSubtype="4" dur="50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ur="50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dur="50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dur="50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dur="50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dur="50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dur="50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par>
                                <p:cTn id="57" presetID="2" presetClass="entr" presetSubtype="4" dur="50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dur="50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par>
                                <p:cTn id="65" presetID="2" presetClass="entr" presetSubtype="4" dur="50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ppt_x"/>
                                          </p:val>
                                        </p:tav>
                                        <p:tav tm="100000">
                                          <p:val>
                                            <p:strVal val="#ppt_x"/>
                                          </p:val>
                                        </p:tav>
                                      </p:tavLst>
                                    </p:anim>
                                    <p:anim calcmode="lin" valueType="num">
                                      <p:cBhvr additive="base">
                                        <p:cTn id="68" dur="500" fill="hold"/>
                                        <p:tgtEl>
                                          <p:spTgt spid="25"/>
                                        </p:tgtEl>
                                        <p:attrNameLst>
                                          <p:attrName>ppt_y</p:attrName>
                                        </p:attrNameLst>
                                      </p:cBhvr>
                                      <p:tavLst>
                                        <p:tav tm="0">
                                          <p:val>
                                            <p:strVal val="1+#ppt_h/2"/>
                                          </p:val>
                                        </p:tav>
                                        <p:tav tm="100000">
                                          <p:val>
                                            <p:strVal val="#ppt_y"/>
                                          </p:val>
                                        </p:tav>
                                      </p:tavLst>
                                    </p:anim>
                                  </p:childTnLst>
                                </p:cTn>
                              </p:par>
                              <p:par>
                                <p:cTn id="69" presetID="2" presetClass="entr" presetSubtype="4" dur="50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fill="hold"/>
                                        <p:tgtEl>
                                          <p:spTgt spid="26"/>
                                        </p:tgtEl>
                                        <p:attrNameLst>
                                          <p:attrName>ppt_x</p:attrName>
                                        </p:attrNameLst>
                                      </p:cBhvr>
                                      <p:tavLst>
                                        <p:tav tm="0">
                                          <p:val>
                                            <p:strVal val="#ppt_x"/>
                                          </p:val>
                                        </p:tav>
                                        <p:tav tm="100000">
                                          <p:val>
                                            <p:strVal val="#ppt_x"/>
                                          </p:val>
                                        </p:tav>
                                      </p:tavLst>
                                    </p:anim>
                                    <p:anim calcmode="lin" valueType="num">
                                      <p:cBhvr additive="base">
                                        <p:cTn id="72" dur="500" fill="hold"/>
                                        <p:tgtEl>
                                          <p:spTgt spid="26"/>
                                        </p:tgtEl>
                                        <p:attrNameLst>
                                          <p:attrName>ppt_y</p:attrName>
                                        </p:attrNameLst>
                                      </p:cBhvr>
                                      <p:tavLst>
                                        <p:tav tm="0">
                                          <p:val>
                                            <p:strVal val="1+#ppt_h/2"/>
                                          </p:val>
                                        </p:tav>
                                        <p:tav tm="100000">
                                          <p:val>
                                            <p:strVal val="#ppt_y"/>
                                          </p:val>
                                        </p:tav>
                                      </p:tavLst>
                                    </p:anim>
                                  </p:childTnLst>
                                </p:cTn>
                              </p:par>
                              <p:par>
                                <p:cTn id="73" presetID="2" presetClass="entr" presetSubtype="4" dur="50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dur="500" fill="hold" grpId="0" nodeType="withEffect">
                                  <p:stCondLst>
                                    <p:cond delay="0"/>
                                  </p:stCondLst>
                                  <p:childTnLst>
                                    <p:set>
                                      <p:cBhvr>
                                        <p:cTn id="78" dur="1" fill="hold">
                                          <p:stCondLst>
                                            <p:cond delay="0"/>
                                          </p:stCondLst>
                                        </p:cTn>
                                        <p:tgtEl>
                                          <p:spTgt spid="15">
                                            <p:txEl>
                                              <p:pRg st="0" end="0"/>
                                            </p:txEl>
                                          </p:spTgt>
                                        </p:tgtEl>
                                        <p:attrNameLst>
                                          <p:attrName>style.visibility</p:attrName>
                                        </p:attrNameLst>
                                      </p:cBhvr>
                                      <p:to>
                                        <p:strVal val="visible"/>
                                      </p:to>
                                    </p:set>
                                    <p:anim calcmode="lin" valueType="num">
                                      <p:cBhvr additive="base">
                                        <p:cTn id="7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cond evt="onBegin" delay="0">
                          <p:tn val="80"/>
                        </p:cond>
                      </p:stCondLst>
                      <p:childTnLst>
                        <p:par>
                          <p:cTn id="82" fill="hold">
                            <p:stCondLst>
                              <p:cond delay="0"/>
                            </p:stCondLst>
                            <p:childTnLst>
                              <p:par>
                                <p:cTn id="83" presetID="22" presetClass="entr" presetSubtype="8" dur="500" fill="hold" grpId="0" nodeType="click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left)">
                                      <p:cBhvr>
                                        <p:cTn id="85" dur="500"/>
                                        <p:tgtEl>
                                          <p:spTgt spid="11"/>
                                        </p:tgtEl>
                                      </p:cBhvr>
                                    </p:animEffect>
                                  </p:childTnLst>
                                </p:cTn>
                              </p:par>
                            </p:childTnLst>
                          </p:cTn>
                        </p:par>
                        <p:par>
                          <p:cTn id="86" fill="hold" nodeType="afterGroup">
                            <p:stCondLst>
                              <p:cond delay="500"/>
                            </p:stCondLst>
                            <p:childTnLst>
                              <p:par>
                                <p:cTn id="87" presetID="22" presetClass="entr" presetSubtype="8" dur="50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left)">
                                      <p:cBhvr>
                                        <p:cTn id="8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0" grpId="0"/>
      <p:bldP spid="11" grpId="0"/>
      <p:bldP spid="15" grpId="0" build="p"/>
      <p:bldP spid="17" grpId="0"/>
      <p:bldP spid="19" grpId="0"/>
      <p:bldP spid="20" grpId="0"/>
      <p:bldP spid="23" grpId="0"/>
      <p:bldP spid="25" grpId="0"/>
      <p:bldP spid="27"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对角圆角矩形 12"/>
          <p:cNvSpPr/>
          <p:nvPr/>
        </p:nvSpPr>
        <p:spPr>
          <a:xfrm>
            <a:off x="684213" y="3213100"/>
            <a:ext cx="4608512" cy="3095625"/>
          </a:xfrm>
          <a:prstGeom prst="round2Diag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defPPr>
              <a:defRPr lang="en-US"/>
            </a:defPPr>
            <a:lvl1pPr algn="l" rtl="0" fontAlgn="base">
              <a:spcBef>
                <a:spcPct val="0"/>
              </a:spcBef>
              <a:spcAft>
                <a:spcPct val="0"/>
              </a:spcAft>
              <a:defRPr b="1" kern="1200">
                <a:solidFill>
                  <a:srgbClr val="FFFFFF"/>
                </a:solidFill>
                <a:latin typeface="Arial"/>
                <a:ea typeface="宋体" pitchFamily="2" charset="-122"/>
                <a:cs typeface="+mn-cs"/>
              </a:defRPr>
            </a:lvl1pPr>
            <a:lvl2pPr marL="457200" algn="l" rtl="0" fontAlgn="base">
              <a:spcBef>
                <a:spcPct val="0"/>
              </a:spcBef>
              <a:spcAft>
                <a:spcPct val="0"/>
              </a:spcAft>
              <a:defRPr b="1" kern="1200">
                <a:solidFill>
                  <a:srgbClr val="FFFFFF"/>
                </a:solidFill>
                <a:latin typeface="Arial"/>
                <a:ea typeface="宋体" pitchFamily="2" charset="-122"/>
                <a:cs typeface="+mn-cs"/>
              </a:defRPr>
            </a:lvl2pPr>
            <a:lvl3pPr marL="914400" algn="l" rtl="0" fontAlgn="base">
              <a:spcBef>
                <a:spcPct val="0"/>
              </a:spcBef>
              <a:spcAft>
                <a:spcPct val="0"/>
              </a:spcAft>
              <a:defRPr b="1" kern="1200">
                <a:solidFill>
                  <a:srgbClr val="FFFFFF"/>
                </a:solidFill>
                <a:latin typeface="Arial"/>
                <a:ea typeface="宋体" pitchFamily="2" charset="-122"/>
                <a:cs typeface="+mn-cs"/>
              </a:defRPr>
            </a:lvl3pPr>
            <a:lvl4pPr marL="1371600" algn="l" rtl="0" fontAlgn="base">
              <a:spcBef>
                <a:spcPct val="0"/>
              </a:spcBef>
              <a:spcAft>
                <a:spcPct val="0"/>
              </a:spcAft>
              <a:defRPr b="1" kern="1200">
                <a:solidFill>
                  <a:srgbClr val="FFFFFF"/>
                </a:solidFill>
                <a:latin typeface="Arial"/>
                <a:ea typeface="宋体" pitchFamily="2" charset="-122"/>
                <a:cs typeface="+mn-cs"/>
              </a:defRPr>
            </a:lvl4pPr>
            <a:lvl5pPr marL="1828800" algn="l" rtl="0" fontAlgn="base">
              <a:spcBef>
                <a:spcPct val="0"/>
              </a:spcBef>
              <a:spcAft>
                <a:spcPct val="0"/>
              </a:spcAft>
              <a:defRPr b="1" kern="1200">
                <a:solidFill>
                  <a:srgbClr val="FFFFFF"/>
                </a:solidFill>
                <a:latin typeface="Arial"/>
                <a:ea typeface="宋体" pitchFamily="2" charset="-122"/>
                <a:cs typeface="+mn-cs"/>
              </a:defRPr>
            </a:lvl5pPr>
            <a:lvl6pPr marL="2286000" algn="l" defTabSz="914400" rtl="0" eaLnBrk="1" latinLnBrk="0" hangingPunct="1">
              <a:defRPr b="1" kern="1200">
                <a:solidFill>
                  <a:srgbClr val="FFFFFF"/>
                </a:solidFill>
                <a:latin typeface="Arial"/>
                <a:ea typeface="宋体" pitchFamily="2" charset="-122"/>
                <a:cs typeface="+mn-cs"/>
              </a:defRPr>
            </a:lvl6pPr>
            <a:lvl7pPr marL="2743200" algn="l" defTabSz="914400" rtl="0" eaLnBrk="1" latinLnBrk="0" hangingPunct="1">
              <a:defRPr b="1" kern="1200">
                <a:solidFill>
                  <a:srgbClr val="FFFFFF"/>
                </a:solidFill>
                <a:latin typeface="Arial"/>
                <a:ea typeface="宋体" pitchFamily="2" charset="-122"/>
                <a:cs typeface="+mn-cs"/>
              </a:defRPr>
            </a:lvl7pPr>
            <a:lvl8pPr marL="3200400" algn="l" defTabSz="914400" rtl="0" eaLnBrk="1" latinLnBrk="0" hangingPunct="1">
              <a:defRPr b="1" kern="1200">
                <a:solidFill>
                  <a:srgbClr val="FFFFFF"/>
                </a:solidFill>
                <a:latin typeface="Arial"/>
                <a:ea typeface="宋体" pitchFamily="2" charset="-122"/>
                <a:cs typeface="+mn-cs"/>
              </a:defRPr>
            </a:lvl8pPr>
            <a:lvl9pPr marL="3657600" algn="l" defTabSz="914400" rtl="0" eaLnBrk="1" latinLnBrk="0" hangingPunct="1">
              <a:defRPr b="1" kern="1200">
                <a:solidFill>
                  <a:srgbClr val="FFFFFF"/>
                </a:solidFill>
                <a:latin typeface="Arial"/>
                <a:ea typeface="宋体" pitchFamily="2" charset="-122"/>
                <a:cs typeface="+mn-cs"/>
              </a:defRPr>
            </a:lvl9pPr>
          </a:lstStyle>
          <a:p>
            <a:pPr algn="ctr">
              <a:defRPr/>
            </a:pPr>
            <a:endParaRPr lang="zh-CN" altLang="en-US"/>
          </a:p>
        </p:txBody>
      </p:sp>
      <p:sp>
        <p:nvSpPr>
          <p:cNvPr id="8195" name="标题 1"/>
          <p:cNvSpPr>
            <a:spLocks noGrp="1"/>
          </p:cNvSpPr>
          <p:nvPr>
            <p:ph type="title"/>
          </p:nvPr>
        </p:nvSpPr>
        <p:spPr>
          <a:xfrm>
            <a:off x="476536" y="40944"/>
            <a:ext cx="8458200" cy="765175"/>
          </a:xfr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r"/>
            <a:r>
              <a:rPr lang="zh-CN" altLang="en-US" sz="3600" kern="1200">
                <a:latin typeface="微软雅黑" pitchFamily="34" charset="-122"/>
                <a:ea typeface="微软雅黑" pitchFamily="34" charset="-122"/>
              </a:rPr>
              <a:t>摆渡审批</a:t>
            </a:r>
          </a:p>
        </p:txBody>
      </p:sp>
      <p:pic>
        <p:nvPicPr>
          <p:cNvPr id="4" name="Picture 2" descr="http://www.zlcool.com/d/file/2011/02/14/7c6f9b2e08cb823e9e839ad1cd99e90d.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88125" y="1125538"/>
            <a:ext cx="2376488" cy="316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5"/>
          <p:cNvSpPr txBox="1">
            <a:spLocks noChangeArrowheads="1"/>
          </p:cNvSpPr>
          <p:nvPr/>
        </p:nvSpPr>
        <p:spPr bwMode="auto">
          <a:xfrm>
            <a:off x="468312" y="1287575"/>
            <a:ext cx="676798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algn="just" eaLnBrk="1" hangingPunct="1"/>
            <a:r>
              <a:rPr lang="zh-CN" altLang="en-US" sz="2800" kern="0">
                <a:solidFill>
                  <a:srgbClr val="000000"/>
                </a:solidFill>
                <a:latin typeface="微软雅黑" pitchFamily="34" charset="-122"/>
                <a:ea typeface="微软雅黑" pitchFamily="34" charset="-122"/>
              </a:rPr>
              <a:t>    </a:t>
            </a:r>
            <a:r>
              <a:rPr lang="en-US" altLang="zh-CN" sz="2800" kern="0" err="1">
                <a:solidFill>
                  <a:srgbClr val="000000"/>
                </a:solidFill>
                <a:latin typeface="微软雅黑" pitchFamily="34" charset="-122"/>
                <a:ea typeface="微软雅黑" pitchFamily="34" charset="-122"/>
              </a:rPr>
              <a:t>EFile</a:t>
            </a:r>
            <a:r>
              <a:rPr lang="zh-CN" altLang="en-US" sz="2800" kern="0">
                <a:solidFill>
                  <a:srgbClr val="000000"/>
                </a:solidFill>
                <a:latin typeface="微软雅黑" pitchFamily="34" charset="-122"/>
                <a:ea typeface="微软雅黑" pitchFamily="34" charset="-122"/>
              </a:rPr>
              <a:t>提供了可灵活配置的</a:t>
            </a:r>
            <a:r>
              <a:rPr lang="zh-CN" altLang="en-US" sz="2800">
                <a:latin typeface="微软雅黑" pitchFamily="34" charset="-122"/>
                <a:ea typeface="微软雅黑" pitchFamily="34" charset="-122"/>
              </a:rPr>
              <a:t>文件摆渡审批流程，使企业可对单位内所有人员的文件摆渡行为进行控制。</a:t>
            </a:r>
            <a:endParaRPr lang="zh-CN" altLang="en-US" sz="2800"/>
          </a:p>
        </p:txBody>
      </p:sp>
      <p:sp>
        <p:nvSpPr>
          <p:cNvPr id="8" name="下箭头 7"/>
          <p:cNvSpPr/>
          <p:nvPr/>
        </p:nvSpPr>
        <p:spPr>
          <a:xfrm rot="3322662">
            <a:off x="5461000" y="3789363"/>
            <a:ext cx="1512888" cy="1008062"/>
          </a:xfrm>
          <a:prstGeom prst="downArrow">
            <a:avLst/>
          </a:prstGeom>
        </p:spPr>
        <p:style>
          <a:lnRef idx="1">
            <a:schemeClr val="accent6"/>
          </a:lnRef>
          <a:fillRef idx="2">
            <a:schemeClr val="accent6"/>
          </a:fillRef>
          <a:effectRef idx="1">
            <a:schemeClr val="accent6"/>
          </a:effectRef>
          <a:fontRef idx="minor">
            <a:schemeClr val="dk1"/>
          </a:fontRef>
        </p:style>
        <p:txBody>
          <a:bodyPr anchor="ctr"/>
          <a:lstStyle>
            <a:defPPr>
              <a:defRPr lang="en-US"/>
            </a:defPPr>
            <a:lvl1pPr algn="l" rtl="0" fontAlgn="base">
              <a:spcBef>
                <a:spcPct val="0"/>
              </a:spcBef>
              <a:spcAft>
                <a:spcPct val="0"/>
              </a:spcAft>
              <a:defRPr b="1" kern="1200">
                <a:solidFill>
                  <a:srgbClr val="000000"/>
                </a:solidFill>
                <a:latin typeface="Arial"/>
                <a:ea typeface="宋体" pitchFamily="2" charset="-122"/>
                <a:cs typeface="+mn-cs"/>
              </a:defRPr>
            </a:lvl1pPr>
            <a:lvl2pPr marL="457200" algn="l" rtl="0" fontAlgn="base">
              <a:spcBef>
                <a:spcPct val="0"/>
              </a:spcBef>
              <a:spcAft>
                <a:spcPct val="0"/>
              </a:spcAft>
              <a:defRPr b="1" kern="1200">
                <a:solidFill>
                  <a:srgbClr val="000000"/>
                </a:solidFill>
                <a:latin typeface="Arial"/>
                <a:ea typeface="宋体" pitchFamily="2" charset="-122"/>
                <a:cs typeface="+mn-cs"/>
              </a:defRPr>
            </a:lvl2pPr>
            <a:lvl3pPr marL="914400" algn="l" rtl="0" fontAlgn="base">
              <a:spcBef>
                <a:spcPct val="0"/>
              </a:spcBef>
              <a:spcAft>
                <a:spcPct val="0"/>
              </a:spcAft>
              <a:defRPr b="1" kern="1200">
                <a:solidFill>
                  <a:srgbClr val="000000"/>
                </a:solidFill>
                <a:latin typeface="Arial"/>
                <a:ea typeface="宋体" pitchFamily="2" charset="-122"/>
                <a:cs typeface="+mn-cs"/>
              </a:defRPr>
            </a:lvl3pPr>
            <a:lvl4pPr marL="1371600" algn="l" rtl="0" fontAlgn="base">
              <a:spcBef>
                <a:spcPct val="0"/>
              </a:spcBef>
              <a:spcAft>
                <a:spcPct val="0"/>
              </a:spcAft>
              <a:defRPr b="1" kern="1200">
                <a:solidFill>
                  <a:srgbClr val="000000"/>
                </a:solidFill>
                <a:latin typeface="Arial"/>
                <a:ea typeface="宋体" pitchFamily="2" charset="-122"/>
                <a:cs typeface="+mn-cs"/>
              </a:defRPr>
            </a:lvl4pPr>
            <a:lvl5pPr marL="1828800" algn="l" rtl="0" fontAlgn="base">
              <a:spcBef>
                <a:spcPct val="0"/>
              </a:spcBef>
              <a:spcAft>
                <a:spcPct val="0"/>
              </a:spcAft>
              <a:defRPr b="1" kern="1200">
                <a:solidFill>
                  <a:srgbClr val="000000"/>
                </a:solidFill>
                <a:latin typeface="Arial"/>
                <a:ea typeface="宋体" pitchFamily="2" charset="-122"/>
                <a:cs typeface="+mn-cs"/>
              </a:defRPr>
            </a:lvl5pPr>
            <a:lvl6pPr marL="2286000" algn="l" defTabSz="914400" rtl="0" eaLnBrk="1" latinLnBrk="0" hangingPunct="1">
              <a:defRPr b="1" kern="1200">
                <a:solidFill>
                  <a:srgbClr val="000000"/>
                </a:solidFill>
                <a:latin typeface="Arial"/>
                <a:ea typeface="宋体" pitchFamily="2" charset="-122"/>
                <a:cs typeface="+mn-cs"/>
              </a:defRPr>
            </a:lvl6pPr>
            <a:lvl7pPr marL="2743200" algn="l" defTabSz="914400" rtl="0" eaLnBrk="1" latinLnBrk="0" hangingPunct="1">
              <a:defRPr b="1" kern="1200">
                <a:solidFill>
                  <a:srgbClr val="000000"/>
                </a:solidFill>
                <a:latin typeface="Arial"/>
                <a:ea typeface="宋体" pitchFamily="2" charset="-122"/>
                <a:cs typeface="+mn-cs"/>
              </a:defRPr>
            </a:lvl7pPr>
            <a:lvl8pPr marL="3200400" algn="l" defTabSz="914400" rtl="0" eaLnBrk="1" latinLnBrk="0" hangingPunct="1">
              <a:defRPr b="1" kern="1200">
                <a:solidFill>
                  <a:srgbClr val="000000"/>
                </a:solidFill>
                <a:latin typeface="Arial"/>
                <a:ea typeface="宋体" pitchFamily="2" charset="-122"/>
                <a:cs typeface="+mn-cs"/>
              </a:defRPr>
            </a:lvl8pPr>
            <a:lvl9pPr marL="3657600" algn="l" defTabSz="914400" rtl="0" eaLnBrk="1" latinLnBrk="0" hangingPunct="1">
              <a:defRPr b="1" kern="1200">
                <a:solidFill>
                  <a:srgbClr val="000000"/>
                </a:solidFill>
                <a:latin typeface="Arial"/>
                <a:ea typeface="宋体" pitchFamily="2" charset="-122"/>
                <a:cs typeface="+mn-cs"/>
              </a:defRPr>
            </a:lvl9pPr>
          </a:lstStyle>
          <a:p>
            <a:pPr algn="ctr">
              <a:defRPr/>
            </a:pPr>
            <a:endParaRPr lang="zh-CN" altLang="en-US"/>
          </a:p>
        </p:txBody>
      </p:sp>
      <p:pic>
        <p:nvPicPr>
          <p:cNvPr id="12" name="图片 11"/>
          <p:cNvPicPr>
            <a:picLocks noChangeAspect="1" noChangeArrowheads="1"/>
          </p:cNvPicPr>
          <p:nvPr/>
        </p:nvPicPr>
        <p:blipFill>
          <a:blip r:embed="rId4">
            <a:extLst>
              <a:ext uri="{28A0092B-C50C-407E-A947-70E740481C1C}">
                <a14:useLocalDpi xmlns:a14="http://schemas.microsoft.com/office/drawing/2010/main" val="0"/>
              </a:ext>
            </a:extLst>
          </a:blip>
          <a:srcRect t="33333" r="33363"/>
          <a:stretch>
            <a:fillRect/>
          </a:stretch>
        </p:blipFill>
        <p:spPr bwMode="auto">
          <a:xfrm>
            <a:off x="860425" y="4256088"/>
            <a:ext cx="428783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844550" y="3429000"/>
            <a:ext cx="42878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eaLnBrk="1" hangingPunct="1"/>
            <a:r>
              <a:rPr lang="zh-CN" altLang="en-US">
                <a:latin typeface="微软雅黑" pitchFamily="34" charset="-122"/>
                <a:ea typeface="微软雅黑" pitchFamily="34" charset="-122"/>
              </a:rPr>
              <a:t>只要通过我们的工作流引擎定义的审批流程就能进行文件的摆渡！</a:t>
            </a:r>
          </a:p>
        </p:txBody>
      </p:sp>
      <p:sp>
        <p:nvSpPr>
          <p:cNvPr id="15" name="TextBox 14"/>
          <p:cNvSpPr txBox="1">
            <a:spLocks noChangeArrowheads="1"/>
          </p:cNvSpPr>
          <p:nvPr/>
        </p:nvSpPr>
        <p:spPr bwMode="auto">
          <a:xfrm>
            <a:off x="844550" y="5445125"/>
            <a:ext cx="4159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a:ea typeface="宋体" pitchFamily="2" charset="-122"/>
                <a:cs typeface="+mn-cs"/>
              </a:defRPr>
            </a:lvl9pPr>
          </a:lstStyle>
          <a:p>
            <a:pPr eaLnBrk="1" hangingPunct="1"/>
            <a:r>
              <a:rPr lang="zh-CN" altLang="en-US">
                <a:solidFill>
                  <a:srgbClr val="FF0000"/>
                </a:solidFill>
                <a:latin typeface="微软雅黑" pitchFamily="34" charset="-122"/>
                <a:ea typeface="微软雅黑" pitchFamily="34" charset="-122"/>
              </a:rPr>
              <a:t>审批流程符合</a:t>
            </a:r>
            <a:r>
              <a:rPr lang="en-US" altLang="zh-CN">
                <a:solidFill>
                  <a:srgbClr val="FF0000"/>
                </a:solidFill>
                <a:latin typeface="微软雅黑" pitchFamily="34" charset="-122"/>
                <a:ea typeface="微软雅黑" pitchFamily="34" charset="-122"/>
              </a:rPr>
              <a:t>WFMC</a:t>
            </a:r>
            <a:r>
              <a:rPr lang="zh-CN" altLang="en-US">
                <a:solidFill>
                  <a:srgbClr val="FF0000"/>
                </a:solidFill>
                <a:latin typeface="微软雅黑" pitchFamily="34" charset="-122"/>
                <a:ea typeface="微软雅黑" pitchFamily="34" charset="-122"/>
              </a:rPr>
              <a:t>标准，可以和所有符合此标准的</a:t>
            </a:r>
            <a:r>
              <a:rPr lang="en-US" altLang="zh-CN">
                <a:solidFill>
                  <a:srgbClr val="FF0000"/>
                </a:solidFill>
                <a:latin typeface="微软雅黑" pitchFamily="34" charset="-122"/>
                <a:ea typeface="微软雅黑" pitchFamily="34" charset="-122"/>
              </a:rPr>
              <a:t>OA</a:t>
            </a:r>
            <a:r>
              <a:rPr lang="zh-CN" altLang="en-US">
                <a:solidFill>
                  <a:srgbClr val="FF0000"/>
                </a:solidFill>
                <a:latin typeface="微软雅黑" pitchFamily="34" charset="-122"/>
                <a:ea typeface="微软雅黑" pitchFamily="34" charset="-122"/>
              </a:rPr>
              <a:t>、</a:t>
            </a:r>
            <a:r>
              <a:rPr lang="en-US" altLang="zh-CN">
                <a:solidFill>
                  <a:srgbClr val="FF0000"/>
                </a:solidFill>
                <a:latin typeface="微软雅黑" pitchFamily="34" charset="-122"/>
                <a:ea typeface="微软雅黑" pitchFamily="34" charset="-122"/>
              </a:rPr>
              <a:t>CRM</a:t>
            </a:r>
            <a:r>
              <a:rPr lang="zh-CN" altLang="en-US">
                <a:solidFill>
                  <a:srgbClr val="FF0000"/>
                </a:solidFill>
                <a:latin typeface="微软雅黑" pitchFamily="34" charset="-122"/>
                <a:ea typeface="微软雅黑" pitchFamily="34" charset="-122"/>
              </a:rPr>
              <a:t>等无缝整合。</a:t>
            </a:r>
            <a:endParaRPr lang="en-US" altLang="zh-CN">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96739971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5" presetClass="entr" presetSubtype="0" dur="1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cond evt="onBegin" delay="0">
                          <p:tn val="9"/>
                        </p:cond>
                      </p:stCondLst>
                      <p:childTnLst>
                        <p:par>
                          <p:cTn id="11" fill="hold" nodeType="withGroup">
                            <p:stCondLst>
                              <p:cond delay="0"/>
                            </p:stCondLst>
                            <p:childTnLst>
                              <p:par>
                                <p:cTn id="12" presetID="22" presetClass="entr" presetSubtype="2" dur="50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500"/>
                                        <p:tgtEl>
                                          <p:spTgt spid="8"/>
                                        </p:tgtEl>
                                      </p:cBhvr>
                                    </p:animEffect>
                                  </p:childTnLst>
                                </p:cTn>
                              </p:par>
                            </p:childTnLst>
                          </p:cTn>
                        </p:par>
                        <p:par>
                          <p:cTn id="15" fill="hold" nodeType="afterGroup">
                            <p:stCondLst>
                              <p:cond delay="500"/>
                            </p:stCondLst>
                            <p:childTnLst>
                              <p:par>
                                <p:cTn id="16" presetID="42" presetClass="entr" presetSubtype="0" dur="100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1500"/>
                            </p:stCondLst>
                            <p:childTnLst>
                              <p:par>
                                <p:cTn id="22" presetID="42" presetClass="entr" presetSubtype="0" dur="100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500"/>
                            </p:stCondLst>
                            <p:childTnLst>
                              <p:par>
                                <p:cTn id="28" presetID="2" presetClass="entr" presetSubtype="8" dur="50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3000"/>
                            </p:stCondLst>
                            <p:childTnLst>
                              <p:par>
                                <p:cTn id="33" presetID="42" presetClass="entr" presetSubtype="0" dur="1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8" name="标题 1"/>
          <p:cNvSpPr>
            <a:spLocks noGrp="1"/>
          </p:cNvSpPr>
          <p:nvPr>
            <p:ph type="title"/>
          </p:nvPr>
        </p:nvSpPr>
        <p:spPr>
          <a:xfrm>
            <a:off x="421944" y="13648"/>
            <a:ext cx="8458200" cy="765175"/>
          </a:xfr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r"/>
            <a:r>
              <a:rPr lang="zh-CN" altLang="en-US" sz="3600" kern="1200">
                <a:latin typeface="微软雅黑" pitchFamily="34" charset="-122"/>
                <a:ea typeface="微软雅黑" pitchFamily="34" charset="-122"/>
              </a:rPr>
              <a:t>摆渡审计</a:t>
            </a:r>
          </a:p>
        </p:txBody>
      </p:sp>
      <p:pic>
        <p:nvPicPr>
          <p:cNvPr id="6" name="图片 5"/>
          <p:cNvPicPr>
            <a:picLocks noChangeAspect="1" noChangeArrowheads="1"/>
          </p:cNvPicPr>
          <p:nvPr/>
        </p:nvPicPr>
        <p:blipFill>
          <a:blip r:embed="rId3"/>
          <a:stretch>
            <a:fillRect/>
          </a:stretch>
        </p:blipFill>
        <p:spPr bwMode="auto">
          <a:xfrm>
            <a:off x="250825" y="1052513"/>
            <a:ext cx="4714875" cy="1657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p:nvPicPr>
        <p:blipFill>
          <a:blip r:embed="rId4"/>
          <a:stretch>
            <a:fillRect/>
          </a:stretch>
        </p:blipFill>
        <p:spPr bwMode="auto">
          <a:xfrm>
            <a:off x="250825" y="2924175"/>
            <a:ext cx="4714875" cy="1489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
          <p:cNvPicPr>
            <a:picLocks noChangeAspect="1" noChangeArrowheads="1"/>
          </p:cNvPicPr>
          <p:nvPr/>
        </p:nvPicPr>
        <p:blipFill>
          <a:blip r:embed="rId5"/>
          <a:stretch>
            <a:fillRect/>
          </a:stretch>
        </p:blipFill>
        <p:spPr bwMode="auto">
          <a:xfrm>
            <a:off x="250825" y="4625975"/>
            <a:ext cx="4714875" cy="1898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148263" y="1052513"/>
            <a:ext cx="3671887" cy="5910262"/>
          </a:xfrm>
          <a:prstGeom prst="rect">
            <a:avLst/>
          </a:prstGeom>
          <a:noFill/>
        </p:spPr>
        <p:txBody>
          <a:bodyPr>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285750" indent="-285750">
              <a:buFont typeface="Wingdings" pitchFamily="2" charset="2"/>
              <a:buChar char="l"/>
              <a:defRPr/>
            </a:pPr>
            <a:r>
              <a:rPr lang="zh-CN" altLang="en-US">
                <a:latin typeface="微软雅黑" pitchFamily="34" charset="-122"/>
                <a:ea typeface="微软雅黑" pitchFamily="34" charset="-122"/>
              </a:rPr>
              <a:t>对于摆渡的文件、系统将自动实时进行归档，可统一设置所有文档的默认保存期限。</a:t>
            </a:r>
            <a:endParaRPr lang="en-US" altLang="zh-CN">
              <a:latin typeface="微软雅黑" pitchFamily="34" charset="-122"/>
              <a:ea typeface="微软雅黑" pitchFamily="34" charset="-122"/>
            </a:endParaRPr>
          </a:p>
          <a:p>
            <a:pPr marL="285750" indent="-285750">
              <a:buFont typeface="Wingdings" pitchFamily="2" charset="2"/>
              <a:buChar char="l"/>
              <a:defRPr/>
            </a:pPr>
            <a:endParaRPr lang="en-US" altLang="zh-CN">
              <a:latin typeface="微软雅黑" pitchFamily="34" charset="-122"/>
              <a:ea typeface="微软雅黑" pitchFamily="34" charset="-122"/>
            </a:endParaRPr>
          </a:p>
          <a:p>
            <a:pPr>
              <a:defRPr/>
            </a:pPr>
            <a:endParaRPr lang="en-US" altLang="zh-CN">
              <a:latin typeface="微软雅黑" pitchFamily="34" charset="-122"/>
              <a:ea typeface="微软雅黑" pitchFamily="34" charset="-122"/>
            </a:endParaRPr>
          </a:p>
          <a:p>
            <a:pPr>
              <a:defRPr/>
            </a:pPr>
            <a:endParaRPr lang="en-US" altLang="zh-CN">
              <a:latin typeface="微软雅黑" pitchFamily="34" charset="-122"/>
              <a:ea typeface="微软雅黑" pitchFamily="34" charset="-122"/>
            </a:endParaRPr>
          </a:p>
          <a:p>
            <a:pPr>
              <a:defRPr/>
            </a:pPr>
            <a:endParaRPr lang="en-US" altLang="zh-CN">
              <a:latin typeface="微软雅黑" pitchFamily="34" charset="-122"/>
              <a:ea typeface="微软雅黑" pitchFamily="34" charset="-122"/>
            </a:endParaRPr>
          </a:p>
          <a:p>
            <a:pPr marL="285750" indent="-285750">
              <a:buFont typeface="Wingdings" pitchFamily="2" charset="2"/>
              <a:buChar char="l"/>
              <a:defRPr/>
            </a:pPr>
            <a:r>
              <a:rPr lang="zh-CN" altLang="en-US" kern="0">
                <a:latin typeface="微软雅黑" pitchFamily="34" charset="-122"/>
                <a:ea typeface="微软雅黑" pitchFamily="34" charset="-122"/>
              </a:rPr>
              <a:t>可按文件类型设置归档文件的保存期限，如将所有摆出</a:t>
            </a:r>
            <a:r>
              <a:rPr lang="en-US" altLang="zh-CN" kern="0">
                <a:latin typeface="微软雅黑" pitchFamily="34" charset="-122"/>
                <a:ea typeface="微软雅黑" pitchFamily="34" charset="-122"/>
              </a:rPr>
              <a:t>Word</a:t>
            </a:r>
            <a:r>
              <a:rPr lang="zh-CN" altLang="en-US" kern="0">
                <a:latin typeface="微软雅黑" pitchFamily="34" charset="-122"/>
                <a:ea typeface="微软雅黑" pitchFamily="34" charset="-122"/>
              </a:rPr>
              <a:t>类文件保存一年。</a:t>
            </a:r>
            <a:endParaRPr lang="en-US" altLang="zh-CN" kern="0">
              <a:latin typeface="微软雅黑" pitchFamily="34" charset="-122"/>
              <a:ea typeface="微软雅黑" pitchFamily="34" charset="-122"/>
            </a:endParaRPr>
          </a:p>
          <a:p>
            <a:pPr marL="285750" indent="-285750">
              <a:buFont typeface="Wingdings" pitchFamily="2" charset="2"/>
              <a:buChar char="l"/>
              <a:defRPr/>
            </a:pPr>
            <a:endParaRPr lang="en-US" altLang="zh-CN" kern="0">
              <a:latin typeface="微软雅黑" pitchFamily="34" charset="-122"/>
              <a:ea typeface="微软雅黑" pitchFamily="34" charset="-122"/>
            </a:endParaRPr>
          </a:p>
          <a:p>
            <a:pPr marL="285750" indent="-285750">
              <a:buFont typeface="Wingdings" pitchFamily="2" charset="2"/>
              <a:buChar char="l"/>
              <a:defRPr/>
            </a:pPr>
            <a:endParaRPr lang="en-US" altLang="zh-CN" kern="0">
              <a:latin typeface="微软雅黑" pitchFamily="34" charset="-122"/>
              <a:ea typeface="微软雅黑" pitchFamily="34" charset="-122"/>
            </a:endParaRPr>
          </a:p>
          <a:p>
            <a:pPr>
              <a:defRPr/>
            </a:pPr>
            <a:endParaRPr lang="en-US" altLang="zh-CN" kern="0">
              <a:latin typeface="微软雅黑" pitchFamily="34" charset="-122"/>
              <a:ea typeface="微软雅黑" pitchFamily="34" charset="-122"/>
            </a:endParaRPr>
          </a:p>
          <a:p>
            <a:pPr marL="285750" indent="-285750">
              <a:buFont typeface="Wingdings" pitchFamily="2" charset="2"/>
              <a:buChar char="l"/>
              <a:defRPr/>
            </a:pPr>
            <a:r>
              <a:rPr lang="zh-CN" altLang="en-US">
                <a:latin typeface="微软雅黑" pitchFamily="34" charset="-122"/>
                <a:ea typeface="微软雅黑" pitchFamily="34" charset="-122"/>
              </a:rPr>
              <a:t>可定时统一删除超过存档期的历史文档，以节省系统资源占用。</a:t>
            </a:r>
            <a:endParaRPr lang="en-US" altLang="zh-CN">
              <a:latin typeface="微软雅黑" pitchFamily="34" charset="-122"/>
              <a:ea typeface="微软雅黑" pitchFamily="34" charset="-122"/>
            </a:endParaRPr>
          </a:p>
          <a:p>
            <a:pPr>
              <a:defRPr/>
            </a:pPr>
            <a:endParaRPr lang="en-US" altLang="zh-CN">
              <a:latin typeface="微软雅黑" pitchFamily="34" charset="-122"/>
              <a:ea typeface="微软雅黑" pitchFamily="34" charset="-122"/>
            </a:endParaRPr>
          </a:p>
          <a:p>
            <a:pPr marL="285750" indent="-285750">
              <a:buFont typeface="Wingdings" pitchFamily="2" charset="2"/>
              <a:buChar char="l"/>
              <a:defRPr/>
            </a:pPr>
            <a:r>
              <a:rPr lang="zh-CN" altLang="en-US">
                <a:latin typeface="微软雅黑" pitchFamily="34" charset="-122"/>
                <a:ea typeface="微软雅黑" pitchFamily="34" charset="-122"/>
              </a:rPr>
              <a:t>归档文件不能私自修改删除，只能根据系统过期历史文档删除策略由系统统一定时删除</a:t>
            </a:r>
            <a:endParaRPr lang="en-US" altLang="zh-CN">
              <a:latin typeface="微软雅黑" pitchFamily="34" charset="-122"/>
              <a:ea typeface="微软雅黑" pitchFamily="34" charset="-122"/>
            </a:endParaRPr>
          </a:p>
          <a:p>
            <a:pPr marL="285750" indent="-285750">
              <a:buFont typeface="Wingdings" pitchFamily="2" charset="2"/>
              <a:buChar char="l"/>
              <a:defRPr/>
            </a:pPr>
            <a:endParaRPr lang="en-US" altLang="zh-CN" kern="0">
              <a:latin typeface="微软雅黑" pitchFamily="34" charset="-122"/>
              <a:ea typeface="微软雅黑" pitchFamily="34" charset="-122"/>
            </a:endParaRPr>
          </a:p>
          <a:p>
            <a:pPr marL="285750" indent="-285750">
              <a:buFont typeface="Wingdings" pitchFamily="2" charset="2"/>
              <a:buChar char="l"/>
              <a:defRPr/>
            </a:pP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91148350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dur="5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nodeType="afterGroup">
                            <p:stCondLst>
                              <p:cond delay="500"/>
                            </p:stCondLst>
                            <p:childTnLst>
                              <p:par>
                                <p:cTn id="9" presetID="42" presetClass="entr" presetSubtype="0" dur="1000" fill="hold"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1000"/>
                                        <p:tgtEl>
                                          <p:spTgt spid="9">
                                            <p:txEl>
                                              <p:pRg st="0" end="0"/>
                                            </p:txEl>
                                          </p:spTgt>
                                        </p:tgtEl>
                                      </p:cBhvr>
                                    </p:animEffect>
                                    <p:anim calcmode="lin" valueType="num">
                                      <p:cBhvr>
                                        <p:cTn id="1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p:stCondLst>
                              <p:cond delay="0"/>
                            </p:stCondLst>
                            <p:childTnLst>
                              <p:par>
                                <p:cTn id="16" presetID="22" presetClass="entr" presetSubtype="8" dur="50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nodeType="afterGroup">
                            <p:stCondLst>
                              <p:cond delay="500"/>
                            </p:stCondLst>
                            <p:childTnLst>
                              <p:par>
                                <p:cTn id="20" presetID="16" presetClass="entr" presetSubtype="21" dur="500" fill="hold" nodeType="after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barn(inVertical)">
                                      <p:cBhvr>
                                        <p:cTn id="22" dur="500"/>
                                        <p:tgtEl>
                                          <p:spTgt spid="9">
                                            <p:txEl>
                                              <p:pRg st="5" end="5"/>
                                            </p:txEl>
                                          </p:spTgt>
                                        </p:tgtEl>
                                      </p:cBhvr>
                                    </p:animEffect>
                                  </p:childTnLst>
                                </p:cTn>
                              </p:par>
                            </p:childTnLst>
                          </p:cTn>
                        </p:par>
                      </p:childTnLst>
                    </p:cTn>
                  </p:par>
                  <p:par>
                    <p:cTn id="23" fill="hold" nodeType="clickPar">
                      <p:stCondLst>
                        <p:cond delay="indefinite"/>
                        <p:cond evt="onBegin" delay="0">
                          <p:tn val="22"/>
                        </p:cond>
                      </p:stCondLst>
                      <p:childTnLst>
                        <p:par>
                          <p:cTn id="24" fill="hold">
                            <p:stCondLst>
                              <p:cond delay="0"/>
                            </p:stCondLst>
                            <p:childTnLst>
                              <p:par>
                                <p:cTn id="25" presetID="22" presetClass="entr" presetSubtype="8" dur="50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nodeType="afterGroup">
                            <p:stCondLst>
                              <p:cond delay="500"/>
                            </p:stCondLst>
                            <p:childTnLst>
                              <p:par>
                                <p:cTn id="29" presetID="42" presetClass="entr" presetSubtype="0" dur="1000" fill="hold" nodeType="after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animEffect transition="in" filter="fade">
                                      <p:cBhvr>
                                        <p:cTn id="31" dur="1000"/>
                                        <p:tgtEl>
                                          <p:spTgt spid="9">
                                            <p:txEl>
                                              <p:pRg st="9" end="9"/>
                                            </p:txEl>
                                          </p:spTgt>
                                        </p:tgtEl>
                                      </p:cBhvr>
                                    </p:animEffect>
                                    <p:anim calcmode="lin" valueType="num">
                                      <p:cBhvr>
                                        <p:cTn id="32"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500"/>
                            </p:stCondLst>
                            <p:childTnLst>
                              <p:par>
                                <p:cTn id="35" presetID="42" presetClass="entr" presetSubtype="0" dur="1000" fill="hold" nodeType="after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fade">
                                      <p:cBhvr>
                                        <p:cTn id="37" dur="1000"/>
                                        <p:tgtEl>
                                          <p:spTgt spid="9">
                                            <p:txEl>
                                              <p:pRg st="11" end="11"/>
                                            </p:txEl>
                                          </p:spTgt>
                                        </p:tgtEl>
                                      </p:cBhvr>
                                    </p:animEffect>
                                    <p:anim calcmode="lin" valueType="num">
                                      <p:cBhvr>
                                        <p:cTn id="38" dur="1000" fill="hold"/>
                                        <p:tgtEl>
                                          <p:spTgt spid="9">
                                            <p:txEl>
                                              <p:pRg st="11" end="11"/>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818" name="标题 1"/>
          <p:cNvSpPr>
            <a:spLocks noGrp="1"/>
          </p:cNvSpPr>
          <p:nvPr>
            <p:ph type="title"/>
          </p:nvPr>
        </p:nvSpPr>
        <p:spPr>
          <a:xfrm>
            <a:off x="517480" y="27296"/>
            <a:ext cx="8458200" cy="765175"/>
          </a:xfrm>
        </p:spPr>
        <p:txBody>
          <a:bodyPr/>
          <a:lstStyle/>
          <a:p>
            <a:pPr algn="r"/>
            <a:r>
              <a:rPr lang="zh-CN" altLang="en-US" sz="3600">
                <a:latin typeface="微软雅黑" pitchFamily="34" charset="-122"/>
                <a:ea typeface="微软雅黑" pitchFamily="34" charset="-122"/>
              </a:rPr>
              <a:t>软硬一体</a:t>
            </a:r>
          </a:p>
        </p:txBody>
      </p:sp>
      <p:grpSp>
        <p:nvGrpSpPr>
          <p:cNvPr id="19" name="组合 18"/>
          <p:cNvGrpSpPr/>
          <p:nvPr/>
        </p:nvGrpSpPr>
        <p:grpSpPr>
          <a:xfrm>
            <a:off x="1368030" y="3896306"/>
            <a:ext cx="3116619" cy="2611622"/>
            <a:chOff x="1661510" y="3787122"/>
            <a:chExt cx="3116619" cy="2611622"/>
          </a:xfrm>
        </p:grpSpPr>
        <p:sp>
          <p:nvSpPr>
            <p:cNvPr id="25" name="Freeform 47"/>
            <p:cNvSpPr/>
            <p:nvPr/>
          </p:nvSpPr>
          <p:spPr bwMode="gray">
            <a:xfrm>
              <a:off x="1661510" y="3787122"/>
              <a:ext cx="3116619" cy="2611622"/>
            </a:xfrm>
            <a:custGeom>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6">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0A51A1"/>
            </a:solidFill>
            <a:ln>
              <a:noFill/>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Text Box 50"/>
            <p:cNvSpPr txBox="1">
              <a:spLocks noChangeArrowheads="1"/>
            </p:cNvSpPr>
            <p:nvPr/>
          </p:nvSpPr>
          <p:spPr bwMode="gray">
            <a:xfrm>
              <a:off x="1667928" y="4941168"/>
              <a:ext cx="3106224"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50000"/>
                </a:spcBef>
                <a:spcAft>
                  <a:spcPct val="0"/>
                </a:spcAft>
                <a:buClrTx/>
                <a:buSzTx/>
                <a:buFontTx/>
                <a:buNone/>
                <a:defRPr/>
              </a:pPr>
              <a:r>
                <a:rPr lang="zh-CN" altLang="en-US" sz="2000" kern="0">
                  <a:solidFill>
                    <a:schemeClr val="bg1"/>
                  </a:solidFill>
                  <a:latin typeface="微软雅黑" pitchFamily="34" charset="-122"/>
                  <a:ea typeface="微软雅黑" pitchFamily="34" charset="-122"/>
                </a:rPr>
                <a:t>更易维护</a:t>
              </a:r>
              <a:endParaRPr lang="en-US" altLang="zh-CN" sz="1600" b="1" kern="0">
                <a:solidFill>
                  <a:schemeClr val="bg1"/>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内置自我监控和修复功能</a:t>
              </a:r>
              <a:endParaRPr lang="en-US" altLang="zh-CN" sz="1800" kern="0">
                <a:solidFill>
                  <a:srgbClr val="FFFFFF"/>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图形化系统实时监控界面</a:t>
              </a:r>
              <a:endParaRPr lang="en-US" altLang="zh-CN" sz="1800" kern="0">
                <a:solidFill>
                  <a:srgbClr val="FFFFFF"/>
                </a:solidFill>
                <a:latin typeface="黑体" pitchFamily="49" charset="-122"/>
                <a:ea typeface="黑体" pitchFamily="49" charset="-122"/>
              </a:endParaRPr>
            </a:p>
          </p:txBody>
        </p:sp>
      </p:grpSp>
      <p:grpSp>
        <p:nvGrpSpPr>
          <p:cNvPr id="30" name="组合 29"/>
          <p:cNvGrpSpPr/>
          <p:nvPr/>
        </p:nvGrpSpPr>
        <p:grpSpPr>
          <a:xfrm>
            <a:off x="4971989" y="3882658"/>
            <a:ext cx="3126499" cy="2611622"/>
            <a:chOff x="5265469" y="3773474"/>
            <a:chExt cx="3126499" cy="2611622"/>
          </a:xfrm>
        </p:grpSpPr>
        <p:sp>
          <p:nvSpPr>
            <p:cNvPr id="31" name="Freeform 48"/>
            <p:cNvSpPr/>
            <p:nvPr/>
          </p:nvSpPr>
          <p:spPr bwMode="gray">
            <a:xfrm flipH="1">
              <a:off x="5265469" y="3773474"/>
              <a:ext cx="3116619" cy="2611622"/>
            </a:xfrm>
            <a:custGeom>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6">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00B050"/>
            </a:solidFill>
            <a:ln>
              <a:noFill/>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Text Box 50"/>
            <p:cNvSpPr txBox="1">
              <a:spLocks noChangeArrowheads="1"/>
            </p:cNvSpPr>
            <p:nvPr/>
          </p:nvSpPr>
          <p:spPr bwMode="gray">
            <a:xfrm>
              <a:off x="5285744" y="4869160"/>
              <a:ext cx="3106224"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50000"/>
                </a:spcBef>
                <a:spcAft>
                  <a:spcPct val="0"/>
                </a:spcAft>
                <a:buClrTx/>
                <a:buSzTx/>
                <a:buFontTx/>
                <a:buNone/>
                <a:defRPr/>
              </a:pPr>
              <a:r>
                <a:rPr lang="zh-CN" altLang="en-US" sz="2000" kern="0">
                  <a:solidFill>
                    <a:schemeClr val="bg1"/>
                  </a:solidFill>
                  <a:latin typeface="微软雅黑" pitchFamily="34" charset="-122"/>
                  <a:ea typeface="微软雅黑" pitchFamily="34" charset="-122"/>
                </a:rPr>
                <a:t>更易实施</a:t>
              </a:r>
              <a:endParaRPr lang="en-US" altLang="zh-CN" sz="1600" b="1" kern="0">
                <a:solidFill>
                  <a:schemeClr val="bg1"/>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不需要再去购买额外的设备和软件</a:t>
              </a:r>
              <a:endParaRPr lang="en-US" altLang="zh-CN" sz="1800" kern="0">
                <a:solidFill>
                  <a:srgbClr val="FFFFFF"/>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noProof="0">
                  <a:solidFill>
                    <a:srgbClr val="FFFFFF"/>
                  </a:solidFill>
                  <a:latin typeface="黑体" pitchFamily="49" charset="-122"/>
                  <a:ea typeface="黑体" pitchFamily="49" charset="-122"/>
                </a:rPr>
                <a:t>可快速完成系统的实施</a:t>
              </a:r>
              <a:endParaRPr kumimoji="0" lang="en-US" altLang="zh-CN" sz="1800" b="1" i="0" u="none" strike="noStrike" kern="0" cap="none" spc="0" normalizeH="0" baseline="0" noProof="0">
                <a:ln>
                  <a:noFill/>
                </a:ln>
                <a:solidFill>
                  <a:srgbClr val="FFFFFF"/>
                </a:solidFill>
                <a:effectLst/>
                <a:uLnTx/>
                <a:uFillTx/>
                <a:latin typeface="黑体" pitchFamily="49" charset="-122"/>
                <a:ea typeface="黑体" pitchFamily="49" charset="-122"/>
              </a:endParaRPr>
            </a:p>
          </p:txBody>
        </p:sp>
      </p:grpSp>
      <p:grpSp>
        <p:nvGrpSpPr>
          <p:cNvPr id="33" name="组合 32"/>
          <p:cNvGrpSpPr/>
          <p:nvPr/>
        </p:nvGrpSpPr>
        <p:grpSpPr>
          <a:xfrm>
            <a:off x="4999285" y="979965"/>
            <a:ext cx="3116619" cy="2611622"/>
            <a:chOff x="5292765" y="870781"/>
            <a:chExt cx="3116619" cy="2611622"/>
          </a:xfrm>
        </p:grpSpPr>
        <p:sp>
          <p:nvSpPr>
            <p:cNvPr id="34" name="Freeform 46"/>
            <p:cNvSpPr/>
            <p:nvPr/>
          </p:nvSpPr>
          <p:spPr bwMode="gray">
            <a:xfrm>
              <a:off x="5292765" y="870781"/>
              <a:ext cx="3116619" cy="2611622"/>
            </a:xfrm>
            <a:custGeom>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6">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BBE0E3">
                <a:lumMod val="50000"/>
              </a:srgbClr>
            </a:solidFill>
            <a:ln>
              <a:noFill/>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Text Box 50"/>
            <p:cNvSpPr txBox="1">
              <a:spLocks noChangeArrowheads="1"/>
            </p:cNvSpPr>
            <p:nvPr/>
          </p:nvSpPr>
          <p:spPr bwMode="gray">
            <a:xfrm>
              <a:off x="5303160" y="936016"/>
              <a:ext cx="3106224"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50000"/>
                </a:spcBef>
                <a:spcAft>
                  <a:spcPct val="0"/>
                </a:spcAft>
                <a:buClrTx/>
                <a:buSzTx/>
                <a:buFontTx/>
                <a:buNone/>
                <a:defRPr/>
              </a:pPr>
              <a:r>
                <a:rPr lang="zh-CN" altLang="en-US" sz="2000" kern="0">
                  <a:solidFill>
                    <a:schemeClr val="bg1"/>
                  </a:solidFill>
                  <a:latin typeface="微软雅黑" pitchFamily="34" charset="-122"/>
                  <a:ea typeface="微软雅黑" pitchFamily="34" charset="-122"/>
                </a:rPr>
                <a:t>规避了管理员安全漏洞</a:t>
              </a:r>
              <a:endParaRPr lang="en-US" altLang="zh-CN" sz="1600" b="1" kern="0">
                <a:solidFill>
                  <a:schemeClr val="bg1"/>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无法泄漏或破坏系统信息</a:t>
              </a:r>
              <a:endParaRPr lang="en-US" altLang="zh-CN" sz="1800" kern="0">
                <a:solidFill>
                  <a:srgbClr val="FFFFFF"/>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无法查看其他用户的资料</a:t>
              </a:r>
              <a:endParaRPr kumimoji="0" lang="en-US" altLang="zh-CN" sz="1800" b="1" i="0" u="none" strike="noStrike" kern="0" cap="none" spc="0" normalizeH="0" baseline="0" noProof="0">
                <a:ln>
                  <a:noFill/>
                </a:ln>
                <a:solidFill>
                  <a:srgbClr val="FFFFFF"/>
                </a:solidFill>
                <a:effectLst/>
                <a:uLnTx/>
                <a:uFillTx/>
                <a:latin typeface="黑体" pitchFamily="49" charset="-122"/>
                <a:ea typeface="黑体" pitchFamily="49" charset="-122"/>
              </a:endParaRPr>
            </a:p>
          </p:txBody>
        </p:sp>
      </p:grpSp>
      <p:sp>
        <p:nvSpPr>
          <p:cNvPr id="36" name="灯片编号占位符 2"/>
          <p:cNvSpPr>
            <a:spLocks noGrp="1"/>
          </p:cNvSpPr>
          <p:nvPr>
            <p:ph type="sldNum" sz="quarter" idx="10"/>
          </p:nvPr>
        </p:nvSpPr>
        <p:spPr>
          <a:xfrm>
            <a:off x="-293480" y="6662384"/>
            <a:ext cx="742950" cy="304800"/>
          </a:xfrm>
        </p:spPr>
        <p:txBody>
          <a:bodyPr/>
          <a:lstStyle/>
          <a:p>
            <a:pPr>
              <a:defRPr/>
            </a:pPr>
            <a:fld id="{04A622B1-72D2-42D0-A7C9-3FEB86E4CE81}" type="slidenum">
              <a:rPr lang="en-GB" altLang="en-US" smtClean="0"/>
              <a:pPr>
                <a:defRPr/>
              </a:pPr>
              <a:t>9</a:t>
            </a:fld>
            <a:endParaRPr lang="en-GB" altLang="en-US"/>
          </a:p>
        </p:txBody>
      </p:sp>
      <p:sp>
        <p:nvSpPr>
          <p:cNvPr id="37" name="Freeform 45"/>
          <p:cNvSpPr/>
          <p:nvPr/>
        </p:nvSpPr>
        <p:spPr bwMode="gray">
          <a:xfrm flipH="1">
            <a:off x="1368030" y="979965"/>
            <a:ext cx="3116619" cy="2611622"/>
          </a:xfrm>
          <a:custGeom>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6">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855ADA"/>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Text Box 50"/>
          <p:cNvSpPr txBox="1">
            <a:spLocks noChangeArrowheads="1"/>
          </p:cNvSpPr>
          <p:nvPr/>
        </p:nvSpPr>
        <p:spPr bwMode="gray">
          <a:xfrm>
            <a:off x="1655031" y="1030652"/>
            <a:ext cx="2880320"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itchFamily="34" charset="0"/>
                <a:ea typeface="宋体" pitchFamily="2" charset="-122"/>
                <a:cs typeface="+mn-cs"/>
              </a:defRPr>
            </a:lvl9pPr>
          </a:lstStyle>
          <a:p>
            <a:pPr marL="0" marR="0" lvl="0" indent="0" defTabSz="914400" eaLnBrk="1" fontAlgn="auto" latinLnBrk="0" hangingPunct="1">
              <a:lnSpc>
                <a:spcPct val="100000"/>
              </a:lnSpc>
              <a:spcBef>
                <a:spcPct val="50000"/>
              </a:spcBef>
              <a:spcAft>
                <a:spcPct val="0"/>
              </a:spcAft>
              <a:buClrTx/>
              <a:buSzTx/>
              <a:buFontTx/>
              <a:buNone/>
              <a:defRPr/>
            </a:pPr>
            <a:r>
              <a:rPr lang="zh-CN" altLang="en-US" sz="2000" b="1" kern="0">
                <a:solidFill>
                  <a:srgbClr val="FFFFFF"/>
                </a:solidFill>
                <a:latin typeface="微软雅黑" pitchFamily="34" charset="-122"/>
                <a:ea typeface="微软雅黑" pitchFamily="34" charset="-122"/>
              </a:rPr>
              <a:t>更安全的系统架构</a:t>
            </a:r>
            <a:endParaRPr lang="en-US" altLang="zh-CN" sz="2000" b="1" kern="0">
              <a:solidFill>
                <a:srgbClr val="FFFFFF"/>
              </a:solidFill>
              <a:latin typeface="微软雅黑" pitchFamily="34" charset="-122"/>
              <a:ea typeface="微软雅黑" pitchFamily="34"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定制的操作系统</a:t>
            </a:r>
            <a:endParaRPr lang="en-US" altLang="zh-CN" sz="1800" b="1" kern="0">
              <a:solidFill>
                <a:srgbClr val="FFFFFF"/>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zh-CN" altLang="en-US" sz="1800" kern="0">
                <a:solidFill>
                  <a:srgbClr val="FFFFFF"/>
                </a:solidFill>
                <a:latin typeface="黑体" pitchFamily="49" charset="-122"/>
                <a:ea typeface="黑体" pitchFamily="49" charset="-122"/>
              </a:rPr>
              <a:t>专用的接口服务</a:t>
            </a:r>
            <a:endParaRPr lang="en-US" altLang="zh-CN" sz="1800" kern="0">
              <a:solidFill>
                <a:srgbClr val="FFFFFF"/>
              </a:solidFill>
              <a:latin typeface="黑体" pitchFamily="49" charset="-122"/>
              <a:ea typeface="黑体" pitchFamily="49" charset="-122"/>
            </a:endParaRPr>
          </a:p>
          <a:p>
            <a:pPr marL="285750" marR="0" lvl="0" indent="-285750" defTabSz="914400" eaLnBrk="1" fontAlgn="auto" latinLnBrk="0" hangingPunct="1">
              <a:lnSpc>
                <a:spcPct val="100000"/>
              </a:lnSpc>
              <a:spcBef>
                <a:spcPct val="50000"/>
              </a:spcBef>
              <a:spcAft>
                <a:spcPct val="0"/>
              </a:spcAft>
              <a:buClrTx/>
              <a:buSzTx/>
              <a:buFont typeface="Wingdings" pitchFamily="2" charset="2"/>
              <a:buChar char="l"/>
              <a:defRPr/>
            </a:pPr>
            <a:r>
              <a:rPr lang="en-US" altLang="zh-CN" sz="1800" b="1" kern="0">
                <a:solidFill>
                  <a:srgbClr val="FFFFFF"/>
                </a:solidFill>
                <a:ea typeface="黑体" pitchFamily="49" charset="-122"/>
                <a:cs typeface="Arial" pitchFamily="34" charset="0"/>
              </a:rPr>
              <a:t>CAS</a:t>
            </a:r>
            <a:r>
              <a:rPr lang="zh-CN" altLang="en-US" sz="1800" b="1" kern="0">
                <a:solidFill>
                  <a:srgbClr val="FFFFFF"/>
                </a:solidFill>
                <a:ea typeface="黑体" pitchFamily="49" charset="-122"/>
                <a:cs typeface="Arial" pitchFamily="34" charset="0"/>
              </a:rPr>
              <a:t>架构</a:t>
            </a:r>
            <a:r>
              <a:rPr lang="zh-CN" altLang="en-US" sz="1800" b="1" kern="0">
                <a:solidFill>
                  <a:srgbClr val="FFFFFF"/>
                </a:solidFill>
                <a:latin typeface="黑体" pitchFamily="49" charset="-122"/>
                <a:ea typeface="黑体" pitchFamily="49" charset="-122"/>
              </a:rPr>
              <a:t>存储</a:t>
            </a:r>
            <a:endParaRPr lang="en-US" altLang="zh-CN" sz="1800" b="1" kern="0">
              <a:solidFill>
                <a:srgbClr val="FFFFFF"/>
              </a:solidFill>
              <a:latin typeface="黑体" pitchFamily="49" charset="-122"/>
              <a:ea typeface="黑体" pitchFamily="49" charset="-122"/>
            </a:endParaRPr>
          </a:p>
        </p:txBody>
      </p:sp>
      <p:sp>
        <p:nvSpPr>
          <p:cNvPr id="39" name="Oval 49"/>
          <p:cNvSpPr>
            <a:spLocks noChangeArrowheads="1"/>
          </p:cNvSpPr>
          <p:nvPr/>
        </p:nvSpPr>
        <p:spPr bwMode="gray">
          <a:xfrm>
            <a:off x="3137559" y="2109257"/>
            <a:ext cx="3144088" cy="3144088"/>
          </a:xfrm>
          <a:prstGeom prst="ellipse">
            <a:avLst/>
          </a:pr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ysClr val="windowText" lastClr="000000"/>
              </a:solidFill>
              <a:effectLst/>
              <a:uLnTx/>
              <a:uFillTx/>
            </a:endParaRPr>
          </a:p>
        </p:txBody>
      </p:sp>
      <p:sp>
        <p:nvSpPr>
          <p:cNvPr id="40" name="Rectangle 56"/>
          <p:cNvSpPr>
            <a:spLocks noChangeArrowheads="1"/>
          </p:cNvSpPr>
          <p:nvPr/>
        </p:nvSpPr>
        <p:spPr bwMode="auto">
          <a:xfrm>
            <a:off x="5653064" y="2674529"/>
            <a:ext cx="343364" cy="400110"/>
          </a:xfrm>
          <a:prstGeom prst="rect">
            <a:avLst/>
          </a:prstGeom>
          <a:noFill/>
          <a:ln w="9525">
            <a:noFill/>
            <a:miter lim="800000"/>
          </a:ln>
          <a:effectLst/>
        </p:spPr>
        <p:txBody>
          <a:bodyPr wrap="none">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defRPr/>
            </a:pPr>
            <a:r>
              <a:rPr lang="en-US" altLang="zh-CN" sz="2000" b="1">
                <a:solidFill>
                  <a:schemeClr val="tx1"/>
                </a:solidFill>
                <a:effectLst>
                  <a:outerShdw blurRad="38100" dist="38100" dir="2700000" algn="tl">
                    <a:srgbClr val="FFFFFF"/>
                  </a:outerShdw>
                </a:effectLst>
                <a:latin typeface="微软雅黑" pitchFamily="34" charset="-122"/>
                <a:ea typeface="微软雅黑" pitchFamily="34" charset="-122"/>
              </a:rPr>
              <a:t>2</a:t>
            </a:r>
          </a:p>
        </p:txBody>
      </p:sp>
      <p:sp>
        <p:nvSpPr>
          <p:cNvPr id="47" name="Rectangle 57"/>
          <p:cNvSpPr>
            <a:spLocks noChangeArrowheads="1"/>
          </p:cNvSpPr>
          <p:nvPr/>
        </p:nvSpPr>
        <p:spPr bwMode="auto">
          <a:xfrm>
            <a:off x="3460663" y="4387022"/>
            <a:ext cx="343364" cy="400110"/>
          </a:xfrm>
          <a:prstGeom prst="rect">
            <a:avLst/>
          </a:prstGeom>
          <a:noFill/>
          <a:ln w="9525">
            <a:noFill/>
            <a:miter lim="800000"/>
          </a:ln>
          <a:effectLst/>
        </p:spPr>
        <p:txBody>
          <a:bodyPr wrap="none">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defRPr/>
            </a:pPr>
            <a:r>
              <a:rPr lang="en-US" altLang="zh-CN" sz="2000" b="1">
                <a:solidFill>
                  <a:schemeClr val="tx1"/>
                </a:solidFill>
                <a:effectLst>
                  <a:outerShdw blurRad="38100" dist="38100" dir="2700000" algn="tl">
                    <a:srgbClr val="FFFFFF"/>
                  </a:outerShdw>
                </a:effectLst>
                <a:latin typeface="微软雅黑" pitchFamily="34" charset="-122"/>
                <a:ea typeface="微软雅黑" pitchFamily="34" charset="-122"/>
              </a:rPr>
              <a:t>4</a:t>
            </a:r>
          </a:p>
        </p:txBody>
      </p:sp>
      <p:sp>
        <p:nvSpPr>
          <p:cNvPr id="48" name="Rectangle 58"/>
          <p:cNvSpPr>
            <a:spLocks noChangeArrowheads="1"/>
          </p:cNvSpPr>
          <p:nvPr/>
        </p:nvSpPr>
        <p:spPr bwMode="auto">
          <a:xfrm>
            <a:off x="5625768" y="4385742"/>
            <a:ext cx="343364" cy="400110"/>
          </a:xfrm>
          <a:prstGeom prst="rect">
            <a:avLst/>
          </a:prstGeom>
          <a:noFill/>
          <a:ln w="9525">
            <a:noFill/>
            <a:miter lim="800000"/>
          </a:ln>
          <a:effectLst/>
        </p:spPr>
        <p:txBody>
          <a:bodyPr wrap="none">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defRPr/>
            </a:pPr>
            <a:r>
              <a:rPr lang="en-US" altLang="zh-CN" sz="2000" b="1">
                <a:solidFill>
                  <a:schemeClr val="tx1"/>
                </a:solidFill>
                <a:effectLst>
                  <a:outerShdw blurRad="38100" dist="38100" dir="2700000" algn="tl">
                    <a:srgbClr val="FFFFFF"/>
                  </a:outerShdw>
                </a:effectLst>
                <a:latin typeface="微软雅黑" pitchFamily="34" charset="-122"/>
                <a:ea typeface="微软雅黑" pitchFamily="34" charset="-122"/>
              </a:rPr>
              <a:t>3</a:t>
            </a:r>
          </a:p>
        </p:txBody>
      </p:sp>
      <p:sp>
        <p:nvSpPr>
          <p:cNvPr id="50" name="Rectangle 55"/>
          <p:cNvSpPr>
            <a:spLocks noChangeArrowheads="1"/>
          </p:cNvSpPr>
          <p:nvPr/>
        </p:nvSpPr>
        <p:spPr bwMode="auto">
          <a:xfrm>
            <a:off x="3460663" y="2648513"/>
            <a:ext cx="343364" cy="400110"/>
          </a:xfrm>
          <a:prstGeom prst="rect">
            <a:avLst/>
          </a:prstGeom>
          <a:noFill/>
          <a:ln w="9525">
            <a:noFill/>
            <a:miter lim="800000"/>
          </a:ln>
          <a:effectLst/>
        </p:spPr>
        <p:txBody>
          <a:bodyPr wrap="none">
            <a:spAutoFit/>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defRPr/>
            </a:pPr>
            <a:r>
              <a:rPr lang="en-US" altLang="zh-CN" sz="2000" b="1">
                <a:solidFill>
                  <a:schemeClr val="tx1"/>
                </a:solidFill>
                <a:effectLst>
                  <a:outerShdw blurRad="38100" dist="38100" dir="2700000" algn="tl">
                    <a:srgbClr val="000000">
                      <a:alpha val="43137"/>
                    </a:srgbClr>
                  </a:outerShdw>
                </a:effectLst>
                <a:latin typeface="微软雅黑" pitchFamily="34" charset="-122"/>
                <a:ea typeface="微软雅黑" pitchFamily="34" charset="-122"/>
              </a:rPr>
              <a:t>1</a:t>
            </a:r>
          </a:p>
        </p:txBody>
      </p:sp>
    </p:spTree>
    <p:extLst>
      <p:ext uri="{BB962C8B-B14F-4D97-AF65-F5344CB8AC3E}">
        <p14:creationId xmlns:p14="http://schemas.microsoft.com/office/powerpoint/2010/main" val="216270882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dur="100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1000"/>
                                        <p:tgtEl>
                                          <p:spTgt spid="39"/>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 presetClass="entr" presetSubtype="9" dur="50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500"/>
                            </p:stCondLst>
                            <p:childTnLst>
                              <p:par>
                                <p:cTn id="15" presetID="10" presetClass="entr" presetSubtype="0" dur="50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childTnLst>
                          </p:cTn>
                        </p:par>
                      </p:childTnLst>
                    </p:cTn>
                  </p:par>
                  <p:par>
                    <p:cTn id="18" fill="hold" nodeType="clickPar">
                      <p:stCondLst>
                        <p:cond delay="indefinite"/>
                        <p:cond evt="onBegin" delay="0">
                          <p:tn val="17"/>
                        </p:cond>
                      </p:stCondLst>
                      <p:childTnLst>
                        <p:par>
                          <p:cTn id="19" fill="hold">
                            <p:stCondLst>
                              <p:cond delay="0"/>
                            </p:stCondLst>
                            <p:childTnLst>
                              <p:par>
                                <p:cTn id="20" presetID="2" presetClass="entr" presetSubtype="3" dur="50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500"/>
                            </p:stCondLst>
                            <p:childTnLst>
                              <p:par>
                                <p:cTn id="25" presetID="10" presetClass="entr" presetSubtype="0" dur="50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nodeType="clickPar">
                      <p:stCondLst>
                        <p:cond delay="indefinite"/>
                        <p:cond evt="onBegin" delay="0">
                          <p:tn val="27"/>
                        </p:cond>
                      </p:stCondLst>
                      <p:childTnLst>
                        <p:par>
                          <p:cTn id="29" fill="hold">
                            <p:stCondLst>
                              <p:cond delay="0"/>
                            </p:stCondLst>
                            <p:childTnLst>
                              <p:par>
                                <p:cTn id="30" presetID="2" presetClass="entr" presetSubtype="6" dur="50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500"/>
                            </p:stCondLst>
                            <p:childTnLst>
                              <p:par>
                                <p:cTn id="35" presetID="10" presetClass="entr" presetSubtype="0" dur="500"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nodeType="clickPar">
                      <p:stCondLst>
                        <p:cond delay="indefinite"/>
                        <p:cond evt="onBegin" delay="0">
                          <p:tn val="37"/>
                        </p:cond>
                      </p:stCondLst>
                      <p:childTnLst>
                        <p:par>
                          <p:cTn id="39" fill="hold">
                            <p:stCondLst>
                              <p:cond delay="0"/>
                            </p:stCondLst>
                            <p:childTnLst>
                              <p:par>
                                <p:cTn id="40" presetID="2" presetClass="entr" presetSubtype="12" dur="50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500"/>
                            </p:stCondLst>
                            <p:childTnLst>
                              <p:par>
                                <p:cTn id="45" presetID="10" presetClass="entr" presetSubtype="0" dur="500"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0" grpId="0"/>
      <p:bldP spid="47" grpId="0"/>
      <p:bldP spid="48" grpId="0"/>
      <p:bldP spid="50"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3" name="标题 1"/>
          <p:cNvSpPr txBox="1"/>
          <p:nvPr/>
        </p:nvSpPr>
        <p:spPr bwMode="auto">
          <a:xfrm>
            <a:off x="2020888" y="136525"/>
            <a:ext cx="6985000" cy="561975"/>
          </a:xfrm>
          <a:prstGeom prst="rect">
            <a:avLst/>
          </a:prstGeom>
          <a:noFill/>
          <a:ln w="9525">
            <a:noFill/>
            <a:miter lim="800000"/>
          </a:ln>
        </p:spPr>
        <p:txBody>
          <a:bodyPr/>
          <a:lstStyle>
            <a:defPPr>
              <a:defRPr lang="en-US"/>
            </a:defPPr>
            <a:lvl1pPr algn="l" rtl="0" fontAlgn="base">
              <a:spcBef>
                <a:spcPct val="0"/>
              </a:spcBef>
              <a:spcAft>
                <a:spcPct val="0"/>
              </a:spcAft>
              <a:defRPr b="1" kern="1200">
                <a:solidFill>
                  <a:schemeClr val="tx1"/>
                </a:solidFill>
                <a:latin typeface="Arial"/>
                <a:ea typeface="宋体" pitchFamily="2" charset="-122"/>
                <a:cs typeface="+mn-cs"/>
              </a:defRPr>
            </a:lvl1pPr>
            <a:lvl2pPr marL="457200" algn="l" rtl="0" fontAlgn="base">
              <a:spcBef>
                <a:spcPct val="0"/>
              </a:spcBef>
              <a:spcAft>
                <a:spcPct val="0"/>
              </a:spcAft>
              <a:defRPr b="1" kern="1200">
                <a:solidFill>
                  <a:schemeClr val="tx1"/>
                </a:solidFill>
                <a:latin typeface="Arial"/>
                <a:ea typeface="宋体" pitchFamily="2" charset="-122"/>
                <a:cs typeface="+mn-cs"/>
              </a:defRPr>
            </a:lvl2pPr>
            <a:lvl3pPr marL="914400" algn="l" rtl="0" fontAlgn="base">
              <a:spcBef>
                <a:spcPct val="0"/>
              </a:spcBef>
              <a:spcAft>
                <a:spcPct val="0"/>
              </a:spcAft>
              <a:defRPr b="1" kern="1200">
                <a:solidFill>
                  <a:schemeClr val="tx1"/>
                </a:solidFill>
                <a:latin typeface="Arial"/>
                <a:ea typeface="宋体" pitchFamily="2" charset="-122"/>
                <a:cs typeface="+mn-cs"/>
              </a:defRPr>
            </a:lvl3pPr>
            <a:lvl4pPr marL="1371600" algn="l" rtl="0" fontAlgn="base">
              <a:spcBef>
                <a:spcPct val="0"/>
              </a:spcBef>
              <a:spcAft>
                <a:spcPct val="0"/>
              </a:spcAft>
              <a:defRPr b="1" kern="1200">
                <a:solidFill>
                  <a:schemeClr val="tx1"/>
                </a:solidFill>
                <a:latin typeface="Arial"/>
                <a:ea typeface="宋体" pitchFamily="2" charset="-122"/>
                <a:cs typeface="+mn-cs"/>
              </a:defRPr>
            </a:lvl4pPr>
            <a:lvl5pPr marL="1828800" algn="l" rtl="0" fontAlgn="base">
              <a:spcBef>
                <a:spcPct val="0"/>
              </a:spcBef>
              <a:spcAft>
                <a:spcPct val="0"/>
              </a:spcAft>
              <a:defRPr b="1" kern="1200">
                <a:solidFill>
                  <a:schemeClr val="tx1"/>
                </a:solidFill>
                <a:latin typeface="Arial"/>
                <a:ea typeface="宋体" pitchFamily="2" charset="-122"/>
                <a:cs typeface="+mn-cs"/>
              </a:defRPr>
            </a:lvl5pPr>
            <a:lvl6pPr marL="2286000" algn="l" defTabSz="914400" rtl="0" eaLnBrk="1" latinLnBrk="0" hangingPunct="1">
              <a:defRPr b="1" kern="1200">
                <a:solidFill>
                  <a:schemeClr val="tx1"/>
                </a:solidFill>
                <a:latin typeface="Arial"/>
                <a:ea typeface="宋体" pitchFamily="2" charset="-122"/>
                <a:cs typeface="+mn-cs"/>
              </a:defRPr>
            </a:lvl6pPr>
            <a:lvl7pPr marL="2743200" algn="l" defTabSz="914400" rtl="0" eaLnBrk="1" latinLnBrk="0" hangingPunct="1">
              <a:defRPr b="1" kern="1200">
                <a:solidFill>
                  <a:schemeClr val="tx1"/>
                </a:solidFill>
                <a:latin typeface="Arial"/>
                <a:ea typeface="宋体" pitchFamily="2" charset="-122"/>
                <a:cs typeface="+mn-cs"/>
              </a:defRPr>
            </a:lvl7pPr>
            <a:lvl8pPr marL="3200400" algn="l" defTabSz="914400" rtl="0" eaLnBrk="1" latinLnBrk="0" hangingPunct="1">
              <a:defRPr b="1" kern="1200">
                <a:solidFill>
                  <a:schemeClr val="tx1"/>
                </a:solidFill>
                <a:latin typeface="Arial"/>
                <a:ea typeface="宋体" pitchFamily="2" charset="-122"/>
                <a:cs typeface="+mn-cs"/>
              </a:defRPr>
            </a:lvl8pPr>
            <a:lvl9pPr marL="3657600" algn="l" defTabSz="914400" rtl="0" eaLnBrk="1" latinLnBrk="0" hangingPunct="1">
              <a:defRPr b="1" kern="1200">
                <a:solidFill>
                  <a:schemeClr val="tx1"/>
                </a:solidFill>
                <a:latin typeface="Arial"/>
                <a:ea typeface="宋体" pitchFamily="2" charset="-122"/>
                <a:cs typeface="+mn-cs"/>
              </a:defRPr>
            </a:lvl9pPr>
          </a:lstStyle>
          <a:p>
            <a:pPr algn="r" eaLnBrk="0" hangingPunct="0"/>
            <a:r>
              <a:rPr lang="zh-CN" altLang="en-US" sz="3600" b="0">
                <a:solidFill>
                  <a:schemeClr val="bg1"/>
                </a:solidFill>
                <a:latin typeface="微软雅黑" pitchFamily="34" charset="-122"/>
                <a:ea typeface="微软雅黑" pitchFamily="34" charset="-122"/>
              </a:rPr>
              <a:t>混合架构</a:t>
            </a:r>
          </a:p>
        </p:txBody>
      </p:sp>
      <p:sp>
        <p:nvSpPr>
          <p:cNvPr id="4" name="Rectangle 3"/>
          <p:cNvSpPr txBox="1">
            <a:spLocks noChangeArrowheads="1"/>
          </p:cNvSpPr>
          <p:nvPr/>
        </p:nvSpPr>
        <p:spPr>
          <a:xfrm>
            <a:off x="323850" y="840405"/>
            <a:ext cx="8424863" cy="5694362"/>
          </a:xfrm>
          <a:prstGeom prst="rect">
            <a:avLst/>
          </a:prstGeom>
        </p:spPr>
        <p:txBody>
          <a:bodyPr lIns="64282" tIns="32141" rIns="64282" bIns="32141"/>
          <a:lstStyle>
            <a:defPPr>
              <a:defRPr lang="en-US"/>
            </a:defPPr>
            <a:lvl1pPr marL="342900" indent="-342900" algn="l" rtl="0" eaLnBrk="0" fontAlgn="base" hangingPunct="0">
              <a:lnSpc>
                <a:spcPct val="120000"/>
              </a:lnSpc>
              <a:spcBef>
                <a:spcPct val="0"/>
              </a:spcBef>
              <a:spcAft>
                <a:spcPct val="50000"/>
              </a:spcAft>
              <a:buClr>
                <a:srgbClr val="006666"/>
              </a:buClr>
              <a:buSzPct val="80000"/>
              <a:buFont typeface="Wingdings" pitchFamily="2" charset="2"/>
              <a:buChar char="n"/>
              <a:defRPr sz="2000" b="1" kern="1200" spc="100">
                <a:solidFill>
                  <a:schemeClr val="tx1"/>
                </a:solidFill>
                <a:latin typeface="+mn-lt"/>
                <a:ea typeface="+mn-ea"/>
                <a:cs typeface="+mn-cs"/>
              </a:defRPr>
            </a:lvl1pPr>
            <a:lvl2pPr marL="742950" indent="-285750" algn="l" rtl="0" eaLnBrk="0" fontAlgn="base" hangingPunct="0">
              <a:lnSpc>
                <a:spcPct val="120000"/>
              </a:lnSpc>
              <a:spcBef>
                <a:spcPct val="0"/>
              </a:spcBef>
              <a:spcAft>
                <a:spcPct val="50000"/>
              </a:spcAft>
              <a:buClr>
                <a:srgbClr val="006666"/>
              </a:buClr>
              <a:buSzPct val="80000"/>
              <a:buFont typeface="Wingdings" pitchFamily="2" charset="2"/>
              <a:buChar char="l"/>
              <a:defRPr b="1" kern="1200" spc="100">
                <a:solidFill>
                  <a:schemeClr val="tx1"/>
                </a:solidFill>
                <a:latin typeface="+mn-lt"/>
                <a:ea typeface="+mn-ea"/>
                <a:cs typeface="+mn-cs"/>
              </a:defRPr>
            </a:lvl2pPr>
            <a:lvl3pPr marL="1143000" indent="-228600" algn="l" rtl="0" eaLnBrk="0" fontAlgn="base" hangingPunct="0">
              <a:lnSpc>
                <a:spcPct val="120000"/>
              </a:lnSpc>
              <a:spcBef>
                <a:spcPct val="0"/>
              </a:spcBef>
              <a:spcAft>
                <a:spcPct val="50000"/>
              </a:spcAft>
              <a:buClr>
                <a:srgbClr val="006666"/>
              </a:buClr>
              <a:buSzPct val="125000"/>
              <a:buFont typeface="Arial"/>
              <a:buChar char="–"/>
              <a:defRPr sz="1600" b="1" kern="1200" spc="100">
                <a:solidFill>
                  <a:schemeClr val="tx1"/>
                </a:solidFill>
                <a:latin typeface="+mn-lt"/>
                <a:ea typeface="+mn-ea"/>
                <a:cs typeface="+mn-cs"/>
              </a:defRPr>
            </a:lvl3pPr>
            <a:lvl4pPr marL="1600200" indent="-228600" algn="l" rtl="0" eaLnBrk="0" fontAlgn="base" hangingPunct="0">
              <a:spcBef>
                <a:spcPct val="0"/>
              </a:spcBef>
              <a:spcAft>
                <a:spcPts val="1000"/>
              </a:spcAft>
              <a:buFont typeface="Arial"/>
              <a:buChar char="–"/>
              <a:defRPr sz="1200" b="1" kern="1200" spc="100">
                <a:solidFill>
                  <a:schemeClr val="tx1"/>
                </a:solidFill>
                <a:latin typeface="+mn-lt"/>
                <a:ea typeface="+mn-ea"/>
                <a:cs typeface="+mn-cs"/>
              </a:defRPr>
            </a:lvl4pPr>
            <a:lvl5pPr marL="2057400" indent="-228600" algn="l" rtl="0" eaLnBrk="0" fontAlgn="base" hangingPunct="0">
              <a:spcBef>
                <a:spcPct val="0"/>
              </a:spcBef>
              <a:spcAft>
                <a:spcPts val="1000"/>
              </a:spcAft>
              <a:buFont typeface="Arial"/>
              <a:buChar char="»"/>
              <a:defRPr sz="1000" b="1" kern="1200" spc="1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9pPr>
          </a:lstStyle>
          <a:p>
            <a:pPr marL="342900" lvl="1" indent="-342900">
              <a:lnSpc>
                <a:spcPct val="150000"/>
              </a:lnSpc>
              <a:spcAft>
                <a:spcPct val="0"/>
              </a:spcAft>
              <a:buFont typeface="Wingdings" pitchFamily="2" charset="2"/>
              <a:buChar char="Ø"/>
              <a:defRPr/>
            </a:pPr>
            <a:r>
              <a:rPr lang="en-US" altLang="zh-CN" sz="2400" b="0">
                <a:ea typeface="微软雅黑" pitchFamily="34" charset="-122"/>
              </a:rPr>
              <a:t>BS+CS</a:t>
            </a:r>
            <a:r>
              <a:rPr lang="zh-CN" altLang="en-US" sz="2400" b="0">
                <a:latin typeface="微软雅黑" pitchFamily="34" charset="-122"/>
                <a:ea typeface="微软雅黑" pitchFamily="34" charset="-122"/>
              </a:rPr>
              <a:t>系统架构</a:t>
            </a:r>
            <a:endParaRPr lang="en-US" altLang="zh-CN" sz="2400" b="0">
              <a:latin typeface="微软雅黑" pitchFamily="34" charset="-122"/>
              <a:ea typeface="微软雅黑" pitchFamily="34" charset="-122"/>
            </a:endParaRPr>
          </a:p>
          <a:p>
            <a:pPr lvl="1">
              <a:lnSpc>
                <a:spcPct val="150000"/>
              </a:lnSpc>
              <a:spcAft>
                <a:spcPct val="0"/>
              </a:spcAft>
              <a:defRPr/>
            </a:pPr>
            <a:r>
              <a:rPr lang="zh-CN" altLang="en-US" sz="2000">
                <a:latin typeface="+mn-ea"/>
              </a:rPr>
              <a:t>系统后台配置（用户、权限、参数</a:t>
            </a:r>
            <a:r>
              <a:rPr lang="zh-CN" altLang="en-US" sz="2000"/>
              <a:t>）和维护为</a:t>
            </a:r>
            <a:r>
              <a:rPr lang="en-US" altLang="zh-CN" sz="2000"/>
              <a:t>BS</a:t>
            </a:r>
            <a:r>
              <a:rPr lang="zh-CN" altLang="en-US" sz="2000"/>
              <a:t>方式</a:t>
            </a:r>
            <a:endParaRPr lang="en-US" altLang="zh-CN" sz="2000"/>
          </a:p>
          <a:p>
            <a:pPr lvl="1">
              <a:lnSpc>
                <a:spcPct val="150000"/>
              </a:lnSpc>
              <a:spcAft>
                <a:spcPct val="0"/>
              </a:spcAft>
              <a:defRPr/>
            </a:pPr>
            <a:r>
              <a:rPr lang="zh-CN" altLang="en-US" sz="2000"/>
              <a:t>文件加密、文件上传、共享授权为</a:t>
            </a:r>
            <a:r>
              <a:rPr lang="en-US" altLang="zh-CN" sz="2000"/>
              <a:t>CS</a:t>
            </a:r>
            <a:r>
              <a:rPr lang="zh-CN" altLang="en-US" sz="2000"/>
              <a:t>方式</a:t>
            </a:r>
            <a:endParaRPr lang="en-US" altLang="zh-CN" sz="2000"/>
          </a:p>
          <a:p>
            <a:pPr lvl="1">
              <a:lnSpc>
                <a:spcPct val="150000"/>
              </a:lnSpc>
              <a:spcAft>
                <a:spcPct val="0"/>
              </a:spcAft>
              <a:defRPr/>
            </a:pPr>
            <a:r>
              <a:rPr lang="zh-CN" altLang="en-US" sz="2000"/>
              <a:t>客户端需要安装</a:t>
            </a:r>
            <a:r>
              <a:rPr lang="en-US" altLang="zh-CN" sz="2000"/>
              <a:t>Agent</a:t>
            </a:r>
          </a:p>
          <a:p>
            <a:pPr lvl="2">
              <a:lnSpc>
                <a:spcPct val="150000"/>
              </a:lnSpc>
              <a:spcAft>
                <a:spcPct val="0"/>
              </a:spcAft>
              <a:defRPr/>
            </a:pPr>
            <a:r>
              <a:rPr lang="zh-CN" altLang="en-US" sz="1800">
                <a:latin typeface="黑体" pitchFamily="49" charset="-122"/>
                <a:ea typeface="黑体" pitchFamily="49" charset="-122"/>
              </a:rPr>
              <a:t>是客户端一键安装（域环境下、客户端可批量安装）</a:t>
            </a:r>
            <a:endParaRPr lang="en-US" altLang="zh-CN" sz="1800">
              <a:latin typeface="黑体" pitchFamily="49" charset="-122"/>
              <a:ea typeface="黑体" pitchFamily="49" charset="-122"/>
            </a:endParaRPr>
          </a:p>
          <a:p>
            <a:pPr lvl="2">
              <a:lnSpc>
                <a:spcPct val="150000"/>
              </a:lnSpc>
              <a:spcAft>
                <a:spcPct val="0"/>
              </a:spcAft>
              <a:defRPr/>
            </a:pPr>
            <a:r>
              <a:rPr lang="zh-CN" altLang="en-US" sz="1800">
                <a:latin typeface="黑体" pitchFamily="49" charset="-122"/>
                <a:ea typeface="黑体" pitchFamily="49" charset="-122"/>
              </a:rPr>
              <a:t>客户端自动升级</a:t>
            </a:r>
            <a:endParaRPr lang="en-US" altLang="zh-CN" sz="1800">
              <a:latin typeface="黑体" pitchFamily="49" charset="-122"/>
              <a:ea typeface="黑体" pitchFamily="49" charset="-122"/>
            </a:endParaRPr>
          </a:p>
        </p:txBody>
      </p:sp>
      <p:pic>
        <p:nvPicPr>
          <p:cNvPr id="11" name="Picture 4" descr="20086613414859_2"/>
          <p:cNvPicPr>
            <a:picLocks noChangeAspect="1" noChangeArrowheads="1"/>
          </p:cNvPicPr>
          <p:nvPr/>
        </p:nvPicPr>
        <p:blipFill>
          <a:blip r:embed="rId2"/>
          <a:stretch>
            <a:fillRect/>
          </a:stretch>
        </p:blipFill>
        <p:spPr bwMode="auto">
          <a:xfrm>
            <a:off x="4294188" y="3219759"/>
            <a:ext cx="4714875" cy="3535362"/>
          </a:xfrm>
          <a:prstGeom prst="rect">
            <a:avLst/>
          </a:prstGeom>
          <a:noFill/>
          <a:ln w="25400">
            <a:solidFill>
              <a:srgbClr val="66CCFF"/>
            </a:solidFill>
            <a:miter lim="800000"/>
          </a:ln>
        </p:spPr>
      </p:pic>
      <p:pic>
        <p:nvPicPr>
          <p:cNvPr id="12" name="Picture 5" descr="enter"/>
          <p:cNvPicPr>
            <a:picLocks noChangeAspect="1" noChangeArrowheads="1"/>
          </p:cNvPicPr>
          <p:nvPr/>
        </p:nvPicPr>
        <p:blipFill>
          <a:blip r:embed="rId3"/>
          <a:stretch>
            <a:fillRect/>
          </a:stretch>
        </p:blipFill>
        <p:spPr bwMode="auto">
          <a:xfrm>
            <a:off x="1181100" y="3284846"/>
            <a:ext cx="3689350" cy="3041650"/>
          </a:xfrm>
          <a:prstGeom prst="rect">
            <a:avLst/>
          </a:prstGeom>
          <a:noFill/>
          <a:ln w="25400">
            <a:solidFill>
              <a:srgbClr val="CCECFF"/>
            </a:solidFill>
            <a:miter lim="800000"/>
          </a:ln>
        </p:spPr>
      </p:pic>
    </p:spTree>
    <p:extLst>
      <p:ext uri="{BB962C8B-B14F-4D97-AF65-F5344CB8AC3E}">
        <p14:creationId xmlns:p14="http://schemas.microsoft.com/office/powerpoint/2010/main" val="33655159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6" presetClass="entr" presetSubtype="21" dur="500" fill="hold"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nodeType="clickPar">
                      <p:stCondLst>
                        <p:cond delay="indefinite"/>
                        <p:cond evt="onBegin" delay="0">
                          <p:tn val="13"/>
                        </p:cond>
                      </p:stCondLst>
                      <p:childTnLst>
                        <p:par>
                          <p:cTn id="15" fill="hold">
                            <p:stCondLst>
                              <p:cond delay="0"/>
                            </p:stCondLst>
                            <p:childTnLst>
                              <p:par>
                                <p:cTn id="16" presetID="16" presetClass="entr" presetSubtype="21" dur="50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par>
                          <p:cTn id="19" fill="hold" nodeType="afterGroup">
                            <p:stCondLst>
                              <p:cond delay="500"/>
                            </p:stCondLst>
                            <p:childTnLst>
                              <p:par>
                                <p:cTn id="20" presetID="16" presetClass="entr" presetSubtype="21" dur="500" fill="hold" nodeType="after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nodeType="clickPar">
                      <p:stCondLst>
                        <p:cond delay="indefinite"/>
                        <p:cond evt="onBegin" delay="0">
                          <p:tn val="22"/>
                        </p:cond>
                      </p:stCondLst>
                      <p:childTnLst>
                        <p:par>
                          <p:cTn id="24" fill="hold">
                            <p:stCondLst>
                              <p:cond delay="0"/>
                            </p:stCondLst>
                            <p:childTnLst>
                              <p:par>
                                <p:cTn id="25" presetID="16" presetClass="entr" presetSubtype="21" dur="50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par>
                          <p:cTn id="28" fill="hold" nodeType="afterGroup">
                            <p:stCondLst>
                              <p:cond delay="500"/>
                            </p:stCondLst>
                            <p:childTnLst>
                              <p:par>
                                <p:cTn id="29" presetID="14" presetClass="entr" presetSubtype="10" dur="50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childTnLst>
                    </p:cTn>
                  </p:par>
                  <p:par>
                    <p:cTn id="32" fill="hold" nodeType="clickPar">
                      <p:stCondLst>
                        <p:cond delay="indefinite"/>
                        <p:cond evt="onBegin" delay="0">
                          <p:tn val="31"/>
                        </p:cond>
                      </p:stCondLst>
                      <p:childTnLst>
                        <p:par>
                          <p:cTn id="33" fill="hold">
                            <p:stCondLst>
                              <p:cond delay="0"/>
                            </p:stCondLst>
                            <p:childTnLst>
                              <p:par>
                                <p:cTn id="34" presetID="10" presetClass="exit" presetSubtype="0" dur="500" fill="hold" nodeType="click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childTnLst>
                          </p:cTn>
                        </p:par>
                        <p:par>
                          <p:cTn id="37" fill="hold" nodeType="afterGroup">
                            <p:stCondLst>
                              <p:cond delay="500"/>
                            </p:stCondLst>
                            <p:childTnLst>
                              <p:par>
                                <p:cTn id="38" presetID="16" presetClass="entr" presetSubtype="21" dur="500" fill="hold" nodeType="after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barn(inVertical)">
                                      <p:cBhvr>
                                        <p:cTn id="40" dur="500"/>
                                        <p:tgtEl>
                                          <p:spTgt spid="4">
                                            <p:txEl>
                                              <p:pRg st="5" end="5"/>
                                            </p:txEl>
                                          </p:spTgt>
                                        </p:tgtEl>
                                      </p:cBhvr>
                                    </p:animEffect>
                                  </p:childTnLst>
                                </p:cTn>
                              </p:par>
                            </p:childTnLst>
                          </p:cTn>
                        </p:par>
                        <p:par>
                          <p:cTn id="41" fill="hold" nodeType="afterGroup">
                            <p:stCondLst>
                              <p:cond delay="1000"/>
                            </p:stCondLst>
                            <p:childTnLst>
                              <p:par>
                                <p:cTn id="42" presetID="14" presetClass="entr" presetSubtype="10" dur="50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randombar(horizontal)">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https://d.book118.com/498041070035006032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hlink">
                <a:alpha val="56000"/>
              </a:schemeClr>
            </a:gs>
            <a:gs pos="100000">
              <a:schemeClr val="hlink">
                <a:gamma/>
                <a:tint val="0"/>
                <a:invGamma/>
                <a:alpha val="48000"/>
              </a:schemeClr>
            </a:gs>
          </a:gsLst>
          <a:lin ang="5400000" scaled="1"/>
        </a:gradFill>
        <a:ln w="9525" cap="flat" cmpd="sng" algn="ctr">
          <a:noFill/>
          <a:prstDash val="solid"/>
          <a:round/>
          <a:headEnd type="none" w="med" len="med"/>
          <a:tailEnd type="none" w="med" len="med"/>
        </a:ln>
        <a:effectLst>
          <a:outerShdw dist="17961" dir="2700000" algn="ctr" rotWithShape="0">
            <a:schemeClr val="hlink">
              <a:gamma/>
              <a:shade val="60000"/>
              <a:invGamma/>
            </a:schemeClr>
          </a:outerShdw>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gradFill rotWithShape="0">
          <a:gsLst>
            <a:gs pos="0">
              <a:schemeClr val="hlink">
                <a:alpha val="56000"/>
              </a:schemeClr>
            </a:gs>
            <a:gs pos="100000">
              <a:schemeClr val="hlink">
                <a:gamma/>
                <a:tint val="0"/>
                <a:invGamma/>
                <a:alpha val="48000"/>
              </a:schemeClr>
            </a:gs>
          </a:gsLst>
          <a:lin ang="5400000" scaled="1"/>
        </a:gradFill>
        <a:ln w="9525" cap="flat" cmpd="sng" algn="ctr">
          <a:noFill/>
          <a:prstDash val="solid"/>
          <a:round/>
          <a:headEnd type="none" w="med" len="med"/>
          <a:tailEnd type="none" w="med" len="med"/>
        </a:ln>
        <a:effectLst>
          <a:outerShdw dist="17961" dir="2700000" algn="ctr" rotWithShape="0">
            <a:schemeClr val="hlink">
              <a:gamma/>
              <a:shade val="60000"/>
              <a:invGamma/>
            </a:schemeClr>
          </a:outerShdw>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11</Slides>
  <Notes>8</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11</vt:i4>
      </vt:variant>
    </vt:vector>
  </HeadingPairs>
  <TitlesOfParts>
    <vt:vector baseType="lpstr" size="21">
      <vt:lpstr>Arial</vt:lpstr>
      <vt:lpstr>Calibri</vt:lpstr>
      <vt:lpstr>宋体</vt:lpstr>
      <vt:lpstr>微软雅黑</vt:lpstr>
      <vt:lpstr>Wingdings</vt:lpstr>
      <vt:lpstr>Times New Roman</vt:lpstr>
      <vt:lpstr>Gulim</vt:lpstr>
      <vt:lpstr>Verdana</vt:lpstr>
      <vt:lpstr>黑体</vt:lpstr>
      <vt:lpstr>Office Theme</vt:lpstr>
      <vt:lpstr>PowerPoint Presentation</vt:lpstr>
      <vt:lpstr>面临的困扰？</vt:lpstr>
      <vt:lpstr>方案原理</vt:lpstr>
      <vt:lpstr>PowerPoint Presentation</vt:lpstr>
      <vt:lpstr>格式过滤</vt:lpstr>
      <vt:lpstr>内容过滤</vt:lpstr>
      <vt:lpstr>摆渡审批</vt:lpstr>
      <vt:lpstr>摆渡审计</vt:lpstr>
      <vt:lpstr>软硬一体</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2024-09-09T14:41:43.700</cp:lastPrinted>
  <dcterms:created xsi:type="dcterms:W3CDTF">2024-09-09T06:41:43Z</dcterms:created>
  <dcterms:modified xsi:type="dcterms:W3CDTF">2024-09-09T06:41:45Z</dcterms:modified>
</cp:coreProperties>
</file>