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QKNKIJ+MS-UIGothic"/>
      <p:regular r:id="rId15"/>
    </p:embeddedFont>
    <p:embeddedFont>
      <p:font typeface="INFKPK+UPAQKB+Arial-BoldMT"/>
      <p:regular r:id="rId16"/>
    </p:embeddedFont>
    <p:embeddedFont>
      <p:font typeface="OOHVWU+GROIPO+MicrosoftYaHei-Bold"/>
      <p:regular r:id="rId17"/>
    </p:embeddedFont>
    <p:embeddedFont>
      <p:font typeface="WSIRDG+HHPPIF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BE3A8-F4B2-4256-9E58-C59314E33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0E77C-74D1-40CA-AF90-6B4308936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1A22C4-E118-423A-B98B-812FBC36C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44911-2610-46AF-BA2E-A1C8A89D4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129199-8829-4948-A80D-92B2BA608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C2FF07-DDE1-462F-BB1B-E42EF9715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877F64-BCAA-4FF2-94AC-EC348CF1F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DD972-C799-4BFF-BBC9-37DEB7A89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1A38DD-C448-4DC5-8B3B-2E793ECCD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58935C-6B37-4E3F-8059-4C8783B81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28BCE-1ADF-407E-A74A-5912E0AB7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5210201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4625" y="1390154"/>
            <a:ext cx="5343525" cy="2477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5E5E5E"/>
                </a:solidFill>
                <a:latin typeface="QKNKIJ+MS-UIGothic"/>
                <a:cs typeface="QKNKIJ+MS-UIGothic"/>
              </a:rPr>
              <a:t>触事故与急救措</a:t>
            </a:r>
          </a:p>
          <a:p>
            <a:pPr marL="0" marR="0">
              <a:lnSpc>
                <a:spcPts val="4950"/>
              </a:lnSpc>
              <a:spcBef>
                <a:spcPts val="2179"/>
              </a:spcBef>
              <a:spcAft>
                <a:spcPct val="0"/>
              </a:spcAft>
            </a:pPr>
            <a:r>
              <a:rPr sz="4950">
                <a:solidFill>
                  <a:srgbClr val="5E5E5E"/>
                </a:solidFill>
                <a:latin typeface="QKNKIJ+MS-UIGothic"/>
                <a:cs typeface="QKNKIJ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52290" y="2434046"/>
            <a:ext cx="4086225" cy="3128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0619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INFKPK+UPAQKB+Arial-BoldMT"/>
                <a:cs typeface="INFKPK+UPAQKB+Arial-BoldMT"/>
              </a:rPr>
              <a:t>01</a:t>
            </a:r>
          </a:p>
          <a:p>
            <a:pPr marL="0" marR="0">
              <a:lnSpc>
                <a:spcPts val="4500"/>
              </a:lnSpc>
              <a:spcBef>
                <a:spcPts val="2736"/>
              </a:spcBef>
              <a:spcAft>
                <a:spcPct val="0"/>
              </a:spcAft>
            </a:pPr>
            <a:r>
              <a:rPr sz="4500">
                <a:solidFill>
                  <a:srgbClr val="5E5E5E"/>
                </a:solidFill>
                <a:latin typeface="QKNKIJ+MS-UIGothic"/>
                <a:cs typeface="QKNKIJ+MS-UIGothic"/>
              </a:rPr>
              <a:t>触事故概述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触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的定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与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QKNKIJ+MS-UIGothic"/>
                <a:cs typeface="QKNKIJ+MS-UIGothic"/>
              </a:rPr>
              <a:t>触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2300" spc="23">
                <a:solidFill>
                  <a:srgbClr val="FFFFFF"/>
                </a:solidFill>
                <a:latin typeface="QKNKIJ+MS-UIGothic"/>
                <a:cs typeface="QKNKIJ+MS-UIGothic"/>
              </a:rPr>
              <a:t>的定</a:t>
            </a:r>
            <a:r>
              <a:rPr sz="230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89932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是指人体与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带电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体接触，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流通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人体，从而引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发伤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害甚至死亡的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象。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QKNKIJ+MS-UIGothic"/>
                <a:cs typeface="QKNKIJ+MS-UIGothic"/>
              </a:rPr>
              <a:t>触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2300" spc="25">
                <a:solidFill>
                  <a:srgbClr val="FFFFFF"/>
                </a:solidFill>
                <a:latin typeface="QKNKIJ+MS-UIGothic"/>
                <a:cs typeface="QKNKIJ+MS-UIGothic"/>
              </a:rPr>
              <a:t>的</a:t>
            </a:r>
            <a:r>
              <a:rPr sz="2300" spc="23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2300">
                <a:solidFill>
                  <a:srgbClr val="FFFFFF"/>
                </a:solidFill>
                <a:latin typeface="QKNKIJ+MS-UIGothic"/>
                <a:cs typeface="QKNKIJ+MS-UIGothic"/>
              </a:rPr>
              <a:t>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根据接触方式的不同，触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可以分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直接接触触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接接触触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。直接接触触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是指人体直接接触到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带电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体，如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等；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接接触触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是指人体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接触到正常情况下不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带电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，但因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故障或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绝缘损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坏而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带电</a:t>
            </a:r>
            <a:r>
              <a:rPr sz="1350">
                <a:solidFill>
                  <a:srgbClr val="FFFFFF"/>
                </a:solidFill>
                <a:latin typeface="QKNKIJ+MS-UIGothic"/>
                <a:cs typeface="QKNKIJ+MS-UIGothic"/>
              </a:rPr>
              <a:t>的物体。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触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事故的常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见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QKNKIJ+MS-UIGothic"/>
                <a:cs typeface="QKNKIJ+MS-UIGothic"/>
              </a:rPr>
              <a:t>缺乏安全意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2000" spc="25">
                <a:solidFill>
                  <a:srgbClr val="FFFDFD"/>
                </a:solidFill>
                <a:latin typeface="QKNKIJ+MS-UIGothic"/>
                <a:cs typeface="QKNKIJ+MS-UIGothic"/>
              </a:rPr>
              <a:t>境因素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在日常生活和工作中，人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往往缺乏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对电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气安全知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的了解和重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，容易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安全操作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程，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致触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事故的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生。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潮湿、高温、腐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境因素可能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绝缘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性能下降，增加触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2000" spc="25">
                <a:solidFill>
                  <a:srgbClr val="FFFDFD"/>
                </a:solidFill>
                <a:latin typeface="QKNKIJ+MS-UIGothic"/>
                <a:cs typeface="QKNKIJ+MS-UIGothic"/>
              </a:rPr>
              <a:t>故障或老化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09134" y="4425688"/>
            <a:ext cx="357708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在使用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程中，由于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长时间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使用、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不当或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老化等原因，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可能引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发绝缘损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坏、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电线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裸露等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从而造成触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QKNKIJ+MS-UIGothic"/>
                <a:cs typeface="QKNKIJ+MS-UIGothic"/>
              </a:rPr>
              <a:t>事故。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触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事故的后果与影响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OHVWU+GROIPO+MicrosoftYaHei-Bold"/>
                <a:cs typeface="OOHVWU+GROIPO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OHVWU+GROIPO+MicrosoftYaHei-Bold"/>
                <a:cs typeface="OOHVWU+GROIPO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OHVWU+GROIPO+MicrosoftYaHei-Bold"/>
                <a:cs typeface="OOHVWU+GROIPO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89E5F"/>
                </a:solidFill>
                <a:latin typeface="QKNKIJ+MS-UIGothic"/>
                <a:cs typeface="QKNKIJ+MS-UIGothic"/>
              </a:rPr>
              <a:t>生理</a:t>
            </a:r>
            <a:r>
              <a:rPr sz="2000" spc="25">
                <a:solidFill>
                  <a:srgbClr val="689E5F"/>
                </a:solidFill>
                <a:latin typeface="SimSun"/>
                <a:cs typeface="SimSun"/>
              </a:rPr>
              <a:t>伤</a:t>
            </a:r>
            <a:r>
              <a:rPr sz="2000">
                <a:solidFill>
                  <a:srgbClr val="689E5F"/>
                </a:solidFill>
                <a:latin typeface="QKNKIJ+MS-UIGothic"/>
                <a:cs typeface="QKNKIJ+MS-UIGothic"/>
              </a:rPr>
              <a:t>害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89E5F"/>
                </a:solidFill>
                <a:latin typeface="QKNKIJ+MS-UIGothic"/>
                <a:cs typeface="QKNKIJ+MS-UIGothic"/>
              </a:rPr>
              <a:t>心理影响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89E5F"/>
                </a:solidFill>
                <a:latin typeface="SimSun"/>
                <a:cs typeface="SimSun"/>
              </a:rPr>
              <a:t>经济损</a:t>
            </a:r>
            <a:r>
              <a:rPr sz="2000">
                <a:solidFill>
                  <a:srgbClr val="689E5F"/>
                </a:solidFill>
                <a:latin typeface="QKNKIJ+MS-UIGothic"/>
                <a:cs typeface="QKNKIJ+MS-UIGothic"/>
              </a:rPr>
              <a:t>失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会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致人体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生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烈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的刺激和疼痛，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可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能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致昏迷、休克甚至死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亡。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事故会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受害者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来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极大的心理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创伤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，可能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致恐惧、焦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、抑郁等心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理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事故不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仅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可能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致人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员伤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亡，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会造成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气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备损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坏、生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中断等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经济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失。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401661"/>
            <a:ext cx="2786806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5E5E5E"/>
                </a:solidFill>
                <a:latin typeface="INFKPK+UPAQKB+Arial-BoldMT"/>
                <a:cs typeface="INFKPK+UPAQKB+Arial-BoldMT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52290" y="3761462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5E5E5E"/>
                </a:solidFill>
                <a:latin typeface="QKNKIJ+MS-UIGothic"/>
                <a:cs typeface="QKNKIJ+MS-UIGothic"/>
              </a:rPr>
              <a:t>触急救措施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切断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立即切断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689E5F"/>
                </a:solidFill>
                <a:latin typeface="QKNKIJ+MS-UIGothic"/>
                <a:cs typeface="QKNKIJ+MS-UIGothic"/>
              </a:rPr>
              <a:t>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使用</a:t>
            </a:r>
            <a:r>
              <a:rPr sz="2300" spc="23">
                <a:solidFill>
                  <a:srgbClr val="689E5F"/>
                </a:solidFill>
                <a:latin typeface="SimSun"/>
                <a:cs typeface="SimSun"/>
              </a:rPr>
              <a:t>绝缘</a:t>
            </a: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物体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切勿直接用手拉扯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一旦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有人触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即关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闭电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源开关或拔掉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源插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，以切断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流。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5553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在切断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源之前，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使用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干燥的木棒、橡胶等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绝缘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物体将触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者与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源分离。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直接用手拉扯触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者可能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会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致救助者也触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脱离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源后的急救措施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观</a:t>
            </a: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察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伤势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3580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后可能引起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烧伤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、骨折等外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伤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应观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察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伤势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并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行相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应处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理。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6014" y="225722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检查</a:t>
            </a: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呼吸和心跳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一旦触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者脱离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源，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立即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检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其呼吸和心跳情况，如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呼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吸或心跳停止，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立即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行心肺</a:t>
            </a:r>
          </a:p>
          <a:p>
            <a:pPr marL="2095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苏术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保持呼吸道通</a:t>
            </a:r>
            <a:r>
              <a:rPr sz="2300">
                <a:solidFill>
                  <a:srgbClr val="689E5F"/>
                </a:solidFill>
                <a:latin typeface="SimSun"/>
                <a:cs typeface="SimSun"/>
              </a:rPr>
              <a:t>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如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者呼吸道内有异物，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及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清除，保持呼吸道通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3054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心肺复</a:t>
            </a:r>
            <a:r>
              <a:rPr sz="3000">
                <a:solidFill>
                  <a:srgbClr val="689E5F"/>
                </a:solidFill>
                <a:latin typeface="SimSun"/>
                <a:cs typeface="SimSun"/>
              </a:rPr>
              <a:t>苏术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（</a:t>
            </a:r>
            <a:r>
              <a:rPr sz="3000">
                <a:solidFill>
                  <a:srgbClr val="689E5F"/>
                </a:solidFill>
                <a:latin typeface="OOHVWU+GROIPO+MicrosoftYaHei-Bold"/>
                <a:cs typeface="OOHVWU+GROIPO+MicrosoftYaHei-Bold"/>
              </a:rPr>
              <a:t>CPR</a:t>
            </a:r>
            <a:r>
              <a:rPr sz="3000">
                <a:solidFill>
                  <a:srgbClr val="689E5F"/>
                </a:solidFill>
                <a:latin typeface="QKNKIJ+MS-UIGothic"/>
                <a:cs typeface="QKNKIJ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胸外按</a:t>
            </a:r>
            <a:r>
              <a:rPr sz="2300">
                <a:solidFill>
                  <a:srgbClr val="689E5F"/>
                </a:solidFill>
                <a:latin typeface="SimSun"/>
                <a:cs typeface="SimSun"/>
              </a:rPr>
              <a:t>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35146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在心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脏骤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停的情况下，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立即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行胸外按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，以帮助恢复血液循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人工呼吸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2059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在触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电导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致呼吸停止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立即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行人工呼吸，以帮助恢复呼吸功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3958328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能。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4800401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持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续进</a:t>
            </a:r>
            <a:r>
              <a:rPr sz="2300" spc="25">
                <a:solidFill>
                  <a:srgbClr val="689E5F"/>
                </a:solidFill>
                <a:latin typeface="QKNKIJ+MS-UIGothic"/>
                <a:cs typeface="QKNKIJ+MS-UIGothic"/>
              </a:rPr>
              <a:t>行心肺复</a:t>
            </a:r>
            <a:r>
              <a:rPr sz="2300" spc="25">
                <a:solidFill>
                  <a:srgbClr val="689E5F"/>
                </a:solidFill>
                <a:latin typeface="SimSun"/>
                <a:cs typeface="SimSun"/>
              </a:rPr>
              <a:t>苏术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97270" y="533627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在等待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救援人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到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之前，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持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续进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行心肺复</a:t>
            </a: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苏术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，以保持触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282828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282828"/>
                </a:solidFill>
                <a:latin typeface="QKNKIJ+MS-UIGothic"/>
                <a:cs typeface="QKNKIJ+MS-UIGothic"/>
              </a:rPr>
              <a:t>者的生命体征。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https://d.book118.com/498052102017006047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QKNKIJ+MS-UIGothic</vt:lpstr>
      <vt:lpstr>INFKPK+UPAQKB+Arial-BoldMT</vt:lpstr>
      <vt:lpstr>SimSun</vt:lpstr>
      <vt:lpstr>OOHVWU+GROIPO+MicrosoftYaHei-Bold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2024-09-28T07:33:37.136</cp:lastPrinted>
  <dcterms:created xsi:type="dcterms:W3CDTF">2024-09-27T23:33:37Z</dcterms:created>
  <dcterms:modified xsi:type="dcterms:W3CDTF">2024-09-27T23:33:38Z</dcterms:modified>
</cp:coreProperties>
</file>