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7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image" Target="../media/image2.svg" /><Relationship Id="rId13" Type="http://schemas.openxmlformats.org/officeDocument/2006/relationships/tags" Target="../tags/tag11.xml" /><Relationship Id="rId14" Type="http://schemas.openxmlformats.org/officeDocument/2006/relationships/image" Target="../media/image3.png" /><Relationship Id="rId15" Type="http://schemas.openxmlformats.org/officeDocument/2006/relationships/image" Target="../media/image4.sv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image" Target="../media/image6.svg" /><Relationship Id="rId19" Type="http://schemas.openxmlformats.org/officeDocument/2006/relationships/tags" Target="../tags/tag13.xml" /><Relationship Id="rId2" Type="http://schemas.openxmlformats.org/officeDocument/2006/relationships/tags" Target="../tags/tag2.xml" /><Relationship Id="rId20" Type="http://schemas.openxmlformats.org/officeDocument/2006/relationships/image" Target="../media/image7.png" /><Relationship Id="rId21" Type="http://schemas.openxmlformats.org/officeDocument/2006/relationships/image" Target="../media/image8.svg" /><Relationship Id="rId22" Type="http://schemas.openxmlformats.org/officeDocument/2006/relationships/tags" Target="../tags/tag14.xml" /><Relationship Id="rId23" Type="http://schemas.openxmlformats.org/officeDocument/2006/relationships/image" Target="../media/image9.png" /><Relationship Id="rId24" Type="http://schemas.openxmlformats.org/officeDocument/2006/relationships/image" Target="../media/image10.svg" /><Relationship Id="rId25" Type="http://schemas.openxmlformats.org/officeDocument/2006/relationships/tags" Target="../tags/tag15.xml" /><Relationship Id="rId26" Type="http://schemas.openxmlformats.org/officeDocument/2006/relationships/image" Target="../media/image11.png" /><Relationship Id="rId27" Type="http://schemas.openxmlformats.org/officeDocument/2006/relationships/image" Target="../media/image12.svg" /><Relationship Id="rId28" Type="http://schemas.openxmlformats.org/officeDocument/2006/relationships/tags" Target="../tags/tag16.xml" /><Relationship Id="rId29" Type="http://schemas.openxmlformats.org/officeDocument/2006/relationships/tags" Target="../tags/tag17.xml" /><Relationship Id="rId3" Type="http://schemas.openxmlformats.org/officeDocument/2006/relationships/tags" Target="../tags/tag3.xml" /><Relationship Id="rId30" Type="http://schemas.openxmlformats.org/officeDocument/2006/relationships/tags" Target="../tags/tag18.xml" /><Relationship Id="rId31" Type="http://schemas.openxmlformats.org/officeDocument/2006/relationships/tags" Target="../tags/tag19.xml" /><Relationship Id="rId32" Type="http://schemas.openxmlformats.org/officeDocument/2006/relationships/tags" Target="../tags/tag20.xml" /><Relationship Id="rId33" Type="http://schemas.openxmlformats.org/officeDocument/2006/relationships/tags" Target="../tags/tag21.xml" /><Relationship Id="rId34" Type="http://schemas.openxmlformats.org/officeDocument/2006/relationships/tags" Target="../tags/tag22.xml" /><Relationship Id="rId35" Type="http://schemas.openxmlformats.org/officeDocument/2006/relationships/tags" Target="../tags/tag23.xml" /><Relationship Id="rId36" Type="http://schemas.openxmlformats.org/officeDocument/2006/relationships/tags" Target="../tags/tag24.xml" /><Relationship Id="rId37" Type="http://schemas.openxmlformats.org/officeDocument/2006/relationships/tags" Target="../tags/tag25.xml" /><Relationship Id="rId38" Type="http://schemas.openxmlformats.org/officeDocument/2006/relationships/tags" Target="../tags/tag26.xml" /><Relationship Id="rId39" Type="http://schemas.openxmlformats.org/officeDocument/2006/relationships/tags" Target="../tags/tag27.xml" /><Relationship Id="rId4" Type="http://schemas.openxmlformats.org/officeDocument/2006/relationships/tags" Target="../tags/tag4.xml" /><Relationship Id="rId40" Type="http://schemas.openxmlformats.org/officeDocument/2006/relationships/tags" Target="../tags/tag28.xml" /><Relationship Id="rId41" Type="http://schemas.openxmlformats.org/officeDocument/2006/relationships/tags" Target="../tags/tag29.xml" /><Relationship Id="rId42" Type="http://schemas.openxmlformats.org/officeDocument/2006/relationships/tags" Target="../tags/tag30.xml" /><Relationship Id="rId43" Type="http://schemas.openxmlformats.org/officeDocument/2006/relationships/tags" Target="../tags/tag31.xml" /><Relationship Id="rId44" Type="http://schemas.openxmlformats.org/officeDocument/2006/relationships/tags" Target="../tags/tag32.xml" /><Relationship Id="rId45" Type="http://schemas.openxmlformats.org/officeDocument/2006/relationships/tags" Target="../tags/tag33.xml" /><Relationship Id="rId46" Type="http://schemas.openxmlformats.org/officeDocument/2006/relationships/tags" Target="../tags/tag34.xml" /><Relationship Id="rId47" Type="http://schemas.openxmlformats.org/officeDocument/2006/relationships/tags" Target="../tags/tag35.xml" /><Relationship Id="rId48" Type="http://schemas.openxmlformats.org/officeDocument/2006/relationships/tags" Target="../tags/tag36.xml" /><Relationship Id="rId49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image" Target="../media/image15.png" /><Relationship Id="rId11" Type="http://schemas.openxmlformats.org/officeDocument/2006/relationships/image" Target="../media/image16.svg" /><Relationship Id="rId12" Type="http://schemas.openxmlformats.org/officeDocument/2006/relationships/tags" Target="../tags/tag49.xml" /><Relationship Id="rId13" Type="http://schemas.openxmlformats.org/officeDocument/2006/relationships/image" Target="../media/image17.png" /><Relationship Id="rId14" Type="http://schemas.openxmlformats.org/officeDocument/2006/relationships/image" Target="../media/image18.svg" /><Relationship Id="rId15" Type="http://schemas.openxmlformats.org/officeDocument/2006/relationships/tags" Target="../tags/tag50.xml" /><Relationship Id="rId16" Type="http://schemas.openxmlformats.org/officeDocument/2006/relationships/image" Target="../media/image19.png" /><Relationship Id="rId17" Type="http://schemas.openxmlformats.org/officeDocument/2006/relationships/image" Target="../media/image20.svg" /><Relationship Id="rId18" Type="http://schemas.openxmlformats.org/officeDocument/2006/relationships/tags" Target="../tags/tag51.xml" /><Relationship Id="rId19" Type="http://schemas.openxmlformats.org/officeDocument/2006/relationships/image" Target="../media/image21.png" /><Relationship Id="rId2" Type="http://schemas.openxmlformats.org/officeDocument/2006/relationships/tags" Target="../tags/tag43.xml" /><Relationship Id="rId20" Type="http://schemas.openxmlformats.org/officeDocument/2006/relationships/image" Target="../media/image22.svg" /><Relationship Id="rId21" Type="http://schemas.openxmlformats.org/officeDocument/2006/relationships/tags" Target="../tags/tag52.xml" /><Relationship Id="rId22" Type="http://schemas.openxmlformats.org/officeDocument/2006/relationships/image" Target="../media/image23.png" /><Relationship Id="rId23" Type="http://schemas.openxmlformats.org/officeDocument/2006/relationships/image" Target="../media/image24.svg" /><Relationship Id="rId24" Type="http://schemas.openxmlformats.org/officeDocument/2006/relationships/tags" Target="../tags/tag53.xml" /><Relationship Id="rId25" Type="http://schemas.openxmlformats.org/officeDocument/2006/relationships/tags" Target="../tags/tag54.xml" /><Relationship Id="rId26" Type="http://schemas.openxmlformats.org/officeDocument/2006/relationships/tags" Target="../tags/tag55.xml" /><Relationship Id="rId27" Type="http://schemas.openxmlformats.org/officeDocument/2006/relationships/tags" Target="../tags/tag56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3.png" /><Relationship Id="rId8" Type="http://schemas.openxmlformats.org/officeDocument/2006/relationships/image" Target="../media/image14.svg" /><Relationship Id="rId9" Type="http://schemas.openxmlformats.org/officeDocument/2006/relationships/tags" Target="../tags/tag4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image" Target="../media/image26.svg" /><Relationship Id="rId11" Type="http://schemas.openxmlformats.org/officeDocument/2006/relationships/tags" Target="../tags/tag61.xml" /><Relationship Id="rId12" Type="http://schemas.openxmlformats.org/officeDocument/2006/relationships/image" Target="../media/image27.png" /><Relationship Id="rId13" Type="http://schemas.openxmlformats.org/officeDocument/2006/relationships/image" Target="../media/image28.svg" /><Relationship Id="rId14" Type="http://schemas.openxmlformats.org/officeDocument/2006/relationships/tags" Target="../tags/tag62.xml" /><Relationship Id="rId15" Type="http://schemas.openxmlformats.org/officeDocument/2006/relationships/image" Target="../media/image7.png" /><Relationship Id="rId16" Type="http://schemas.openxmlformats.org/officeDocument/2006/relationships/image" Target="../media/image8.svg" /><Relationship Id="rId17" Type="http://schemas.openxmlformats.org/officeDocument/2006/relationships/tags" Target="../tags/tag63.xml" /><Relationship Id="rId18" Type="http://schemas.openxmlformats.org/officeDocument/2006/relationships/image" Target="../media/image29.png" /><Relationship Id="rId19" Type="http://schemas.openxmlformats.org/officeDocument/2006/relationships/image" Target="../media/image30.svg" /><Relationship Id="rId2" Type="http://schemas.openxmlformats.org/officeDocument/2006/relationships/tags" Target="../tags/tag58.xml" /><Relationship Id="rId20" Type="http://schemas.openxmlformats.org/officeDocument/2006/relationships/tags" Target="../tags/tag64.xml" /><Relationship Id="rId21" Type="http://schemas.openxmlformats.org/officeDocument/2006/relationships/image" Target="../media/image31.png" /><Relationship Id="rId22" Type="http://schemas.openxmlformats.org/officeDocument/2006/relationships/image" Target="../media/image32.svg" /><Relationship Id="rId23" Type="http://schemas.openxmlformats.org/officeDocument/2006/relationships/tags" Target="../tags/tag65.xml" /><Relationship Id="rId24" Type="http://schemas.openxmlformats.org/officeDocument/2006/relationships/tags" Target="../tags/tag66.xml" /><Relationship Id="rId25" Type="http://schemas.openxmlformats.org/officeDocument/2006/relationships/tags" Target="../tags/tag67.xml" /><Relationship Id="rId26" Type="http://schemas.openxmlformats.org/officeDocument/2006/relationships/tags" Target="../tags/tag68.xml" /><Relationship Id="rId27" Type="http://schemas.openxmlformats.org/officeDocument/2006/relationships/tags" Target="../tags/tag69.xml" /><Relationship Id="rId28" Type="http://schemas.openxmlformats.org/officeDocument/2006/relationships/slideMaster" Target="../slideMasters/slideMaster2.xml" /><Relationship Id="rId3" Type="http://schemas.openxmlformats.org/officeDocument/2006/relationships/image" Target="../media/image13.png" /><Relationship Id="rId4" Type="http://schemas.openxmlformats.org/officeDocument/2006/relationships/image" Target="../media/image14.svg" /><Relationship Id="rId5" Type="http://schemas.openxmlformats.org/officeDocument/2006/relationships/tags" Target="../tags/tag59.xml" /><Relationship Id="rId6" Type="http://schemas.openxmlformats.org/officeDocument/2006/relationships/image" Target="../media/image3.png" /><Relationship Id="rId7" Type="http://schemas.openxmlformats.org/officeDocument/2006/relationships/image" Target="../media/image4.svg" /><Relationship Id="rId8" Type="http://schemas.openxmlformats.org/officeDocument/2006/relationships/tags" Target="../tags/tag60.xml" /><Relationship Id="rId9" Type="http://schemas.openxmlformats.org/officeDocument/2006/relationships/image" Target="../media/image25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B4A04-F923-4683-91B9-885C424D3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87EFA0-8A3C-489A-B58B-94B462822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22BBF9-E061-4E70-A1DA-4ECA4BA26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0B7516-92D2-4D1D-91FE-DF20DB00D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03AE4-E5CA-4411-8974-052F8756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B41E8D-8D9B-4A47-A1E5-EA30EC01C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212B6E-D00D-4AB2-8A44-450C265A2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E072EA-8628-47A9-BC5B-9B5E87FEE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F1D8F5-D933-4AAE-B804-89E63B372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6631B-9409-4856-9EC4-A97A25AE7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B0C44B-A676-4AE4-A0A4-FAFB6CD1B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24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7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9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0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15" name="5" descr="5资源 6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3" descr="6资源 7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4">
            <a:extLst>
              <a:ext uri="{96DAC541-7B7A-43D3-8B79-37D633B846F1}">
                <asvg:svgBlip xmlns:asvg="http://schemas.microsoft.com/office/drawing/2016/SVG/main" r:embed="rId15"/>
              </a:ext>
            </a:extLst>
          </a:blip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7" name="7" descr="4资源 5"/>
          <p:cNvPicPr>
            <a:picLocks noChangeAspect="1"/>
          </p:cNvPicPr>
          <p:nvPr>
            <p:custDataLst>
              <p:tags r:id="rId19"/>
            </p:custDataLst>
          </p:nvPr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8" name="1" descr="1资源 2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0">
            <a:extLst>
              <a:ext uri="{96DAC541-7B7A-43D3-8B79-37D633B846F1}">
                <asvg:svgBlip xmlns:asvg="http://schemas.microsoft.com/office/drawing/2016/SVG/main" r:embed="rId21"/>
              </a:ext>
            </a:extLst>
          </a:blip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2" descr="2资源 3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3">
            <a:extLst>
              <a:ext uri="{96DAC541-7B7A-43D3-8B79-37D633B846F1}">
                <asvg:svgBlip xmlns:asvg="http://schemas.microsoft.com/office/drawing/2016/SVG/main" r:embed="rId24"/>
              </a:ext>
            </a:extLst>
          </a:blip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0" name="6" descr="3资源 4"/>
          <p:cNvPicPr>
            <a:picLocks noChangeAspect="1"/>
          </p:cNvPicPr>
          <p:nvPr>
            <p:custDataLst>
              <p:tags r:id="rId28"/>
            </p:custDataLst>
          </p:nvPr>
        </p:nvPicPr>
        <p:blipFill>
          <a:blip r:embed="rId26">
            <a:extLst>
              <a:ext uri="{96DAC541-7B7A-43D3-8B79-37D633B846F1}">
                <asvg:svgBlip xmlns:asvg="http://schemas.microsoft.com/office/drawing/2016/SVG/main" r:embed="rId27"/>
              </a:ext>
            </a:extLst>
          </a:blip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1" name="椭圆 10"/>
          <p:cNvSpPr/>
          <p:nvPr>
            <p:custDataLst>
              <p:tags r:id="rId29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3" name="椭圆 12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4" name="椭圆 13"/>
          <p:cNvSpPr/>
          <p:nvPr>
            <p:custDataLst>
              <p:tags r:id="rId31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1" name="椭圆 20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2" name="椭圆 21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34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5" name="椭圆 24"/>
          <p:cNvSpPr/>
          <p:nvPr>
            <p:custDataLst>
              <p:tags r:id="rId35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6" name="椭圆 25"/>
          <p:cNvSpPr>
            <a:spLocks noChangeAspect="1"/>
          </p:cNvSpPr>
          <p:nvPr>
            <p:custDataLst>
              <p:tags r:id="rId36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/>
          <p:nvPr>
            <p:custDataLst>
              <p:tags r:id="rId37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>
            <a:spLocks noChangeAspect="1"/>
          </p:cNvSpPr>
          <p:nvPr>
            <p:custDataLst>
              <p:tags r:id="rId38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/>
          <p:nvPr>
            <p:custDataLst>
              <p:tags r:id="rId40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矩形 31"/>
          <p:cNvSpPr/>
          <p:nvPr>
            <p:custDataLst>
              <p:tags r:id="rId41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42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椭圆 33"/>
          <p:cNvSpPr>
            <a:spLocks noChangeAspect="1"/>
          </p:cNvSpPr>
          <p:nvPr>
            <p:custDataLst>
              <p:tags r:id="rId43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/>
          <p:nvPr>
            <p:custDataLst>
              <p:tags r:id="rId44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>
            <a:spLocks noChangeAspect="1"/>
          </p:cNvSpPr>
          <p:nvPr>
            <p:custDataLst>
              <p:tags r:id="rId45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9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71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2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73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5" descr="5资源 6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6" name="3" descr="6资源 7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4" descr="7资源 8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3" name="7" descr="4资源 5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6">
            <a:extLst>
              <a:ext uri="{96DAC541-7B7A-43D3-8B79-37D633B846F1}">
                <asvg:svgBlip xmlns:asvg="http://schemas.microsoft.com/office/drawing/2016/SVG/main" r:embed="rId17"/>
              </a:ext>
            </a:extLst>
          </a:blip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5" name="2" descr="2资源 3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6" name="6" descr="3资源 4"/>
          <p:cNvPicPr>
            <a:picLocks noChangeAspect="1"/>
          </p:cNvPicPr>
          <p:nvPr>
            <p:custDataLst>
              <p:tags r:id="rId24"/>
            </p:custDataLst>
          </p:nvPr>
        </p:nvPicPr>
        <p:blipFill>
          <a:blip r:embed="rId22">
            <a:extLst>
              <a:ext uri="{96DAC541-7B7A-43D3-8B79-37D633B846F1}">
                <asvg:svgBlip xmlns:asvg="http://schemas.microsoft.com/office/drawing/2016/SVG/main" r:embed="rId23"/>
              </a:ext>
            </a:extLst>
          </a:blip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5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14" name="5" descr="5资源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7" name="3" descr="6资源 7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8" name="4" descr="7资源 8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9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>
            <a:extLst>
              <a:ext uri="{96DAC541-7B7A-43D3-8B79-37D633B846F1}">
                <asvg:svgBlip xmlns:asvg="http://schemas.microsoft.com/office/drawing/2016/SVG/main" r:embed="rId13"/>
              </a:ext>
            </a:extLst>
          </a:blip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10" name="1" descr="1资源 2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8">
            <a:extLst>
              <a:ext uri="{96DAC541-7B7A-43D3-8B79-37D633B846F1}">
                <asvg:svgBlip xmlns:asvg="http://schemas.microsoft.com/office/drawing/2016/SVG/main" r:embed="rId19"/>
              </a:ext>
            </a:extLst>
          </a:blip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12" name="6" descr="3资源 4"/>
          <p:cNvPicPr>
            <a:picLocks noChangeAspect="1"/>
          </p:cNvPicPr>
          <p:nvPr>
            <p:custDataLst>
              <p:tags r:id="rId23"/>
            </p:custDataLst>
          </p:nvPr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3" name="矩形 12"/>
          <p:cNvSpPr/>
          <p:nvPr>
            <p:custDataLst>
              <p:tags r:id="rId24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28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/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24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8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7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9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1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2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5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6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7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8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9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3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7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29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0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1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33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4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5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6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37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uFillTx/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4.xml" /><Relationship Id="rId3" Type="http://schemas.openxmlformats.org/officeDocument/2006/relationships/tags" Target="../tags/tag165.xml" /><Relationship Id="rId4" Type="http://schemas.openxmlformats.org/officeDocument/2006/relationships/tags" Target="../tags/tag1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9.xml" /><Relationship Id="rId11" Type="http://schemas.openxmlformats.org/officeDocument/2006/relationships/tags" Target="../tags/tag230.xml" /><Relationship Id="rId12" Type="http://schemas.openxmlformats.org/officeDocument/2006/relationships/tags" Target="../tags/tag231.xml" /><Relationship Id="rId13" Type="http://schemas.openxmlformats.org/officeDocument/2006/relationships/tags" Target="../tags/tag232.xml" /><Relationship Id="rId14" Type="http://schemas.openxmlformats.org/officeDocument/2006/relationships/tags" Target="../tags/tag233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tags" Target="../tags/tag2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18" Type="http://schemas.openxmlformats.org/officeDocument/2006/relationships/tags" Target="../tags/tag250.xml" /><Relationship Id="rId19" Type="http://schemas.openxmlformats.org/officeDocument/2006/relationships/tags" Target="../tags/tag251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211402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7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_</a:t>
            </a:r>
            <a:endParaRPr lang="zh-CN" altLang="en-US"/>
          </a:p>
        </p:txBody>
      </p:sp>
      <p:sp>
        <p:nvSpPr>
          <p:cNvPr id="38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乙状结肠狭窄的护理查房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3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43" name="直接连接符 42"/>
          <p:cNvCxnSpPr/>
          <p:nvPr>
            <p:custDataLst>
              <p:tags r:id="rId5"/>
            </p:custDataLst>
          </p:nvPr>
        </p:nvCxnSpPr>
        <p:spPr>
          <a:xfrm flipH="1" flipV="1">
            <a:off x="784987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序号"/>
          <p:cNvSpPr txBox="1"/>
          <p:nvPr>
            <p:custDataLst>
              <p:tags r:id="rId6"/>
            </p:custDataLst>
          </p:nvPr>
        </p:nvSpPr>
        <p:spPr>
          <a:xfrm>
            <a:off x="721550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46" name="标题"/>
          <p:cNvSpPr txBox="1"/>
          <p:nvPr>
            <p:custDataLst>
              <p:tags r:id="rId7"/>
            </p:custDataLst>
          </p:nvPr>
        </p:nvSpPr>
        <p:spPr>
          <a:xfrm>
            <a:off x="794512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健康宣教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48" name="直接连接符 47"/>
          <p:cNvCxnSpPr/>
          <p:nvPr>
            <p:custDataLst>
              <p:tags r:id="rId8"/>
            </p:custDataLst>
          </p:nvPr>
        </p:nvCxnSpPr>
        <p:spPr>
          <a:xfrm flipH="1" flipV="1">
            <a:off x="4658360" y="389191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序号"/>
          <p:cNvSpPr txBox="1"/>
          <p:nvPr>
            <p:custDataLst>
              <p:tags r:id="rId9"/>
            </p:custDataLst>
          </p:nvPr>
        </p:nvSpPr>
        <p:spPr>
          <a:xfrm>
            <a:off x="4023995" y="381698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51" name="标题"/>
          <p:cNvSpPr txBox="1"/>
          <p:nvPr>
            <p:custDataLst>
              <p:tags r:id="rId10"/>
            </p:custDataLst>
          </p:nvPr>
        </p:nvSpPr>
        <p:spPr>
          <a:xfrm>
            <a:off x="4753610" y="389191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护理措施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3" name="直接连接符 32"/>
          <p:cNvCxnSpPr/>
          <p:nvPr>
            <p:custDataLst>
              <p:tags r:id="rId11"/>
            </p:custDataLst>
          </p:nvPr>
        </p:nvCxnSpPr>
        <p:spPr>
          <a:xfrm flipH="1" flipV="1">
            <a:off x="306260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序号"/>
          <p:cNvSpPr txBox="1"/>
          <p:nvPr>
            <p:custDataLst>
              <p:tags r:id="rId12"/>
            </p:custDataLst>
          </p:nvPr>
        </p:nvSpPr>
        <p:spPr>
          <a:xfrm>
            <a:off x="242824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</a:t>
            </a: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3">
                      <a:lumMod val="40000"/>
                      <a:lumOff val="60000"/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3">
                    <a:lumMod val="40000"/>
                    <a:lumOff val="60000"/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36" name="标题"/>
          <p:cNvSpPr txBox="1"/>
          <p:nvPr>
            <p:custDataLst>
              <p:tags r:id="rId13"/>
            </p:custDataLst>
          </p:nvPr>
        </p:nvSpPr>
        <p:spPr>
          <a:xfrm>
            <a:off x="315785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乙状结肠狭窄的相关知识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58" name="直接连接符 57"/>
          <p:cNvCxnSpPr/>
          <p:nvPr>
            <p:custDataLst>
              <p:tags r:id="rId14"/>
            </p:custDataLst>
          </p:nvPr>
        </p:nvCxnSpPr>
        <p:spPr>
          <a:xfrm flipH="1" flipV="1">
            <a:off x="625411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9" name="序号"/>
          <p:cNvSpPr txBox="1"/>
          <p:nvPr>
            <p:custDataLst>
              <p:tags r:id="rId15"/>
            </p:custDataLst>
          </p:nvPr>
        </p:nvSpPr>
        <p:spPr>
          <a:xfrm>
            <a:off x="561975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1" name="标题"/>
          <p:cNvSpPr txBox="1"/>
          <p:nvPr>
            <p:custDataLst>
              <p:tags r:id="rId16"/>
            </p:custDataLst>
          </p:nvPr>
        </p:nvSpPr>
        <p:spPr>
          <a:xfrm>
            <a:off x="634936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病例汇报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63" name="直接连接符 62"/>
          <p:cNvCxnSpPr/>
          <p:nvPr>
            <p:custDataLst>
              <p:tags r:id="rId17"/>
            </p:custDataLst>
          </p:nvPr>
        </p:nvCxnSpPr>
        <p:spPr>
          <a:xfrm flipH="1" flipV="1">
            <a:off x="9445625" y="1915795"/>
            <a:ext cx="0" cy="894715"/>
          </a:xfrm>
          <a:prstGeom prst="line">
            <a:avLst/>
          </a:prstGeom>
          <a:ln>
            <a:gradFill>
              <a:gsLst>
                <a:gs pos="100000">
                  <a:schemeClr val="bg1"/>
                </a:gs>
                <a:gs pos="0">
                  <a:schemeClr val="accent3">
                    <a:alpha val="0"/>
                  </a:schemeClr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4" name="序号"/>
          <p:cNvSpPr txBox="1"/>
          <p:nvPr>
            <p:custDataLst>
              <p:tags r:id="rId18"/>
            </p:custDataLst>
          </p:nvPr>
        </p:nvSpPr>
        <p:spPr>
          <a:xfrm>
            <a:off x="8811260" y="1840865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bg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bg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66" name="标题"/>
          <p:cNvSpPr txBox="1"/>
          <p:nvPr>
            <p:custDataLst>
              <p:tags r:id="rId19"/>
            </p:custDataLst>
          </p:nvPr>
        </p:nvSpPr>
        <p:spPr>
          <a:xfrm>
            <a:off x="9540875" y="1915795"/>
            <a:ext cx="2411730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护理诊断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乙状结肠狭窄的相关知识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乙状结肠狭窄的定义和症状</a:t>
            </a:r>
            <a:endParaRPr lang="zh-CN" altLang="en-US"/>
          </a:p>
        </p:txBody>
      </p:sp>
      <p:sp>
        <p:nvSpPr>
          <p:cNvPr id="28" name="正文"/>
          <p:cNvSpPr txBox="1"/>
          <p:nvPr>
            <p:custDataLst>
              <p:tags r:id="rId2"/>
            </p:custDataLst>
          </p:nvPr>
        </p:nvSpPr>
        <p:spPr>
          <a:xfrm>
            <a:off x="2880868" y="1490400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定义：乙状结肠狭窄是指乙状结肠的管腔变窄，导致粪便通过困难。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3"/>
            </p:custDataLst>
          </p:nvPr>
        </p:nvSpPr>
        <p:spPr>
          <a:xfrm>
            <a:off x="2880868" y="2467879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症状：主要表现为便秘、腹痛、腹胀、恶心、呕吐等。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正文"/>
          <p:cNvSpPr txBox="1"/>
          <p:nvPr>
            <p:custDataLst>
              <p:tags r:id="rId4"/>
            </p:custDataLst>
          </p:nvPr>
        </p:nvSpPr>
        <p:spPr>
          <a:xfrm>
            <a:off x="2880868" y="3445358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病因：常见病因包括炎症、肿瘤、外伤、先天性畸形等。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5"/>
            </p:custDataLst>
          </p:nvPr>
        </p:nvSpPr>
        <p:spPr>
          <a:xfrm>
            <a:off x="2880868" y="4422836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诊断：主要通过病史、体格检查、影像学检查（如X线、CT、MRI等）、内镜检查等方法进行诊断。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2" name="正文"/>
          <p:cNvSpPr txBox="1"/>
          <p:nvPr>
            <p:custDataLst>
              <p:tags r:id="rId6"/>
            </p:custDataLst>
          </p:nvPr>
        </p:nvSpPr>
        <p:spPr>
          <a:xfrm>
            <a:off x="2880868" y="5400315"/>
            <a:ext cx="6424264" cy="8492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治疗：治疗方法包括保守治疗（如药物治疗、饮食调整等）、手术治疗（如狭窄段切除、吻合术等）、内镜下扩张等。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乙状结肠狭窄的病因和病理生理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病因：炎症、肿瘤、外伤、先天性畸形等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病理生理：肠壁增厚、肠腔变窄、肠蠕动减弱、肠梗阻等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临床表现：腹痛、腹胀、呕吐、便秘等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诊断：影像学检查、内镜检查、病理检查等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治疗：药物治疗、手术治疗、肠镜下扩张等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乙状结肠狭窄的诊断和治疗方法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诊断方法：病史、体格检查、影像学检查、内镜检查等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手术治疗：狭窄段切除、吻合术、造口术等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药物治疗：抗生素、抗炎药、解痉药等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治疗方法：保守治疗、药物治疗、手术治疗等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保守治疗：调整饮食、药物治疗、灌肠等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患者基本情况介绍</a:t>
            </a:r>
            <a:endParaRPr lang="zh-CN" altLang="en-US"/>
          </a:p>
        </p:txBody>
      </p:sp>
      <p:sp>
        <p:nvSpPr>
          <p:cNvPr id="16" name="任意多边形 15"/>
          <p:cNvSpPr/>
          <p:nvPr>
            <p:custDataLst>
              <p:tags r:id="rId2"/>
            </p:custDataLst>
          </p:nvPr>
        </p:nvSpPr>
        <p:spPr>
          <a:xfrm flipH="1">
            <a:off x="608400" y="3915513"/>
            <a:ext cx="2587623" cy="862101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000" b="1" spc="100">
                <a:solidFill>
                  <a:schemeClr val="accent1">
                    <a:alpha val="70000"/>
                  </a:schemeClr>
                </a:solidFill>
                <a:uFillTx/>
                <a:latin typeface="+mj-ea"/>
                <a:ea typeface="+mj-ea"/>
                <a:sym typeface="+mn-ea"/>
              </a:rPr>
              <a:t>性别：男</a:t>
            </a:r>
            <a:endParaRPr lang="en-US" altLang="zh-CN" sz="1000" b="1" spc="100">
              <a:solidFill>
                <a:schemeClr val="accent1">
                  <a:alpha val="7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5" name="任意多边形 14"/>
          <p:cNvSpPr/>
          <p:nvPr>
            <p:custDataLst>
              <p:tags r:id="rId3"/>
            </p:custDataLst>
          </p:nvPr>
        </p:nvSpPr>
        <p:spPr>
          <a:xfrm flipH="1">
            <a:off x="8328395" y="4123288"/>
            <a:ext cx="2587623" cy="862101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925" h="1307">
                <a:moveTo>
                  <a:pt x="525" y="0"/>
                </a:moveTo>
                <a:lnTo>
                  <a:pt x="3400" y="0"/>
                </a:lnTo>
                <a:cubicBezTo>
                  <a:pt x="3690" y="0"/>
                  <a:pt x="3925" y="235"/>
                  <a:pt x="3925" y="525"/>
                </a:cubicBezTo>
                <a:cubicBezTo>
                  <a:pt x="3925" y="815"/>
                  <a:pt x="3690" y="1050"/>
                  <a:pt x="3400" y="1050"/>
                </a:cubicBezTo>
                <a:lnTo>
                  <a:pt x="1039" y="1050"/>
                </a:lnTo>
                <a:lnTo>
                  <a:pt x="782" y="1307"/>
                </a:lnTo>
                <a:lnTo>
                  <a:pt x="782" y="1050"/>
                </a:lnTo>
                <a:lnTo>
                  <a:pt x="525" y="1050"/>
                </a:lnTo>
                <a:cubicBezTo>
                  <a:pt x="235" y="1050"/>
                  <a:pt x="0" y="815"/>
                  <a:pt x="0" y="525"/>
                </a:cubicBezTo>
                <a:cubicBezTo>
                  <a:pt x="0" y="235"/>
                  <a:pt x="235" y="0"/>
                  <a:pt x="52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79705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职业：退休工人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9" name="任意多边形 8"/>
          <p:cNvSpPr/>
          <p:nvPr>
            <p:custDataLst>
              <p:tags r:id="rId4"/>
            </p:custDataLst>
          </p:nvPr>
        </p:nvSpPr>
        <p:spPr>
          <a:xfrm flipH="1">
            <a:off x="3633340" y="2418213"/>
            <a:ext cx="2702394" cy="636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病史：乙状结肠狭窄，曾接受过手术治疗</a:t>
            </a:r>
            <a:endParaRPr lang="zh-CN" altLang="en-US" sz="14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" name="任意多边形 3"/>
          <p:cNvSpPr/>
          <p:nvPr>
            <p:custDataLst>
              <p:tags r:id="rId5"/>
            </p:custDataLst>
          </p:nvPr>
        </p:nvSpPr>
        <p:spPr>
          <a:xfrm>
            <a:off x="3364881" y="3127946"/>
            <a:ext cx="5787358" cy="1518406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gradFill>
            <a:gsLst>
              <a:gs pos="72000">
                <a:schemeClr val="accent1"/>
              </a:gs>
              <a:gs pos="0">
                <a:schemeClr val="accent1">
                  <a:lumMod val="90000"/>
                  <a:lumOff val="1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gradFill>
              <a:gsLst>
                <a:gs pos="0">
                  <a:srgbClr val="FFFFFF"/>
                </a:gs>
                <a:gs pos="100000">
                  <a:srgbClr val="FFFFFF"/>
                </a:gs>
                <a:gs pos="50000">
                  <a:schemeClr val="accent1">
                    <a:lumMod val="30000"/>
                    <a:lumOff val="7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lumMod val="7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360045" tIns="144145" rIns="360045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00000"/>
              </a:lnSpc>
              <a:buClrTx/>
              <a:buSzTx/>
              <a:buFontTx/>
            </a:pPr>
            <a:r>
              <a:rPr lang="zh-CN" altLang="en-US" sz="1000" b="1" spc="100">
                <a:solidFill>
                  <a:srgbClr val="FFFFFF"/>
                </a:solidFill>
                <a:effectLst>
                  <a:outerShdw blurRad="50800" dist="38100" dir="5400000" algn="t" rotWithShape="0">
                    <a:schemeClr val="accent1">
                      <a:lumMod val="50000"/>
                      <a:alpha val="40000"/>
                    </a:schemeClr>
                  </a:outerShdw>
                </a:effectLst>
                <a:uFillTx/>
                <a:latin typeface="+mj-ea"/>
                <a:ea typeface="+mj-ea"/>
                <a:sym typeface="+mn-ea"/>
              </a:rPr>
              <a:t>姓名：张三</a:t>
            </a:r>
            <a:endParaRPr lang="zh-CN" altLang="en-US" sz="1000" b="1" spc="100">
              <a:solidFill>
                <a:srgbClr val="FFFFFF"/>
              </a:solidFill>
              <a:effectLst>
                <a:outerShdw blurRad="50800" dist="38100" dir="5400000" algn="t" rotWithShape="0">
                  <a:schemeClr val="accent1">
                    <a:lumMod val="50000"/>
                    <a:alpha val="40000"/>
                  </a:schemeClr>
                </a:outerShdw>
              </a:effectLst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1" name="任意多边形 40"/>
          <p:cNvSpPr/>
          <p:nvPr>
            <p:custDataLst>
              <p:tags r:id="rId6"/>
            </p:custDataLst>
          </p:nvPr>
        </p:nvSpPr>
        <p:spPr>
          <a:xfrm>
            <a:off x="6751944" y="1947257"/>
            <a:ext cx="4046665" cy="1059323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6135" h="1606">
                <a:moveTo>
                  <a:pt x="559" y="0"/>
                </a:moveTo>
                <a:lnTo>
                  <a:pt x="5577" y="0"/>
                </a:lnTo>
                <a:cubicBezTo>
                  <a:pt x="5885" y="0"/>
                  <a:pt x="6135" y="250"/>
                  <a:pt x="6135" y="559"/>
                </a:cubicBezTo>
                <a:cubicBezTo>
                  <a:pt x="6135" y="867"/>
                  <a:pt x="5885" y="1117"/>
                  <a:pt x="5577" y="1117"/>
                </a:cubicBezTo>
                <a:lnTo>
                  <a:pt x="1817" y="1117"/>
                </a:lnTo>
                <a:lnTo>
                  <a:pt x="1328" y="1606"/>
                </a:lnTo>
                <a:lnTo>
                  <a:pt x="1328" y="1117"/>
                </a:lnTo>
                <a:lnTo>
                  <a:pt x="559" y="1117"/>
                </a:lnTo>
                <a:cubicBezTo>
                  <a:pt x="250" y="1117"/>
                  <a:pt x="0" y="867"/>
                  <a:pt x="0" y="559"/>
                </a:cubicBezTo>
                <a:cubicBezTo>
                  <a:pt x="0" y="250"/>
                  <a:pt x="250" y="0"/>
                  <a:pt x="559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36195" rIns="107950" bIns="32385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年龄：50岁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7" name="任意多边形 16"/>
          <p:cNvSpPr/>
          <p:nvPr>
            <p:custDataLst>
              <p:tags r:id="rId7"/>
            </p:custDataLst>
          </p:nvPr>
        </p:nvSpPr>
        <p:spPr>
          <a:xfrm>
            <a:off x="2591827" y="1575900"/>
            <a:ext cx="2882466" cy="81922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5209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家庭状况：有一子一女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2" name="任意多边形 51"/>
          <p:cNvSpPr/>
          <p:nvPr>
            <p:custDataLst>
              <p:tags r:id="rId8"/>
            </p:custDataLst>
          </p:nvPr>
        </p:nvSpPr>
        <p:spPr>
          <a:xfrm>
            <a:off x="1256130" y="2768463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居住地：某市某区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44" name="任意多边形 43"/>
          <p:cNvSpPr/>
          <p:nvPr>
            <p:custDataLst>
              <p:tags r:id="rId9"/>
            </p:custDataLst>
          </p:nvPr>
        </p:nvSpPr>
        <p:spPr>
          <a:xfrm>
            <a:off x="8916761" y="5379172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生活习惯：吸烟、饮酒，饮食不规律，缺乏运动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22" name="任意多边形 21"/>
          <p:cNvSpPr/>
          <p:nvPr>
            <p:custDataLst>
              <p:tags r:id="rId10"/>
            </p:custDataLst>
          </p:nvPr>
        </p:nvSpPr>
        <p:spPr>
          <a:xfrm>
            <a:off x="9691135" y="3177417"/>
            <a:ext cx="1886465" cy="65102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60" h="985">
                <a:moveTo>
                  <a:pt x="398" y="0"/>
                </a:moveTo>
                <a:lnTo>
                  <a:pt x="2463" y="0"/>
                </a:lnTo>
                <a:cubicBezTo>
                  <a:pt x="2682" y="0"/>
                  <a:pt x="2860" y="178"/>
                  <a:pt x="2860" y="398"/>
                </a:cubicBezTo>
                <a:cubicBezTo>
                  <a:pt x="2860" y="617"/>
                  <a:pt x="2682" y="795"/>
                  <a:pt x="2463" y="795"/>
                </a:cubicBezTo>
                <a:lnTo>
                  <a:pt x="774" y="795"/>
                </a:lnTo>
                <a:lnTo>
                  <a:pt x="582" y="987"/>
                </a:lnTo>
                <a:lnTo>
                  <a:pt x="582" y="795"/>
                </a:lnTo>
                <a:lnTo>
                  <a:pt x="398" y="795"/>
                </a:lnTo>
                <a:cubicBezTo>
                  <a:pt x="178" y="795"/>
                  <a:pt x="0" y="617"/>
                  <a:pt x="0" y="398"/>
                </a:cubicBezTo>
                <a:cubicBezTo>
                  <a:pt x="0" y="178"/>
                  <a:pt x="178" y="0"/>
                  <a:pt x="398" y="0"/>
                </a:cubicBezTo>
                <a:close/>
              </a:path>
            </a:pathLst>
          </a:custGeom>
          <a:solidFill>
            <a:srgbClr val="FFFFFF">
              <a:alpha val="2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179705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现病史：近期出现腹痛、腹胀、排便困难等症状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7" name="任意多边形 6"/>
          <p:cNvSpPr/>
          <p:nvPr>
            <p:custDataLst>
              <p:tags r:id="rId11"/>
            </p:custDataLst>
          </p:nvPr>
        </p:nvSpPr>
        <p:spPr>
          <a:xfrm>
            <a:off x="2855668" y="4873916"/>
            <a:ext cx="1999917" cy="662242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32" h="1004">
                <a:moveTo>
                  <a:pt x="392" y="0"/>
                </a:moveTo>
                <a:lnTo>
                  <a:pt x="2641" y="0"/>
                </a:lnTo>
                <a:cubicBezTo>
                  <a:pt x="2857" y="0"/>
                  <a:pt x="3032" y="175"/>
                  <a:pt x="3032" y="392"/>
                </a:cubicBezTo>
                <a:cubicBezTo>
                  <a:pt x="3032" y="608"/>
                  <a:pt x="2857" y="783"/>
                  <a:pt x="2641" y="783"/>
                </a:cubicBezTo>
                <a:lnTo>
                  <a:pt x="818" y="783"/>
                </a:lnTo>
                <a:lnTo>
                  <a:pt x="597" y="1004"/>
                </a:lnTo>
                <a:lnTo>
                  <a:pt x="597" y="783"/>
                </a:lnTo>
                <a:lnTo>
                  <a:pt x="392" y="783"/>
                </a:lnTo>
                <a:cubicBezTo>
                  <a:pt x="175" y="783"/>
                  <a:pt x="0" y="608"/>
                  <a:pt x="0" y="392"/>
                </a:cubicBezTo>
                <a:cubicBezTo>
                  <a:pt x="0" y="175"/>
                  <a:pt x="175" y="0"/>
                  <a:pt x="392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5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71755" rIns="107950" bIns="21590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60000"/>
                  </a:schemeClr>
                </a:solidFill>
                <a:uFillTx/>
                <a:latin typeface="+mj-ea"/>
                <a:ea typeface="+mj-ea"/>
                <a:sym typeface="+mn-ea"/>
              </a:rPr>
              <a:t>既往史：高血压、糖尿病</a:t>
            </a:r>
            <a:endParaRPr lang="zh-CN" altLang="en-US" sz="1000" b="1" spc="100">
              <a:solidFill>
                <a:schemeClr val="accent1">
                  <a:alpha val="6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53" name="任意多边形 52"/>
          <p:cNvSpPr/>
          <p:nvPr>
            <p:custDataLst>
              <p:tags r:id="rId12"/>
            </p:custDataLst>
          </p:nvPr>
        </p:nvSpPr>
        <p:spPr>
          <a:xfrm>
            <a:off x="3730961" y="5379172"/>
            <a:ext cx="3113986" cy="784928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721" h="1190">
                <a:moveTo>
                  <a:pt x="445" y="0"/>
                </a:moveTo>
                <a:lnTo>
                  <a:pt x="4276" y="0"/>
                </a:lnTo>
                <a:cubicBezTo>
                  <a:pt x="4522" y="0"/>
                  <a:pt x="4721" y="199"/>
                  <a:pt x="4721" y="445"/>
                </a:cubicBezTo>
                <a:cubicBezTo>
                  <a:pt x="4721" y="691"/>
                  <a:pt x="4522" y="890"/>
                  <a:pt x="4276" y="890"/>
                </a:cubicBezTo>
                <a:lnTo>
                  <a:pt x="1213" y="890"/>
                </a:lnTo>
                <a:lnTo>
                  <a:pt x="913" y="1190"/>
                </a:lnTo>
                <a:lnTo>
                  <a:pt x="913" y="890"/>
                </a:lnTo>
                <a:lnTo>
                  <a:pt x="445" y="890"/>
                </a:lnTo>
                <a:cubicBezTo>
                  <a:pt x="199" y="890"/>
                  <a:pt x="0" y="691"/>
                  <a:pt x="0" y="445"/>
                </a:cubicBezTo>
                <a:cubicBezTo>
                  <a:pt x="0" y="199"/>
                  <a:pt x="199" y="0"/>
                  <a:pt x="445" y="0"/>
                </a:cubicBezTo>
                <a:close/>
              </a:path>
            </a:pathLst>
          </a:custGeom>
          <a:solidFill>
            <a:schemeClr val="bg1">
              <a:alpha val="60000"/>
            </a:scheme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90000"/>
                  </a:schemeClr>
                </a:gs>
              </a:gsLst>
              <a:lin ang="0" scaled="0"/>
            </a:gradFill>
          </a:ln>
          <a:effectLst>
            <a:outerShdw blurRad="63500" dist="50800" dir="5400000" algn="t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07950" rIns="107950" bIns="28829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80000"/>
                  </a:schemeClr>
                </a:solidFill>
                <a:uFillTx/>
                <a:latin typeface="+mj-ea"/>
                <a:ea typeface="+mj-ea"/>
                <a:sym typeface="+mn-ea"/>
              </a:rPr>
              <a:t>婚姻状况：已婚</a:t>
            </a:r>
            <a:endParaRPr lang="zh-CN" altLang="en-US" sz="1000" b="1" spc="100">
              <a:solidFill>
                <a:schemeClr val="accent1">
                  <a:alpha val="8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  <p:sp>
        <p:nvSpPr>
          <p:cNvPr id="10" name="任意多边形 9"/>
          <p:cNvSpPr/>
          <p:nvPr>
            <p:custDataLst>
              <p:tags r:id="rId13"/>
            </p:custDataLst>
          </p:nvPr>
        </p:nvSpPr>
        <p:spPr>
          <a:xfrm flipH="1">
            <a:off x="5626001" y="4694504"/>
            <a:ext cx="2702394" cy="636517"/>
          </a:xfrm>
          <a:custGeom>
            <a:gdLst>
              <a:gd name="adj" fmla="val 50000"/>
              <a:gd name="a" fmla="pin 0 adj 50000"/>
              <a:gd name="x1" fmla="*/ ss a 100000"/>
              <a:gd name="x2" fmla="+- r 0 x1"/>
              <a:gd name="y2" fmla="+- b 0 x1"/>
              <a:gd name="il" fmla="*/ x1 29289 100000"/>
              <a:gd name="ir" fmla="+- r 0 il"/>
              <a:gd name="ib" fmla="+- b 0 il"/>
            </a:gdLst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445" h="2302">
                <a:moveTo>
                  <a:pt x="900" y="0"/>
                </a:moveTo>
                <a:lnTo>
                  <a:pt x="7545" y="0"/>
                </a:lnTo>
                <a:cubicBezTo>
                  <a:pt x="8042" y="0"/>
                  <a:pt x="8445" y="403"/>
                  <a:pt x="8445" y="900"/>
                </a:cubicBezTo>
                <a:cubicBezTo>
                  <a:pt x="8445" y="1397"/>
                  <a:pt x="8042" y="1800"/>
                  <a:pt x="7545" y="1800"/>
                </a:cubicBezTo>
                <a:lnTo>
                  <a:pt x="2223" y="1800"/>
                </a:lnTo>
                <a:lnTo>
                  <a:pt x="1721" y="2302"/>
                </a:lnTo>
                <a:lnTo>
                  <a:pt x="1721" y="1800"/>
                </a:lnTo>
                <a:lnTo>
                  <a:pt x="900" y="1800"/>
                </a:lnTo>
                <a:cubicBezTo>
                  <a:pt x="403" y="1800"/>
                  <a:pt x="0" y="1397"/>
                  <a:pt x="0" y="900"/>
                </a:cubicBezTo>
                <a:cubicBezTo>
                  <a:pt x="0" y="403"/>
                  <a:pt x="403" y="0"/>
                  <a:pt x="900" y="0"/>
                </a:cubicBezTo>
                <a:close/>
              </a:path>
            </a:pathLst>
          </a:custGeom>
          <a:solidFill>
            <a:srgbClr val="FFFFFF">
              <a:alpha val="40000"/>
            </a:srgbClr>
          </a:solidFill>
          <a:ln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  <a:gs pos="50000">
                  <a:schemeClr val="accent1">
                    <a:alpha val="40000"/>
                  </a:schemeClr>
                </a:gs>
              </a:gsLst>
              <a:lin ang="0" scaled="0"/>
            </a:gradFill>
          </a:ln>
          <a:effectLst>
            <a:outerShdw blurRad="50800" dist="38100" dir="5400000" algn="t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107950" tIns="144145" rIns="107950" bIns="179705" numCol="1" spcCol="0" rtlCol="0" fromWordArt="0" anchor="t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000" b="1" spc="100">
                <a:solidFill>
                  <a:schemeClr val="accent1">
                    <a:alpha val="50000"/>
                  </a:schemeClr>
                </a:solidFill>
                <a:uFillTx/>
                <a:latin typeface="+mj-ea"/>
                <a:ea typeface="+mj-ea"/>
                <a:sym typeface="+mn-ea"/>
              </a:rPr>
              <a:t>家族史：无特殊</a:t>
            </a:r>
            <a:endParaRPr lang="zh-CN" altLang="en-US" sz="1000" b="1" spc="100">
              <a:solidFill>
                <a:schemeClr val="accent1">
                  <a:alpha val="50000"/>
                </a:schemeClr>
              </a:solidFill>
              <a:uFillTx/>
              <a:latin typeface="+mj-ea"/>
              <a:ea typeface="+mj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患者病史及症状描述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915988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126309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1067686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患者基本信息：年龄、性别、职业等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448731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485370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4639014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病史：既往病史、家族史等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8" name="矩形 7"/>
          <p:cNvSpPr/>
          <p:nvPr>
            <p:custDataLst>
              <p:tags r:id="rId8"/>
            </p:custDataLst>
          </p:nvPr>
        </p:nvSpPr>
        <p:spPr>
          <a:xfrm>
            <a:off x="8058002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3" name="矩形 12"/>
          <p:cNvSpPr/>
          <p:nvPr>
            <p:custDataLst>
              <p:tags r:id="rId9"/>
            </p:custDataLst>
          </p:nvPr>
        </p:nvSpPr>
        <p:spPr>
          <a:xfrm>
            <a:off x="8443675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20" name="TextBox 2"/>
          <p:cNvSpPr txBox="1"/>
          <p:nvPr>
            <p:custDataLst>
              <p:tags r:id="rId10"/>
            </p:custDataLst>
          </p:nvPr>
        </p:nvSpPr>
        <p:spPr>
          <a:xfrm>
            <a:off x="8209700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症状描述：腹痛、腹胀、腹泻、便秘等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11"/>
            </p:custDataLst>
          </p:nvPr>
        </p:nvSpPr>
        <p:spPr>
          <a:xfrm>
            <a:off x="915346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12"/>
            </p:custDataLst>
          </p:nvPr>
        </p:nvSpPr>
        <p:spPr>
          <a:xfrm>
            <a:off x="1262451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3"/>
            </p:custDataLst>
          </p:nvPr>
        </p:nvSpPr>
        <p:spPr>
          <a:xfrm>
            <a:off x="1067043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检查结果：影像学检查、实验室检查等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4"/>
            </p:custDataLst>
          </p:nvPr>
        </p:nvSpPr>
        <p:spPr>
          <a:xfrm>
            <a:off x="4486674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5"/>
            </p:custDataLst>
          </p:nvPr>
        </p:nvSpPr>
        <p:spPr>
          <a:xfrm>
            <a:off x="4853063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6"/>
            </p:custDataLst>
          </p:nvPr>
        </p:nvSpPr>
        <p:spPr>
          <a:xfrm>
            <a:off x="4638372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诊断：乙状结肠狭窄的诊断依据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6" name="矩形 35"/>
          <p:cNvSpPr/>
          <p:nvPr>
            <p:custDataLst>
              <p:tags r:id="rId17"/>
            </p:custDataLst>
          </p:nvPr>
        </p:nvSpPr>
        <p:spPr>
          <a:xfrm>
            <a:off x="80573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0" name="矩形 39"/>
          <p:cNvSpPr/>
          <p:nvPr>
            <p:custDataLst>
              <p:tags r:id="rId18"/>
            </p:custDataLst>
          </p:nvPr>
        </p:nvSpPr>
        <p:spPr>
          <a:xfrm>
            <a:off x="8443032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4" name="TextBox 2"/>
          <p:cNvSpPr txBox="1"/>
          <p:nvPr>
            <p:custDataLst>
              <p:tags r:id="rId19"/>
            </p:custDataLst>
          </p:nvPr>
        </p:nvSpPr>
        <p:spPr>
          <a:xfrm>
            <a:off x="82090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治疗方案：药物治疗、手术治疗等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患者辅助检查结果及诊断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972714" y="1775192"/>
            <a:ext cx="4918093" cy="124158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608400" y="1775192"/>
            <a:ext cx="177667" cy="124158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160644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患者年龄：50岁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972714" y="3249126"/>
            <a:ext cx="4918093" cy="124158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608400" y="3249126"/>
            <a:ext cx="177667" cy="124158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160644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972714" y="4723060"/>
            <a:ext cx="4918093" cy="124158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608400" y="4723060"/>
            <a:ext cx="177667" cy="124158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160644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病史：乙状结肠狭窄病史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6659355" y="1775192"/>
            <a:ext cx="4918093" cy="124158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6295041" y="1775192"/>
            <a:ext cx="177667" cy="124158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6847285" y="1882305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辅助检查：CT扫描、肠镜检查等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5" name="矩形 64"/>
          <p:cNvSpPr/>
          <p:nvPr>
            <p:custDataLst>
              <p:tags r:id="rId14"/>
            </p:custDataLst>
          </p:nvPr>
        </p:nvSpPr>
        <p:spPr>
          <a:xfrm>
            <a:off x="6659355" y="3249126"/>
            <a:ext cx="4918093" cy="1241586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6" name="矩形 65"/>
          <p:cNvSpPr/>
          <p:nvPr>
            <p:custDataLst>
              <p:tags r:id="rId15"/>
            </p:custDataLst>
          </p:nvPr>
        </p:nvSpPr>
        <p:spPr>
          <a:xfrm>
            <a:off x="6295041" y="3249126"/>
            <a:ext cx="177667" cy="1241586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6847285" y="3356240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诊断：乙状结肠狭窄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8" name="矩形 67"/>
          <p:cNvSpPr/>
          <p:nvPr>
            <p:custDataLst>
              <p:tags r:id="rId17"/>
            </p:custDataLst>
          </p:nvPr>
        </p:nvSpPr>
        <p:spPr>
          <a:xfrm>
            <a:off x="6659355" y="4723060"/>
            <a:ext cx="4918093" cy="1241586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9" name="矩形 68"/>
          <p:cNvSpPr/>
          <p:nvPr>
            <p:custDataLst>
              <p:tags r:id="rId18"/>
            </p:custDataLst>
          </p:nvPr>
        </p:nvSpPr>
        <p:spPr>
          <a:xfrm>
            <a:off x="6295041" y="4723060"/>
            <a:ext cx="177667" cy="1241586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文本框 69"/>
          <p:cNvSpPr txBox="1"/>
          <p:nvPr>
            <p:custDataLst>
              <p:tags r:id="rId19"/>
            </p:custDataLst>
          </p:nvPr>
        </p:nvSpPr>
        <p:spPr>
          <a:xfrm>
            <a:off x="6847285" y="4830174"/>
            <a:ext cx="4619588" cy="10271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治疗方案：手术治疗、药物治疗等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4"/>
          <p:cNvSpPr>
            <a:spLocks noGrp="1"/>
          </p:cNvSpPr>
          <p:nvPr>
            <p:ph type="title" idx="1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9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https://d.book118.com/498052114023006031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5"/>
  <p:tag name="KSO_WM_UNIT_TEXT_FILL_TYPE" val="1"/>
  <p:tag name="KSO_WM_UNIT_TYPE" val="b"/>
  <p:tag name="KSO_WM_UNIT_USESOURCEFORMAT_APPLY" val="0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1"/>
  <p:tag name="KSO_WM_UNIT_INDEX" val="1_5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5_2"/>
  <p:tag name="KSO_WM_UNIT_INDEX" val="1_5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1"/>
  <p:tag name="KSO_WM_UNIT_INDEX" val="1_4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4_2"/>
  <p:tag name="KSO_WM_UNIT_INDEX" val="1_4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1"/>
  <p:tag name="KSO_WM_UNIT_INDEX" val="1_1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27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1"/>
  <p:tag name="KSO_WM_UNIT_INDEX" val="1_2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2_2"/>
  <p:tag name="KSO_WM_UNIT_INDEX" val="1_2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1"/>
  <p:tag name="KSO_WM_UNIT_INDEX" val="1_3_1"/>
  <p:tag name="KSO_WM_UNIT_LAYERLEVEL" val="1_1_1"/>
  <p:tag name="KSO_WM_UNIT_LINE_FILL_TYPE" val="2"/>
  <p:tag name="KSO_WM_UNIT_LINE_FORE_SCHEMECOLOR_INDEX" val="14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4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i*1_3_2"/>
  <p:tag name="KSO_WM_UNIT_INDEX" val="1_3_2"/>
  <p:tag name="KSO_WM_UNIT_LAYERLEVEL" val="1_1_1"/>
  <p:tag name="KSO_WM_UNIT_SUBTYPE" val="d"/>
  <p:tag name="KSO_WM_UNIT_TEXT_FILL_FORE_SCHEMECOLOR_INDEX" val="5"/>
  <p:tag name="KSO_WM_UNIT_TEXT_FILL_TYPE" val="1"/>
  <p:tag name="KSO_WM_UNIT_TEXT_SHADOW_SCHEMECOLOR_INDEX" val="10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4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172.xml><?xml version="1.0" encoding="utf-8"?>
<p:tagLst xmlns:p="http://schemas.openxmlformats.org/presentationml/2006/main">
  <p:tag name="KSO_WM_TEMPLATE_CATEGORY" val="custom"/>
  <p:tag name="KSO_WM_TEMPLATE_INDEX" val="202302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4*l_h_i*1_5_1"/>
  <p:tag name="KSO_WM_UNIT_INDEX" val="1_5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4*l_h_i*1_5_2"/>
  <p:tag name="KSO_WM_UNIT_INDEX" val="1_5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04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"/>
  <p:tag name="KSO_WM_UNIT_INDEX" val="1_1"/>
  <p:tag name="KSO_WM_UNIT_LAYERLEVEL" val="1_1"/>
  <p:tag name="KSO_WM_UNIT_TYPE" val="l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3"/>
  <p:tag name="KSO_WM_UNIT_INDEX" val="1_3"/>
  <p:tag name="KSO_WM_UNIT_LAYERLEVEL" val="1_1"/>
  <p:tag name="KSO_WM_UNIT_TYPE" val="l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5"/>
  <p:tag name="KSO_WM_UNIT_INDEX" val="1_5"/>
  <p:tag name="KSO_WM_UNIT_LAYERLEVEL" val="1_1"/>
  <p:tag name="KSO_WM_UNIT_TYPE" val="l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4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220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30000001192092896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3_1"/>
  <p:tag name="KSO_WM_UNIT_INDEX" val="1_3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4_1"/>
  <p:tag name="KSO_WM_UNIT_INDEX" val="1_4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8_1"/>
  <p:tag name="KSO_WM_UNIT_INDEX" val="1_8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7200000286102295,&quot;transparency&quot;:0},{&quot;brightness&quot;:0.10000000149011612,&quot;colorType&quot;:1,&quot;foreColorIndex&quot;:5,&quot;pos&quot;:0,&quot;transparency&quot;:0}],&quot;type&quot;:3},&quot;glow&quot;:{&quot;colorType&quot;:0},&quot;line&quot;:{&quot;gradient&quot;:[{&quot;brightness&quot;:0,&quot;colorType&quot;:2,&quot;pos&quot;:0,&quot;rgb&quot;:&quot;#ffffff&quot;,&quot;transparency&quot;:0},{&quot;brightness&quot;:0,&quot;colorType&quot;:2,&quot;pos&quot;:1,&quot;rgb&quot;:&quot;#ffffff&quot;,&quot;transparency&quot;:0},{&quot;brightness&quot;:0.699999988079071,&quot;colorType&quot;:1,&quot;foreColorIndex&quot;:5,&quot;pos&quot;:0.5,&quot;transparency&quot;:0}],&quot;type&quot;:2},&quot;shadow&quot;:{&quot;brightness&quot;:-0.25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0932_1*l_h_a*1_1_1"/>
  <p:tag name="KSO_WM_UNIT_INDEX" val="1_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SHADOW_SCHEMECOLOR_INDEX" val="5"/>
  <p:tag name="KSO_WM_UNIT_TYPE" val="l_h_a"/>
  <p:tag name="KSO_WM_UNIT_USESOURCEFORMAT_APPLY" val="0"/>
  <p:tag name="KSO_WM_UNIT_VALUE" val="3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2_1"/>
  <p:tag name="KSO_WM_UNIT_INDEX" val="1_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32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30000001192092896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6_1"/>
  <p:tag name="KSO_WM_UNIT_INDEX" val="1_6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单击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24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7_1"/>
  <p:tag name="KSO_WM_UNIT_INDEX" val="1_7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2_1"/>
  <p:tag name="KSO_WM_UNIT_INDEX" val="1_12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80000001192092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9_1"/>
  <p:tag name="KSO_WM_UNIT_INDEX" val="1_9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8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5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0_1"/>
  <p:tag name="KSO_WM_UNIT_INDEX" val="1_10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.4000000059604645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10000000149011612}],&quot;type&quot;:2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20000000298023224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32_1*l_h_a*1_5_1"/>
  <p:tag name="KSO_WM_UNIT_INDEX" val="1_5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添加项标题内容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2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.6000000238418579},&quot;type&quot;:1},&quot;glow&quot;:{&quot;colorType&quot;:0},&quot;line&quot;:{&quot;gradient&quot;:[{&quot;brightness&quot;:0.800000011920929,&quot;colorType&quot;:1,&quot;foreColorIndex&quot;:5,&quot;pos&quot;:0,&quot;transparency&quot;:0},{&quot;brightness&quot;:0.800000011920929,&quot;colorType&quot;:1,&quot;foreColorIndex&quot;:5,&quot;pos&quot;:1,&quot;transparency&quot;:0},{&quot;brightness&quot;:0,&quot;colorType&quot;:1,&quot;foreColorIndex&quot;:5,&quot;pos&quot;:0.5,&quot;transparency&quot;:0.6000000238418579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.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12"/>
  <p:tag name="KSO_WM_DIAGRAM_MIN_ITEMCNT" val="12"/>
  <p:tag name="KSO_WM_DIAGRAM_VERSION" val="3"/>
  <p:tag name="KSO_WM_DIAGRAM_VIRTUALLY_FRAME" val="{&quot;height&quot;:347.79999999999995,&quot;width&quot;:831.5}"/>
  <p:tag name="KSO_WM_TAG_VERSION" val="3.0"/>
  <p:tag name="KSO_WM_TEMPLATE_CATEGORY" val="diagram"/>
  <p:tag name="KSO_WM_TEMPLATE_INDEX" val="20230932"/>
  <p:tag name="KSO_WM_UNIT_COMPATIBLE" val="0"/>
  <p:tag name="KSO_WM_UNIT_DIAGRAM_ISNUMVISUAL" val="0"/>
  <p:tag name="KSO_WM_UNIT_DIAGRAM_ISREFERUNIT" val="0"/>
  <p:tag name="KSO_WM_UNIT_HIGHLIGHT" val="0"/>
  <p:tag name="KSO_WM_UNIT_ID" val="diagram20230932_1*l_h_a*1_11_1"/>
  <p:tag name="KSO_WM_UNIT_INDEX" val="1_11_1"/>
  <p:tag name="KSO_WM_UNIT_ISCONTENTSTITLE" val="0"/>
  <p:tag name="KSO_WM_UNIT_ISNUMDGMTITLE" val="0"/>
  <p:tag name="KSO_WM_UNIT_LAYERLEVEL" val="1_1_1"/>
  <p:tag name="KSO_WM_UNIT_LINE_FILL_TYPE" val="2"/>
  <p:tag name="KSO_WM_UNIT_LINE_FORE_SCHEMECOLOR_INDEX" val="5"/>
  <p:tag name="KSO_WM_UNIT_NOCLEAR" val="0"/>
  <p:tag name="KSO_WM_UNIT_PRESET_TEXT" val="此处添加项标题"/>
  <p:tag name="KSO_WM_UNIT_SHADOW_SCHEMECOLOR_INDEX" val="5"/>
  <p:tag name="KSO_WM_UNIT_TEXT_FILL_FORE_SCHEMECOLOR_INDEX" val="5"/>
  <p:tag name="KSO_WM_UNIT_TEXT_FILL_TYPE" val="1"/>
  <p:tag name="KSO_WM_UNIT_TYPE" val="l_h_a"/>
  <p:tag name="KSO_WM_UNIT_USESOURCEFORMAT_APPLY" val="0"/>
  <p:tag name="KSO_WM_UNIT_VALUE" val="13"/>
</p:tagLst>
</file>

<file path=ppt/tags/tag233.xml><?xml version="1.0" encoding="utf-8"?>
<p:tagLst xmlns:p="http://schemas.openxmlformats.org/presentationml/2006/main">
  <p:tag name="KSO_WM_TEMPLATE_CATEGORY" val="custom"/>
  <p:tag name="KSO_WM_TEMPLATE_INDEX" val="20230275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20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20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5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1"/>
  <p:tag name="KSO_WM_UNIT_DIAGRAM_ISNUMVISUAL" val="0"/>
  <p:tag name="KSO_WM_UNIT_DIAGRAM_ISREFERUNIT" val="0"/>
  <p:tag name="KSO_WM_UNIT_HIGHLIGHT" val="0"/>
  <p:tag name="KSO_WM_UNIT_ID" val="custom20230275_9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272.xml><?xml version="1.0" encoding="utf-8"?>
<p:tagLst xmlns:p="http://schemas.openxmlformats.org/presentationml/2006/main">
  <p:tag name="KSO_WM_BEAUTIFY_FLAG" val="#wm#"/>
  <p:tag name="KSO_WM_SLIDE_CONTENT_AREA" val="{&quot;left&quot;:&quot;224.75&quot;,&quot;top&quot;:&quot;58.35&quot;,&quot;width&quot;:&quot;719.95&quot;,&quot;height&quot;:&quot;296.25&quot;}"/>
  <p:tag name="KSO_WM_SLIDE_ID" val="custom20230275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27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Office Theme</vt:lpstr>
      <vt:lpstr>乙状结肠狭窄的护理查房</vt:lpstr>
      <vt:lpstr>目录</vt:lpstr>
      <vt:lpstr>乙状结肠狭窄的相关知识</vt:lpstr>
      <vt:lpstr>乙状结肠狭窄的定义和症状</vt:lpstr>
      <vt:lpstr>乙状结肠狭窄的病因和病理生理</vt:lpstr>
      <vt:lpstr>乙状结肠狭窄的诊断和治疗方法</vt:lpstr>
      <vt:lpstr>病例汇报</vt:lpstr>
      <vt:lpstr>患者基本情况介绍</vt:lpstr>
      <vt:lpstr>患者病史及症状描述</vt:lpstr>
      <vt:lpstr>患者辅助检查结果及诊断</vt:lpstr>
      <vt:lpstr>护理诊断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2024-09-07T22:43:30.026</cp:lastPrinted>
  <dcterms:created xsi:type="dcterms:W3CDTF">2024-09-07T14:43:30Z</dcterms:created>
  <dcterms:modified xsi:type="dcterms:W3CDTF">2024-09-07T14:43:33Z</dcterms:modified>
</cp:coreProperties>
</file>