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TANRML+MS-UIGothic"/>
      <p:regular r:id="rId15"/>
    </p:embeddedFont>
    <p:embeddedFont>
      <p:font typeface="IOEGQN+GPBBRU+ArialMT"/>
      <p:regular r:id="rId16"/>
    </p:embeddedFont>
    <p:embeddedFont>
      <p:font typeface="CGPCCV+LPNMCQ+MicrosoftYaHei-Bold"/>
      <p:regular r:id="rId17"/>
    </p:embeddedFont>
    <p:embeddedFont>
      <p:font typeface="WUQUSN+DSTKIT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8B2FA3-8568-465D-9796-23423C130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2718DE-956F-4880-99E5-1F8C11683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BA8F4A-EF2E-4CFE-9BC4-63498B8E9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3FBFE6-CA87-43F1-BFCC-E5EBB0517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114262-ECCB-40EE-BF67-6BEBD04D3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8D17AE-4754-4CE3-B0C0-9672C23F9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A068D2-FCF7-4334-B9E6-B68F92491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571541-3E74-48A6-9634-124DC5DC4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3C4ACA-1789-4515-BD9C-C96E87FF6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DA5C30-6A73-49DE-9F52-FD6185710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EDF338-B7C5-4CEE-935A-A504A009F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6602701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63294" y="1318414"/>
            <a:ext cx="6893033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FF960E"/>
                </a:solidFill>
                <a:latin typeface="SimSun"/>
                <a:cs typeface="SimSun"/>
              </a:rPr>
              <a:t>财务</a:t>
            </a:r>
            <a:r>
              <a:rPr sz="5150" spc="25">
                <a:solidFill>
                  <a:srgbClr val="FF960E"/>
                </a:solidFill>
                <a:latin typeface="TANRML+MS-UIGothic"/>
                <a:cs typeface="TANRML+MS-UIGothic"/>
              </a:rPr>
              <a:t>人</a:t>
            </a:r>
            <a:r>
              <a:rPr sz="5150" spc="20">
                <a:solidFill>
                  <a:srgbClr val="FF960E"/>
                </a:solidFill>
                <a:latin typeface="SimSun"/>
                <a:cs typeface="SimSun"/>
              </a:rPr>
              <a:t>员</a:t>
            </a:r>
            <a:r>
              <a:rPr sz="5150" spc="25">
                <a:solidFill>
                  <a:srgbClr val="FF960E"/>
                </a:solidFill>
                <a:latin typeface="TANRML+MS-UIGothic"/>
                <a:cs typeface="TANRML+MS-UIGothic"/>
              </a:rPr>
              <a:t>的</a:t>
            </a:r>
            <a:r>
              <a:rPr sz="5150" spc="25">
                <a:solidFill>
                  <a:srgbClr val="FF960E"/>
                </a:solidFill>
                <a:latin typeface="SimSun"/>
                <a:cs typeface="SimSun"/>
              </a:rPr>
              <a:t>职业</a:t>
            </a:r>
            <a:r>
              <a:rPr sz="5150" spc="25">
                <a:solidFill>
                  <a:srgbClr val="FF960E"/>
                </a:solidFill>
                <a:latin typeface="TANRML+MS-UIGothic"/>
                <a:cs typeface="TANRML+MS-UIGothic"/>
              </a:rPr>
              <a:t>生涯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FF960E"/>
                </a:solidFill>
                <a:latin typeface="SimSun"/>
                <a:cs typeface="SimSun"/>
              </a:rPr>
              <a:t>规</a:t>
            </a:r>
            <a:r>
              <a:rPr sz="5150" spc="23">
                <a:solidFill>
                  <a:srgbClr val="FF960E"/>
                </a:solidFill>
                <a:latin typeface="TANRML+MS-UIGothic"/>
                <a:cs typeface="TANRML+MS-UIGothic"/>
              </a:rPr>
              <a:t>划概述</a:t>
            </a:r>
            <a:r>
              <a:rPr sz="5150" spc="25">
                <a:solidFill>
                  <a:srgbClr val="FF960E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FF960E"/>
                </a:solidFill>
                <a:latin typeface="TANRML+MS-UIGothic"/>
                <a:cs typeface="TANRML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1273123" cy="785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IOEGQN+GPBBRU+ArialMT"/>
                <a:cs typeface="IOEGQN+GPBBRU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TANRML+MS-UIGothic"/>
                <a:cs typeface="TANRML+MS-UIGothic"/>
              </a:rPr>
              <a:t>引言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99859" y="1944560"/>
            <a:ext cx="3738822" cy="297820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IOEGQN+GPBBRU+ArialMT"/>
                <a:cs typeface="IOEGQN+GPBBRU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财务</a:t>
            </a:r>
            <a:r>
              <a:rPr sz="2400">
                <a:solidFill>
                  <a:srgbClr val="FF960E"/>
                </a:solidFill>
                <a:latin typeface="TANRML+MS-UIGothic"/>
                <a:cs typeface="TANRML+MS-UIGothic"/>
              </a:rPr>
              <a:t>人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员职业发</a:t>
            </a:r>
            <a:r>
              <a:rPr sz="2400">
                <a:solidFill>
                  <a:srgbClr val="FF960E"/>
                </a:solidFill>
                <a:latin typeface="TANRML+MS-UIGothic"/>
                <a:cs typeface="TANRML+MS-UIGothic"/>
              </a:rPr>
              <a:t>展路径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IOEGQN+GPBBRU+ArialMT"/>
                <a:cs typeface="IOEGQN+GPBBRU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财务</a:t>
            </a:r>
            <a:r>
              <a:rPr sz="2400">
                <a:solidFill>
                  <a:srgbClr val="FF960E"/>
                </a:solidFill>
                <a:latin typeface="TANRML+MS-UIGothic"/>
                <a:cs typeface="TANRML+MS-UIGothic"/>
              </a:rPr>
              <a:t>人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员</a:t>
            </a:r>
            <a:r>
              <a:rPr sz="2400">
                <a:solidFill>
                  <a:srgbClr val="FF960E"/>
                </a:solidFill>
                <a:latin typeface="TANRML+MS-UIGothic"/>
                <a:cs typeface="TANRML+MS-UIGothic"/>
              </a:rPr>
              <a:t>必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备</a:t>
            </a:r>
            <a:r>
              <a:rPr sz="2400">
                <a:solidFill>
                  <a:srgbClr val="FF960E"/>
                </a:solidFill>
                <a:latin typeface="TANRML+MS-UIGothic"/>
                <a:cs typeface="TANRML+MS-UIGothic"/>
              </a:rPr>
              <a:t>技能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IOEGQN+GPBBRU+ArialMT"/>
                <a:cs typeface="IOEGQN+GPBBRU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职业规</a:t>
            </a:r>
            <a:r>
              <a:rPr sz="2400">
                <a:solidFill>
                  <a:srgbClr val="FF960E"/>
                </a:solidFill>
                <a:latin typeface="TANRML+MS-UIGothic"/>
                <a:cs typeface="TANRML+MS-UIGothic"/>
              </a:rPr>
              <a:t>划策略与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FF960E"/>
                </a:solidFill>
                <a:latin typeface="TANRML+MS-UIGothic"/>
                <a:cs typeface="TANRML+MS-UIGothic"/>
              </a:rPr>
              <a:t>践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IOEGQN+GPBBRU+ArialMT"/>
                <a:cs typeface="IOEGQN+GPBBRU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应对职业</a:t>
            </a:r>
            <a:r>
              <a:rPr sz="2400">
                <a:solidFill>
                  <a:srgbClr val="FF960E"/>
                </a:solidFill>
                <a:latin typeface="TANRML+MS-UIGothic"/>
                <a:cs typeface="TANRML+MS-UIGothic"/>
              </a:rPr>
              <a:t>挑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FF960E"/>
                </a:solidFill>
                <a:latin typeface="TANRML+MS-UIGothic"/>
                <a:cs typeface="TANRML+MS-UIGothic"/>
              </a:rPr>
              <a:t>与机遇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IOEGQN+GPBBRU+ArialMT"/>
                <a:cs typeface="IOEGQN+GPBBRU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TANRML+MS-UIGothic"/>
                <a:cs typeface="TANRML+MS-UIGothic"/>
              </a:rPr>
              <a:t>案例分享与启示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FF960E"/>
                </a:solidFill>
                <a:latin typeface="TANRML+MS-UIGothic"/>
                <a:cs typeface="TANRML+MS-UIGothic"/>
              </a:rPr>
              <a:t>目</a:t>
            </a:r>
            <a:r>
              <a:rPr sz="9200">
                <a:solidFill>
                  <a:srgbClr val="FF960E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75334" y="-4300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643500"/>
                </a:solidFill>
                <a:latin typeface="CGPCCV+LPNMCQ+MicrosoftYaHei-Bold"/>
                <a:cs typeface="CGPCCV+LPNMCQ+MicrosoftYaHei-Bold"/>
              </a:rPr>
              <a:t>CHAPTER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0695" y="3088239"/>
            <a:ext cx="2025364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351E00"/>
                </a:solidFill>
                <a:latin typeface="TANRML+MS-UIGothic"/>
                <a:cs typeface="TANRML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TANRML+MS-UIGothic"/>
                <a:cs typeface="TANRML+MS-UIGothic"/>
              </a:rPr>
              <a:t>目的与意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 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TANRML+MS-UIGothic"/>
                <a:cs typeface="TANRML+MS-UIGothic"/>
              </a:rPr>
              <a:t>内容概述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77289" y="2407022"/>
            <a:ext cx="35052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ANRML+MS-UIGothic"/>
                <a:cs typeface="TANRML+MS-UIGothic"/>
              </a:rPr>
              <a:t>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绍职业</a:t>
            </a:r>
            <a:r>
              <a:rPr sz="1500">
                <a:solidFill>
                  <a:srgbClr val="FFFDFD"/>
                </a:solidFill>
                <a:latin typeface="TANRML+MS-UIGothic"/>
                <a:cs typeface="TANRML+MS-UIGothic"/>
              </a:rPr>
              <a:t>生涯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TANRML+MS-UIGothic"/>
                <a:cs typeface="TANRML+MS-UIGothic"/>
              </a:rPr>
              <a:t>划的基本概念和重要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66709" y="2407022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ANRML+MS-UIGothic"/>
                <a:cs typeface="TANRML+MS-UIGothic"/>
              </a:rPr>
              <a:t>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讨财务</a:t>
            </a:r>
            <a:r>
              <a:rPr sz="1500">
                <a:solidFill>
                  <a:srgbClr val="FFFDFD"/>
                </a:solidFill>
                <a:latin typeface="TANRML+MS-UIGothic"/>
                <a:cs typeface="TANRML+MS-UIGothic"/>
              </a:rPr>
              <a:t>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TANRML+MS-UIGothic"/>
                <a:cs typeface="TANRML+MS-UIGothic"/>
              </a:rPr>
              <a:t>在不同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职业阶</a:t>
            </a:r>
            <a:r>
              <a:rPr sz="1500">
                <a:solidFill>
                  <a:srgbClr val="FFFDFD"/>
                </a:solidFill>
                <a:latin typeface="TANRML+MS-UIGothic"/>
                <a:cs typeface="TANRML+MS-UIGothic"/>
              </a:rPr>
              <a:t>段的目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ANRML+MS-UIGothic"/>
                <a:cs typeface="TANRML+MS-UIGothic"/>
              </a:rPr>
              <a:t>和任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77289" y="2749923"/>
            <a:ext cx="476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ANRML+MS-UIGothic"/>
                <a:cs typeface="TANRML+MS-UIGothic"/>
              </a:rPr>
              <a:t>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72000" y="4722233"/>
            <a:ext cx="35052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ANRML+MS-UIGothic"/>
                <a:cs typeface="TANRML+MS-UIGothic"/>
              </a:rPr>
              <a:t>分析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财务</a:t>
            </a:r>
            <a:r>
              <a:rPr sz="1500">
                <a:solidFill>
                  <a:srgbClr val="FFFDFD"/>
                </a:solidFill>
                <a:latin typeface="TANRML+MS-UIGothic"/>
                <a:cs typeface="TANRML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TANRML+MS-UIGothic"/>
                <a:cs typeface="TANRML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TANRML+MS-UIGothic"/>
                <a:cs typeface="TANRML+MS-UIGothic"/>
              </a:rPr>
              <a:t>状和未来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TANRML+MS-UIGothic"/>
                <a:cs typeface="TANRML+MS-UIGothic"/>
              </a:rPr>
              <a:t>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趋势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75334" y="-4300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643500"/>
                </a:solidFill>
                <a:latin typeface="CGPCCV+LPNMCQ+MicrosoftYaHei-Bold"/>
                <a:cs typeface="CGPCCV+LPNMCQ+MicrosoftYaHei-Bold"/>
              </a:rPr>
              <a:t>CHAPTER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0695" y="3088239"/>
            <a:ext cx="6677837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351E00"/>
                </a:solidFill>
                <a:latin typeface="SimSun"/>
                <a:cs typeface="SimSun"/>
              </a:rPr>
              <a:t>财务</a:t>
            </a:r>
            <a:r>
              <a:rPr sz="4550" spc="23">
                <a:solidFill>
                  <a:srgbClr val="351E00"/>
                </a:solidFill>
                <a:latin typeface="TANRML+MS-UIGothic"/>
                <a:cs typeface="TANRML+MS-UIGothic"/>
              </a:rPr>
              <a:t>人</a:t>
            </a:r>
            <a:r>
              <a:rPr sz="4550" spc="25">
                <a:solidFill>
                  <a:srgbClr val="351E00"/>
                </a:solidFill>
                <a:latin typeface="SimSun"/>
                <a:cs typeface="SimSun"/>
              </a:rPr>
              <a:t>员职业发</a:t>
            </a:r>
            <a:r>
              <a:rPr sz="4550" spc="25">
                <a:solidFill>
                  <a:srgbClr val="351E00"/>
                </a:solidFill>
                <a:latin typeface="TANRML+MS-UIGothic"/>
                <a:cs typeface="TANRML+MS-UIGothic"/>
              </a:rPr>
              <a:t>展路径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TANRML+MS-UIGothic"/>
                <a:cs typeface="TANRML+MS-UIGothic"/>
              </a:rPr>
              <a:t>初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级财务</a:t>
            </a:r>
            <a:r>
              <a:rPr sz="3000">
                <a:solidFill>
                  <a:srgbClr val="FF960E"/>
                </a:solidFill>
                <a:latin typeface="TANRML+MS-UIGothic"/>
                <a:cs typeface="TANRML+MS-UIGothic"/>
              </a:rPr>
              <a:t>人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890259" y="2635264"/>
            <a:ext cx="986464" cy="93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21"/>
              </a:lnSpc>
              <a:spcBef>
                <a:spcPct val="0"/>
              </a:spcBef>
              <a:spcAft>
                <a:spcPct val="0"/>
              </a:spcAft>
            </a:pPr>
            <a:r>
              <a:rPr sz="2900" spc="15">
                <a:solidFill>
                  <a:srgbClr val="FFFFFF"/>
                </a:solidFill>
                <a:latin typeface="WUQUSN+DSTKIT+MicrosoftYaHei"/>
                <a:cs typeface="WUQUSN+DSTKIT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137025" y="3288044"/>
            <a:ext cx="986464" cy="93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21"/>
              </a:lnSpc>
              <a:spcBef>
                <a:spcPct val="0"/>
              </a:spcBef>
              <a:spcAft>
                <a:spcPct val="0"/>
              </a:spcAft>
            </a:pPr>
            <a:r>
              <a:rPr sz="2900" spc="15">
                <a:solidFill>
                  <a:srgbClr val="FFFFFF"/>
                </a:solidFill>
                <a:latin typeface="WUQUSN+DSTKIT+MicrosoftYaHei"/>
                <a:cs typeface="WUQUSN+DSTKIT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508240" y="3288044"/>
            <a:ext cx="986464" cy="93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21"/>
              </a:lnSpc>
              <a:spcBef>
                <a:spcPct val="0"/>
              </a:spcBef>
              <a:spcAft>
                <a:spcPct val="0"/>
              </a:spcAft>
            </a:pPr>
            <a:r>
              <a:rPr sz="2900" spc="15">
                <a:solidFill>
                  <a:srgbClr val="FFFFFF"/>
                </a:solidFill>
                <a:latin typeface="WUQUSN+DSTKIT+MicrosoftYaHei"/>
                <a:cs typeface="WUQUSN+DSTKIT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475990" y="5005084"/>
            <a:ext cx="986464" cy="93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21"/>
              </a:lnSpc>
              <a:spcBef>
                <a:spcPct val="0"/>
              </a:spcBef>
              <a:spcAft>
                <a:spcPct val="0"/>
              </a:spcAft>
            </a:pPr>
            <a:r>
              <a:rPr sz="2900" spc="15">
                <a:solidFill>
                  <a:srgbClr val="FFFFFF"/>
                </a:solidFill>
                <a:latin typeface="WUQUSN+DSTKIT+MicrosoftYaHei"/>
                <a:cs typeface="WUQUSN+DSTKIT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313419" y="5005084"/>
            <a:ext cx="986463" cy="936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21"/>
              </a:lnSpc>
              <a:spcBef>
                <a:spcPct val="0"/>
              </a:spcBef>
              <a:spcAft>
                <a:spcPct val="0"/>
              </a:spcAft>
            </a:pPr>
            <a:r>
              <a:rPr sz="2900" spc="15">
                <a:solidFill>
                  <a:srgbClr val="FFFFFF"/>
                </a:solidFill>
                <a:latin typeface="WUQUSN+DSTKIT+MicrosoftYaHei"/>
                <a:cs typeface="WUQUSN+DSTKIT+Microsoft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TANRML+MS-UIGothic"/>
                <a:cs typeface="TANRML+MS-UIGothic"/>
              </a:rPr>
              <a:t>中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级财务</a:t>
            </a:r>
            <a:r>
              <a:rPr sz="3000">
                <a:solidFill>
                  <a:srgbClr val="FF960E"/>
                </a:solidFill>
                <a:latin typeface="TANRML+MS-UIGothic"/>
                <a:cs typeface="TANRML+MS-UIGothic"/>
              </a:rPr>
              <a:t>人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TANRML+MS-UIGothic"/>
                <a:cs typeface="TANRML+MS-UIGothic"/>
              </a:rPr>
              <a:t>高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级财务</a:t>
            </a:r>
            <a:r>
              <a:rPr sz="3000">
                <a:solidFill>
                  <a:srgbClr val="FF960E"/>
                </a:solidFill>
                <a:latin typeface="TANRML+MS-UIGothic"/>
                <a:cs typeface="TANRML+MS-UIGothic"/>
              </a:rPr>
              <a:t>人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566409" y="2850763"/>
            <a:ext cx="1145693" cy="257347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FFFFFF"/>
                </a:solidFill>
                <a:latin typeface="CGPCCV+LPNMCQ+MicrosoftYaHei-Bold"/>
                <a:cs typeface="CGPCCV+LPNMCQ+MicrosoftYaHei-Bold"/>
              </a:rPr>
              <a:t>01</a:t>
            </a:r>
          </a:p>
          <a:p>
            <a:pPr marL="0" marR="0">
              <a:lnSpc>
                <a:spcPts val="3438"/>
              </a:lnSpc>
              <a:spcBef>
                <a:spcPts val="8486"/>
              </a:spcBef>
              <a:spcAft>
                <a:spcPct val="0"/>
              </a:spcAft>
            </a:pPr>
            <a:r>
              <a:rPr sz="3300">
                <a:solidFill>
                  <a:srgbClr val="FFFFFF"/>
                </a:solidFill>
                <a:latin typeface="CGPCCV+LPNMCQ+MicrosoftYaHei-Bold"/>
                <a:cs typeface="CGPCCV+LPNMCQ+MicrosoftYaHei-Bold"/>
              </a:rPr>
              <a:t>03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182109" y="3571488"/>
            <a:ext cx="114569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FFFFFF"/>
                </a:solidFill>
                <a:latin typeface="CGPCCV+LPNMCQ+MicrosoftYaHei-Bold"/>
                <a:cs typeface="CGPCCV+LPNMCQ+MicrosoftYaHei-Bold"/>
              </a:rPr>
              <a:t>04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54519" y="3581013"/>
            <a:ext cx="114569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FFFFFF"/>
                </a:solidFill>
                <a:latin typeface="CGPCCV+LPNMCQ+MicrosoftYaHei-Bold"/>
                <a:cs typeface="CGPCCV+LPNMCQ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75334" y="-4300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643500"/>
                </a:solidFill>
                <a:latin typeface="CGPCCV+LPNMCQ+MicrosoftYaHei-Bold"/>
                <a:cs typeface="CGPCCV+LPNMCQ+MicrosoftYaHei-Bold"/>
              </a:rPr>
              <a:t>CHAPTER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0695" y="3088239"/>
            <a:ext cx="5511533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351E00"/>
                </a:solidFill>
                <a:latin typeface="SimSun"/>
                <a:cs typeface="SimSun"/>
              </a:rPr>
              <a:t>财务</a:t>
            </a:r>
            <a:r>
              <a:rPr sz="4550" spc="23">
                <a:solidFill>
                  <a:srgbClr val="351E00"/>
                </a:solidFill>
                <a:latin typeface="TANRML+MS-UIGothic"/>
                <a:cs typeface="TANRML+MS-UIGothic"/>
              </a:rPr>
              <a:t>人</a:t>
            </a:r>
            <a:r>
              <a:rPr sz="4550" spc="27">
                <a:solidFill>
                  <a:srgbClr val="351E00"/>
                </a:solidFill>
                <a:latin typeface="SimSun"/>
                <a:cs typeface="SimSun"/>
              </a:rPr>
              <a:t>员</a:t>
            </a:r>
            <a:r>
              <a:rPr sz="4550" spc="23">
                <a:solidFill>
                  <a:srgbClr val="351E00"/>
                </a:solidFill>
                <a:latin typeface="TANRML+MS-UIGothic"/>
                <a:cs typeface="TANRML+MS-UIGothic"/>
              </a:rPr>
              <a:t>必</a:t>
            </a:r>
            <a:r>
              <a:rPr sz="4550" spc="27">
                <a:solidFill>
                  <a:srgbClr val="351E00"/>
                </a:solidFill>
                <a:latin typeface="SimSun"/>
                <a:cs typeface="SimSun"/>
              </a:rPr>
              <a:t>备</a:t>
            </a:r>
            <a:r>
              <a:rPr sz="4550" spc="23">
                <a:solidFill>
                  <a:srgbClr val="351E00"/>
                </a:solidFill>
                <a:latin typeface="TANRML+MS-UIGothic"/>
                <a:cs typeface="TANRML+MS-UIGothic"/>
              </a:rPr>
              <a:t>技能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https://d.book118.com/498066027017006047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SimSun</vt:lpstr>
      <vt:lpstr>TANRML+MS-UIGothic</vt:lpstr>
      <vt:lpstr>IOEGQN+GPBBRU+ArialMT</vt:lpstr>
      <vt:lpstr>Times New Roman</vt:lpstr>
      <vt:lpstr>CGPCCV+LPNMCQ+MicrosoftYaHei-Bold</vt:lpstr>
      <vt:lpstr>WUQUSN+DSTKIT+MicrosoftYaHei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2024-09-28T07:36:40.326</cp:lastPrinted>
  <dcterms:created xsi:type="dcterms:W3CDTF">2024-09-27T23:36:40Z</dcterms:created>
  <dcterms:modified xsi:type="dcterms:W3CDTF">2024-09-27T23:36:41Z</dcterms:modified>
</cp:coreProperties>
</file>