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B2B5ACB-F084-409E-B625-77024775E4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FB8577-755E-41C2-B34B-788C5292D9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651131D-35A1-409E-B9FE-D03331C7B0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2292DC6-A1BA-4455-A840-D8A6AFAFDE2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1B23856-ECFB-455D-8E86-0240CECB427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547FFBB-444B-4BF3-BD22-641D5360AF5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6CE2D93-A936-48B1-B5B1-735F71B66DB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BD6DD23-5F0A-4CA0-B89B-7B0E0583EC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70DDB60-06E8-4D85-97DB-66F54F4E5A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48BC81F-7D39-41FC-B218-C5D4060B1A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E5A796D-3297-40AD-88C2-8B605229ED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98071024054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2709" y="922364"/>
            <a:ext cx="6634886"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FFFFFF">
                    <a:alpha val="100000"/>
                  </a:srgbClr>
                </a:solidFill>
                <a:latin typeface="Microsoft Yahei"/>
                <a:ea typeface="Microsoft Yahei"/>
                <a:cs typeface="Microsoft Yahei"/>
              </a:rPr>
              <a:t>耐药肺结核的护理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耐药肺结核概述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耐药肺结核的护理原则</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耐药肺结核的预防与控制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耐药肺结核的未来展望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01</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耐药肺结核概述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51" r="3255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51" r="3255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耐药肺结核是指结核分枝杆菌对一种或多种抗结核药物产生耐药的肺结核。</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具有传染性，治疗时间长，治愈率低，容易复发，且治疗费用较高。</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患者未按照医生制定的治疗方案服药，或不按时服药，导致治疗不彻底，产生耐药性。</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不规范治疗</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6500" r="6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药物质量</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基因突变</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5458" r="545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药物生产过程中存在的杂质或药物储存不当，导致药物失效，从而产生耐药性。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结核分枝杆菌基因突变，使得药物无法发挥作用，导致耐药性的产生。</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耐药肺结核的成因</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耐药肺结核在全球范围内呈上升趋势，成为公共卫生问题。</a:t>
            </a:r>
          </a:p>
        </p:txBody>
      </p:sp>
      <p:pic>
        <p:nvPicPr>
          <p:cNvPr id="4" name="Picture 4"/>
          <p:cNvPicPr>
            <a:picLocks noChangeAspect="1"/>
          </p:cNvPicPr>
          <p:nvPr/>
        </p:nvPicPr>
        <p:blipFill>
          <a:blip r:embed="rId2"/>
          <a:srcRect l="9750" r="9750"/>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3625" r="13625"/>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t="2917" b="2917"/>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全球流行情况</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主要通过空气飞沫传播，患者咳嗽、打喷嚏等行为可将含有结核分枝杆菌的飞沫传播给他人。</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传播途径</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长期住院患者、老年人、儿童、身体虚弱者以及免疫系统受损的人群更容易感染耐药肺结核。</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高危人群</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耐药肺结核的流行病学</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02</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耐药肺结核的护理原则</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监测药物副作用</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密切观察患者服药后的反应，如出现不良反应，应及时就医。</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遵医嘱按时服药</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确保患者按照医生的指示按时服药，不得随意更改剂量或停药。</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提高服药依从性</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向患者详细解释药物治疗的重要性，以及不按时服药可能带来的后果，提高患者的服药依从性。</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675" r="16675"/>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67" r="16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药物治疗与护理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5342" b="534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1679" b="2167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3479" b="347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生活方式调整与护理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保持良好的作息规律</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保证充足的睡眠，避免熬夜和过度劳累。</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适当的运动锻炼</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鼓励患者进行适度的运动，如散步、太极等，增强体质。</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保持良好的卫生习惯</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勤洗手、戴口罩，避免到人群密集的场所。</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与患者保持良好的沟通，倾听他们的感受和困惑，给予积极的心理支持。</a:t>
            </a:r>
          </a:p>
        </p:txBody>
      </p:sp>
      <p:pic>
        <p:nvPicPr>
          <p:cNvPr id="6" name="Picture 6"/>
          <p:cNvPicPr>
            <a:picLocks noChangeAspect="1"/>
          </p:cNvPicPr>
          <p:nvPr/>
        </p:nvPicPr>
        <p:blipFill>
          <a:blip r:embed="rId2"/>
          <a:srcRect l="4625" r="462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提供心理支持</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向患者解释疾病的相关知识，帮助他们了解疾病的治疗过程和预后情况，消除恐惧和焦虑情绪。</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消除恐惧和焦虑</a:t>
            </a:r>
          </a:p>
        </p:txBody>
      </p:sp>
      <p:pic>
        <p:nvPicPr>
          <p:cNvPr id="10" name="Picture 10"/>
          <p:cNvPicPr>
            <a:picLocks noChangeAspect="1"/>
          </p:cNvPicPr>
          <p:nvPr/>
        </p:nvPicPr>
        <p:blipFill>
          <a:blip r:embed="rId3"/>
          <a:srcRect l="14250" r="1425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9625" r="96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鼓励患者保持乐观的心态，积极配合治疗，增强战胜疾病的信心。</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鼓励积极面对</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心理支持与护理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https://d.book118.com/498071024054006045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2024-09-25T21:40:01.309</cp:lastPrinted>
  <dcterms:created xsi:type="dcterms:W3CDTF">2024-09-25T13:40:01Z</dcterms:created>
  <dcterms:modified xsi:type="dcterms:W3CDTF">2024-09-25T13:40:03Z</dcterms:modified>
</cp:coreProperties>
</file>