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HLFVAW+MS-UIGothic"/>
      <p:regular r:id="rId20"/>
    </p:embeddedFont>
    <p:embeddedFont>
      <p:font typeface="PGHALB+NEVTMV+ArialMT"/>
      <p:regular r:id="rId21"/>
    </p:embeddedFont>
    <p:embeddedFont>
      <p:font typeface="TSOSUU+BLEKQB+MicrosoftYaHei-Bold"/>
      <p:regular r:id="rId22"/>
    </p:embeddedFont>
    <p:embeddedFont>
      <p:font typeface="LJOEDT+BJPBDA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A5B29-29CE-4361-84F8-44885C735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5A7E9-B673-4436-A44E-8B891AE29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2E416-F69D-4A23-AC2C-0F88C3E14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EBB6D-B478-4483-9C38-FA00377DC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22006-C1DF-471B-8834-C6ABF7FB7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36F747-1C07-42A7-994D-A5B97C5C9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A4F37-F1B1-455C-A789-533CEDF66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BD13A-3FE2-4D83-B8AA-107B51A6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A2EC9-4FFB-4027-A430-D3D306384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F9FAE-2856-4BA7-A004-F34F2CC8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12A92-7114-4361-8547-C33C27C2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02105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13130" y="1573684"/>
            <a:ext cx="11333510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HLFVAW+MS-UIGothic"/>
                <a:cs typeface="HLFVAW+MS-UIGothic"/>
              </a:rPr>
              <a:t>常用化</a:t>
            </a:r>
            <a:r>
              <a:rPr sz="5150" spc="23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5150" spc="25">
                <a:solidFill>
                  <a:srgbClr val="3045FD"/>
                </a:solidFill>
                <a:latin typeface="HLFVAW+MS-UIGothic"/>
                <a:cs typeface="HLFVAW+MS-UIGothic"/>
              </a:rPr>
              <a:t>物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5150" spc="25">
                <a:solidFill>
                  <a:srgbClr val="3045FD"/>
                </a:solidFill>
                <a:latin typeface="HLFVAW+MS-UIGothic"/>
                <a:cs typeface="HLFVAW+MS-UIGothic"/>
              </a:rPr>
              <a:t>生外渗</a:t>
            </a:r>
            <a:r>
              <a:rPr sz="5150" spc="20">
                <a:solidFill>
                  <a:srgbClr val="3045FD"/>
                </a:solidFill>
                <a:latin typeface="SimSun"/>
                <a:cs typeface="SimSun"/>
              </a:rPr>
              <a:t>时</a:t>
            </a:r>
            <a:r>
              <a:rPr sz="5150" spc="25">
                <a:solidFill>
                  <a:srgbClr val="3045FD"/>
                </a:solidFill>
                <a:latin typeface="HLFVAW+MS-UIGothic"/>
                <a:cs typeface="HLFVAW+MS-UIGothic"/>
              </a:rPr>
              <a:t>的</a:t>
            </a: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5150" spc="25">
                <a:solidFill>
                  <a:srgbClr val="3045FD"/>
                </a:solidFill>
                <a:latin typeface="HLFVAW+MS-UIGothic"/>
                <a:cs typeface="HLFVAW+MS-UIGothic"/>
              </a:rPr>
              <a:t>理原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3045FD"/>
                </a:solidFill>
                <a:latin typeface="SimSun"/>
                <a:cs typeface="SimSun"/>
              </a:rPr>
              <a:t>则护</a:t>
            </a:r>
            <a:r>
              <a:rPr sz="5150" spc="25">
                <a:solidFill>
                  <a:srgbClr val="3045FD"/>
                </a:solidFill>
                <a:latin typeface="HLFVAW+MS-UIGothic"/>
                <a:cs typeface="HLFVAW+MS-UIGothic"/>
              </a:rPr>
              <a:t>理</a:t>
            </a:r>
            <a:r>
              <a:rPr sz="5150" spc="2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3045FD"/>
                </a:solidFill>
                <a:latin typeface="HLFVAW+MS-UIGothic"/>
                <a:cs typeface="HLFVA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GHALB+NEVTMV+ArialMT"/>
                <a:cs typeface="PGHALB+NEVTM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物外渗概述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404502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GHALB+NEVTMV+ArialMT"/>
                <a:cs typeface="PGHALB+NEVTM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物外渗的危害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4089341" cy="242935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GHALB+NEVTMV+ArialMT"/>
                <a:cs typeface="PGHALB+NEVTM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物外渗的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防措施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GHALB+NEVTMV+ArialMT"/>
                <a:cs typeface="PGHALB+NEVTM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物外渗的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理原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GHALB+NEVTMV+ArialMT"/>
                <a:cs typeface="PGHALB+NEVTM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物外渗的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PGHALB+NEVTMV+ArialMT"/>
                <a:cs typeface="PGHALB+NEVTMV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2400">
                <a:solidFill>
                  <a:srgbClr val="3045FD"/>
                </a:solidFill>
                <a:latin typeface="HLFVAW+MS-UIGothic"/>
                <a:cs typeface="HLFVAW+MS-UIGothic"/>
              </a:rPr>
              <a:t>物外渗的案例分析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3045FD"/>
                </a:solidFill>
                <a:latin typeface="HLFVAW+MS-UIGothic"/>
                <a:cs typeface="HLFVAW+MS-UIGothic"/>
              </a:rPr>
              <a:t>目</a:t>
            </a:r>
            <a:r>
              <a:rPr sz="9200">
                <a:solidFill>
                  <a:srgbClr val="3045FD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TSOSUU+BLEKQB+MicrosoftYaHei-Bold"/>
                <a:cs typeface="TSOSUU+BLEKQ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4559" y="38812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HLFVAW+MS-UIGothic"/>
                <a:cs typeface="HLFVAW+MS-UIGothic"/>
              </a:rPr>
              <a:t>化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疗药</a:t>
            </a:r>
            <a:r>
              <a:rPr sz="5150" spc="23">
                <a:solidFill>
                  <a:srgbClr val="0085FF"/>
                </a:solidFill>
                <a:latin typeface="HLFVAW+MS-UIGothic"/>
                <a:cs typeface="HLFVAW+MS-UIGothic"/>
              </a:rPr>
              <a:t>物外渗概述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物外渗的定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SOSUU+BLEKQB+MicrosoftYaHei-Bold"/>
                <a:cs typeface="TSOSUU+BLEKQ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物外渗是指化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程中，由于各种原因渗漏到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皮下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中，造成局部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组织损伤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和不适。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TSOSUU+BLEKQB+MicrosoftYaHei-Bold"/>
                <a:cs typeface="TSOSUU+BLEKQB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外渗的表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局部疼痛、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肿胀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皮肤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色改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、局部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坏死等。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物外渗的分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01559" cy="10275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PGHALB+NEVTMV+ArialMT"/>
                <a:cs typeface="PGHALB+NEVTMV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根据外渗程度可分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为轻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度、中度和重度。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度外渗表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局部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肿胀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发红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，中度外渗表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局部皮肤水疱、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，重度外渗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局部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坏死、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加深。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物外渗的原因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LFVAW+MS-UIGothic"/>
                <a:cs typeface="HLFVAW+MS-UIGothic"/>
              </a:rPr>
              <a:t>血管因素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患者血管条件差，如血管硬化、血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3045FD"/>
                </a:solidFill>
                <a:latin typeface="HLFVAW+MS-UIGothic"/>
                <a:cs typeface="HLFVAW+MS-UIGothic"/>
              </a:rPr>
              <a:t>物因素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管壁薄等，容易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物外渗。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不同化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物的渗透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、酸碱度、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度等理化性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不同，易造成外渗。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LFVAW+MS-UIGothic"/>
                <a:cs typeface="HLFVAW+MS-UIGothic"/>
              </a:rPr>
              <a:t>操作因素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注射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操作不当，如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针头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移位、注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射速度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快等，也可能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物外渗。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TSOSUU+BLEKQB+MicrosoftYaHei-Bold"/>
                <a:cs typeface="TSOSUU+BLEKQ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36264" y="388127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HLFVAW+MS-UIGothic"/>
                <a:cs typeface="HLFVAW+MS-UIGothic"/>
              </a:rPr>
              <a:t>化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疗药</a:t>
            </a:r>
            <a:r>
              <a:rPr sz="5150" spc="25">
                <a:solidFill>
                  <a:srgbClr val="0085FF"/>
                </a:solidFill>
                <a:latin typeface="HLFVAW+MS-UIGothic"/>
                <a:cs typeface="HLFVAW+MS-UIGothic"/>
              </a:rPr>
              <a:t>物外渗的危害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患者的危害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LFVAW+MS-UIGothic"/>
                <a:cs typeface="HLFVAW+MS-UIGothic"/>
              </a:rPr>
              <a:t>局部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组织损伤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LFVAW+MS-UIGothic"/>
                <a:cs typeface="HLFVAW+MS-UIGothic"/>
              </a:rPr>
              <a:t>心理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FFFDFD"/>
                </a:solidFill>
                <a:latin typeface="HLFVAW+MS-UIGothic"/>
                <a:cs typeface="HLFVAW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物外渗可引起局部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组织红肿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疼痛、炎症等反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致皮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肤坏死、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溃疡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和功能障碍。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物外渗会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来极大的心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力，影响患者的治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信心和生活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LFVAW+MS-UIGothic"/>
                <a:cs typeface="HLFVAW+MS-UIGothic"/>
              </a:rPr>
              <a:t>全身毒性反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外渗的化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物可能通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皮肤吸收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入血液循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致全身毒性反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心、呕吐、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发热</a:t>
            </a:r>
            <a:r>
              <a:rPr sz="1500">
                <a:solidFill>
                  <a:srgbClr val="FFFDFD"/>
                </a:solidFill>
                <a:latin typeface="HLFVAW+MS-UIGothic"/>
                <a:cs typeface="HLFVAW+MS-UIGothic"/>
              </a:rPr>
              <a:t>、骨髓抑制等。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对护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士的危害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职业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暴露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接触化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士可能面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物泄漏、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溅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出等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，增加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暴露的可能性。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操作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难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度增加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理化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物外渗需要高超的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理技能和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对护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士的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疗环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境的危害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2000" spc="15">
                <a:solidFill>
                  <a:srgbClr val="3045FD"/>
                </a:solidFill>
                <a:latin typeface="HLFVAW+MS-UIGothic"/>
                <a:cs typeface="HLFVAW+MS-UIGothic"/>
              </a:rPr>
              <a:t>境</a:t>
            </a: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污</a:t>
            </a:r>
            <a:r>
              <a:rPr sz="2000">
                <a:solidFill>
                  <a:srgbClr val="3045FD"/>
                </a:solidFill>
                <a:latin typeface="HLFVAW+MS-UIGothic"/>
                <a:cs typeface="HLFVAW+MS-UIGothic"/>
              </a:rPr>
              <a:t>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物外渗可能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染，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医院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境造成潜在危害。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HLFVAW+MS-UIGothic"/>
                <a:cs typeface="HLFVAW+MS-UIGothic"/>
              </a:rPr>
              <a:t>医</a:t>
            </a: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疗资</a:t>
            </a:r>
            <a:r>
              <a:rPr sz="2000" spc="15">
                <a:solidFill>
                  <a:srgbClr val="3045FD"/>
                </a:solidFill>
                <a:latin typeface="HLFVAW+MS-UIGothic"/>
                <a:cs typeface="HLFVAW+MS-UIGothic"/>
              </a:rPr>
              <a:t>源浪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理化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物外渗需要耗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大量的医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疗资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源，如人力、物力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TSOSUU+BLEKQB+MicrosoftYaHei-Bold"/>
                <a:cs typeface="TSOSUU+BLEKQ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79039" y="388127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HLFVAW+MS-UIGothic"/>
                <a:cs typeface="HLFVAW+MS-UIGothic"/>
              </a:rPr>
              <a:t>化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疗药</a:t>
            </a:r>
            <a:r>
              <a:rPr sz="5150" spc="23">
                <a:solidFill>
                  <a:srgbClr val="0085FF"/>
                </a:solidFill>
                <a:latin typeface="HLFVAW+MS-UIGothic"/>
                <a:cs typeface="HLFVAW+MS-UIGothic"/>
              </a:rPr>
              <a:t>物外渗的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预</a:t>
            </a:r>
            <a:r>
              <a:rPr sz="5150" spc="25">
                <a:solidFill>
                  <a:srgbClr val="0085FF"/>
                </a:solidFill>
                <a:latin typeface="HLFVAW+MS-UIGothic"/>
                <a:cs typeface="HLFVAW+MS-UIGothic"/>
              </a:rPr>
              <a:t>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士的培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与教育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SOSUU+BLEKQB+MicrosoftYaHei-Bold"/>
                <a:cs typeface="TSOSUU+BLEKQ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SOSUU+BLEKQB+MicrosoftYaHei-Bold"/>
                <a:cs typeface="TSOSUU+BLEKQ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SOSUU+BLEKQB+MicrosoftYaHei-Bold"/>
                <a:cs typeface="TSOSUU+BLEKQ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HLFVAW+MS-UIGothic"/>
                <a:cs typeface="HLFVAW+MS-UIGothic"/>
              </a:rPr>
              <a:t>培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3045FD"/>
                </a:solidFill>
                <a:latin typeface="HLFVAW+MS-UIGothic"/>
                <a:cs typeface="HLFVAW+MS-UIGothic"/>
              </a:rPr>
              <a:t>目的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HLFVAW+MS-UIGothic"/>
                <a:cs typeface="HLFVAW+MS-UIGothic"/>
              </a:rPr>
              <a:t>培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3045FD"/>
                </a:solidFill>
                <a:latin typeface="HLFVAW+MS-UIGothic"/>
                <a:cs typeface="HLFVAW+MS-UIGothic"/>
              </a:rPr>
              <a:t>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HLFVAW+MS-UIGothic"/>
                <a:cs typeface="HLFVAW+MS-UIGothic"/>
              </a:rPr>
              <a:t>培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3045FD"/>
                </a:solidFill>
                <a:latin typeface="HLFVAW+MS-UIGothic"/>
                <a:cs typeface="HLFVAW+MS-UIGothic"/>
              </a:rPr>
              <a:t>方式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物外渗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防意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，掌握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正确的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理方法。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物的性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、外渗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防措施、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理流程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262633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、案例分析、模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操作等。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患者及家属的教育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LFVAW+MS-UIGothic"/>
                <a:cs typeface="HLFVAW+MS-UIGothic"/>
              </a:rPr>
              <a:t>教育目的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LFVAW+MS-UIGothic"/>
                <a:cs typeface="HLFVAW+MS-UIGothic"/>
              </a:rPr>
              <a:t>教育内容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HLFVAW+MS-UIGothic"/>
                <a:cs typeface="HLFVAW+MS-UIGothic"/>
              </a:rPr>
              <a:t>教育方式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患者及家属了解化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物的危害，提高自我保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疗药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物外渗的危害、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防措施、症状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理等。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册、口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头讲</a:t>
            </a: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解、示范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26780" y="49730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HLFVAW+MS-UIGothic"/>
                <a:cs typeface="HLFVAW+MS-UIGothic"/>
              </a:rPr>
              <a:t>操作等。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注化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疗药</a:t>
            </a:r>
            <a:r>
              <a:rPr sz="3000">
                <a:solidFill>
                  <a:srgbClr val="3045FD"/>
                </a:solidFill>
                <a:latin typeface="HLFVAW+MS-UIGothic"/>
                <a:cs typeface="HLFVAW+MS-UIGothic"/>
              </a:rPr>
              <a:t>物的注意事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注前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评</a:t>
            </a:r>
            <a:r>
              <a:rPr sz="1550">
                <a:solidFill>
                  <a:srgbClr val="3045FD"/>
                </a:solidFill>
                <a:latin typeface="HLFVAW+MS-UIGothic"/>
                <a:cs typeface="HLFVAW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注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程中的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观</a:t>
            </a:r>
            <a:r>
              <a:rPr sz="1550">
                <a:solidFill>
                  <a:srgbClr val="3045FD"/>
                </a:solidFill>
                <a:latin typeface="HLFVAW+MS-UIGothic"/>
                <a:cs typeface="HLFVAW+MS-UIGothic"/>
              </a:rPr>
              <a:t>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估患者的血管条件、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物外</a:t>
            </a:r>
          </a:p>
          <a:p>
            <a:pPr marL="15430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密切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液部位有无异常，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肿胀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、疼痛、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发红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等，及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选择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合适的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注方式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停止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输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注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3045FD"/>
                </a:solidFill>
                <a:latin typeface="HLFVAW+MS-UIGothic"/>
                <a:cs typeface="HLFVAW+MS-UIGothic"/>
              </a:rPr>
              <a:t>的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1550">
                <a:solidFill>
                  <a:srgbClr val="3045FD"/>
                </a:solidFill>
                <a:latin typeface="HLFVAW+MS-UIGothic"/>
                <a:cs typeface="HLFVAW+MS-UIGothic"/>
              </a:rPr>
              <a:t>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和患者情况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合适的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注方式，如中心静脉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置管、外周静脉留置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注完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毕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后，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先拔除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针头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再立即用生理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水冲洗血管，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以减少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HLFVAW+MS-UIGothic"/>
                <a:cs typeface="HLFVAW+MS-UIGothic"/>
              </a:rPr>
              <a:t>物在血管内的残留。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00345" y="244806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85FF"/>
                </a:solidFill>
                <a:latin typeface="TSOSUU+BLEKQB+MicrosoftYaHei-Bold"/>
                <a:cs typeface="TSOSUU+BLEKQB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79039" y="388127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5FF"/>
                </a:solidFill>
                <a:latin typeface="HLFVAW+MS-UIGothic"/>
                <a:cs typeface="HLFVAW+MS-UIGothic"/>
              </a:rPr>
              <a:t>化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疗药</a:t>
            </a:r>
            <a:r>
              <a:rPr sz="5150" spc="23">
                <a:solidFill>
                  <a:srgbClr val="0085FF"/>
                </a:solidFill>
                <a:latin typeface="HLFVAW+MS-UIGothic"/>
                <a:cs typeface="HLFVAW+MS-UIGothic"/>
              </a:rPr>
              <a:t>物外渗的</a:t>
            </a:r>
            <a:r>
              <a:rPr sz="5150" spc="25">
                <a:solidFill>
                  <a:srgbClr val="0085FF"/>
                </a:solidFill>
                <a:latin typeface="SimSun"/>
                <a:cs typeface="SimSun"/>
              </a:rPr>
              <a:t>处</a:t>
            </a:r>
            <a:r>
              <a:rPr sz="5150" spc="25">
                <a:solidFill>
                  <a:srgbClr val="0085FF"/>
                </a:solidFill>
                <a:latin typeface="HLFVAW+MS-UIGothic"/>
                <a:cs typeface="HLFVAW+MS-UIGothic"/>
              </a:rPr>
              <a:t>理原</a:t>
            </a:r>
            <a:r>
              <a:rPr sz="5150">
                <a:solidFill>
                  <a:srgbClr val="0085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https://d.book118.com/498102105070006042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HLFVAW+MS-UIGothic</vt:lpstr>
      <vt:lpstr>SimSun</vt:lpstr>
      <vt:lpstr>PGHALB+NEVTMV+ArialMT</vt:lpstr>
      <vt:lpstr>Times New Roman</vt:lpstr>
      <vt:lpstr>TSOSUU+BLEKQB+MicrosoftYaHei-Bold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2024-09-21T16:37:31.490</cp:lastPrinted>
  <dcterms:created xsi:type="dcterms:W3CDTF">2024-09-21T08:37:31Z</dcterms:created>
  <dcterms:modified xsi:type="dcterms:W3CDTF">2024-09-21T08:37:32Z</dcterms:modified>
</cp:coreProperties>
</file>