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9144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jpe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AE738-38C7-41F4-935C-F19A1212C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1AA32-EA9F-4A88-8B6D-5ABE1B98D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CE79F-3F02-422F-8A7F-8A5C01DC7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A7924-75A4-4542-8CC5-C0478CA29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089159-9A21-4EE5-86FC-91005C438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29E23D-3417-4C67-B6D9-613E4BAF0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39A4AA-BA35-4B32-B285-434E05BC4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25CD5-76EA-46C0-9398-55AD7F9EA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F0A65-1E6B-433E-95D7-4C5C16B07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19E9E-B3F8-4536-BCEC-6BACE8EAD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7AB84-01B9-431B-8F20-446A817B2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FFF3FF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7" name="bg object 17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285750" cy="533400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2"/>
          <a:stretch>
            <a:fillRect/>
          </a:stretch>
        </p:blipFill>
        <p:spPr>
          <a:xfrm>
            <a:off x="412749" y="134937"/>
            <a:ext cx="8731250" cy="274637"/>
          </a:xfrm>
          <a:prstGeom prst="rect">
            <a:avLst/>
          </a:prstGeom>
        </p:spPr>
      </p:pic>
      <p:sp>
        <p:nvSpPr>
          <p:cNvPr id="19" name="bg object 19"/>
          <p:cNvSpPr/>
          <p:nvPr/>
        </p:nvSpPr>
        <p:spPr>
          <a:xfrm>
            <a:off x="409575" y="12"/>
            <a:ext cx="278130" cy="271780"/>
          </a:xfrm>
          <a:custGeom>
            <a:rect l="l" t="t" r="r" b="b"/>
            <a:pathLst>
              <a:path w="278130" h="271780">
                <a:moveTo>
                  <a:pt x="138112" y="134924"/>
                </a:moveTo>
                <a:lnTo>
                  <a:pt x="0" y="134924"/>
                </a:lnTo>
                <a:lnTo>
                  <a:pt x="0" y="271449"/>
                </a:lnTo>
                <a:lnTo>
                  <a:pt x="138112" y="271449"/>
                </a:lnTo>
                <a:lnTo>
                  <a:pt x="138112" y="134924"/>
                </a:lnTo>
                <a:close/>
              </a:path>
              <a:path w="278130" h="271780">
                <a:moveTo>
                  <a:pt x="277812" y="0"/>
                </a:moveTo>
                <a:lnTo>
                  <a:pt x="138112" y="0"/>
                </a:lnTo>
                <a:lnTo>
                  <a:pt x="138112" y="134924"/>
                </a:lnTo>
                <a:lnTo>
                  <a:pt x="277812" y="134924"/>
                </a:lnTo>
                <a:lnTo>
                  <a:pt x="277812" y="0"/>
                </a:lnTo>
                <a:close/>
              </a:path>
            </a:pathLst>
          </a:custGeom>
          <a:solidFill>
            <a:srgbClr val="9F839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547687" y="134937"/>
            <a:ext cx="139700" cy="141605"/>
          </a:xfrm>
          <a:custGeom>
            <a:rect l="l" t="t" r="r" b="b"/>
            <a:pathLst>
              <a:path w="139700" h="141604">
                <a:moveTo>
                  <a:pt x="139700" y="141287"/>
                </a:moveTo>
                <a:lnTo>
                  <a:pt x="0" y="141287"/>
                </a:lnTo>
                <a:lnTo>
                  <a:pt x="0" y="0"/>
                </a:lnTo>
                <a:lnTo>
                  <a:pt x="139700" y="0"/>
                </a:lnTo>
                <a:lnTo>
                  <a:pt x="139700" y="141287"/>
                </a:lnTo>
                <a:close/>
              </a:path>
            </a:pathLst>
          </a:custGeom>
          <a:solidFill>
            <a:srgbClr val="79047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bg object 21"/>
          <p:cNvSpPr/>
          <p:nvPr/>
        </p:nvSpPr>
        <p:spPr>
          <a:xfrm>
            <a:off x="274637" y="274637"/>
            <a:ext cx="136525" cy="135255"/>
          </a:xfrm>
          <a:custGeom>
            <a:rect l="l" t="t" r="r" b="b"/>
            <a:pathLst>
              <a:path w="136525" h="135254">
                <a:moveTo>
                  <a:pt x="0" y="134937"/>
                </a:moveTo>
                <a:lnTo>
                  <a:pt x="136525" y="134937"/>
                </a:lnTo>
                <a:lnTo>
                  <a:pt x="136525" y="0"/>
                </a:lnTo>
                <a:lnTo>
                  <a:pt x="0" y="0"/>
                </a:lnTo>
                <a:lnTo>
                  <a:pt x="0" y="134937"/>
                </a:lnTo>
                <a:close/>
              </a:path>
            </a:pathLst>
          </a:custGeom>
          <a:solidFill>
            <a:srgbClr val="9F839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bg object 22"/>
          <p:cNvSpPr/>
          <p:nvPr/>
        </p:nvSpPr>
        <p:spPr>
          <a:xfrm>
            <a:off x="131762" y="136525"/>
            <a:ext cx="141605" cy="138430"/>
          </a:xfrm>
          <a:custGeom>
            <a:rect l="l" t="t" r="r" b="b"/>
            <a:pathLst>
              <a:path w="141604" h="138429">
                <a:moveTo>
                  <a:pt x="141287" y="138112"/>
                </a:moveTo>
                <a:lnTo>
                  <a:pt x="0" y="138112"/>
                </a:lnTo>
                <a:lnTo>
                  <a:pt x="0" y="0"/>
                </a:lnTo>
                <a:lnTo>
                  <a:pt x="141287" y="0"/>
                </a:lnTo>
                <a:lnTo>
                  <a:pt x="141287" y="138112"/>
                </a:lnTo>
                <a:close/>
              </a:path>
            </a:pathLst>
          </a:custGeom>
          <a:solidFill>
            <a:srgbClr val="44004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bg object 23"/>
          <p:cNvSpPr/>
          <p:nvPr/>
        </p:nvSpPr>
        <p:spPr>
          <a:xfrm>
            <a:off x="274637" y="271462"/>
            <a:ext cx="273050" cy="274955"/>
          </a:xfrm>
          <a:custGeom>
            <a:rect l="l" t="t" r="r" b="b"/>
            <a:pathLst>
              <a:path w="273050" h="274955">
                <a:moveTo>
                  <a:pt x="273050" y="0"/>
                </a:moveTo>
                <a:lnTo>
                  <a:pt x="134937" y="0"/>
                </a:lnTo>
                <a:lnTo>
                  <a:pt x="134937" y="138112"/>
                </a:lnTo>
                <a:lnTo>
                  <a:pt x="0" y="138112"/>
                </a:lnTo>
                <a:lnTo>
                  <a:pt x="0" y="274637"/>
                </a:lnTo>
                <a:lnTo>
                  <a:pt x="136525" y="274637"/>
                </a:lnTo>
                <a:lnTo>
                  <a:pt x="136525" y="138112"/>
                </a:lnTo>
                <a:lnTo>
                  <a:pt x="273050" y="138112"/>
                </a:lnTo>
                <a:lnTo>
                  <a:pt x="273050" y="0"/>
                </a:lnTo>
                <a:close/>
              </a:path>
            </a:pathLst>
          </a:custGeom>
          <a:solidFill>
            <a:srgbClr val="790471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4" name="bg object 24"/>
          <p:cNvPicPr/>
          <p:nvPr/>
        </p:nvPicPr>
        <p:blipFill>
          <a:blip r:embed="rId3"/>
          <a:stretch>
            <a:fillRect/>
          </a:stretch>
        </p:blipFill>
        <p:spPr>
          <a:xfrm>
            <a:off x="609600" y="0"/>
            <a:ext cx="8532812" cy="6858000"/>
          </a:xfrm>
          <a:prstGeom prst="rect">
            <a:avLst/>
          </a:prstGeom>
        </p:spPr>
      </p:pic>
      <p:pic>
        <p:nvPicPr>
          <p:cNvPr id="25" name="bg object 25"/>
          <p:cNvPicPr/>
          <p:nvPr/>
        </p:nvPicPr>
        <p:blipFill>
          <a:blip r:embed="rId4"/>
          <a:stretch>
            <a:fillRect/>
          </a:stretch>
        </p:blipFill>
        <p:spPr>
          <a:xfrm>
            <a:off x="8839200" y="6553200"/>
            <a:ext cx="304800" cy="304800"/>
          </a:xfrm>
          <a:prstGeom prst="rect">
            <a:avLst/>
          </a:prstGeom>
        </p:spPr>
      </p:pic>
      <p:pic>
        <p:nvPicPr>
          <p:cNvPr id="26" name="bg object 26"/>
          <p:cNvPicPr/>
          <p:nvPr/>
        </p:nvPicPr>
        <p:blipFill>
          <a:blip r:embed="rId5"/>
          <a:stretch>
            <a:fillRect/>
          </a:stretch>
        </p:blipFill>
        <p:spPr>
          <a:xfrm>
            <a:off x="457200" y="6553200"/>
            <a:ext cx="304800" cy="304800"/>
          </a:xfrm>
          <a:prstGeom prst="rect">
            <a:avLst/>
          </a:prstGeom>
        </p:spPr>
      </p:pic>
      <p:pic>
        <p:nvPicPr>
          <p:cNvPr id="27" name="bg object 27"/>
          <p:cNvPicPr/>
          <p:nvPr/>
        </p:nvPicPr>
        <p:blipFill>
          <a:blip r:embed="rId6"/>
          <a:stretch>
            <a:fillRect/>
          </a:stretch>
        </p:blipFill>
        <p:spPr>
          <a:xfrm>
            <a:off x="971550" y="908050"/>
            <a:ext cx="7777161" cy="4321175"/>
          </a:xfrm>
          <a:prstGeom prst="rect">
            <a:avLst/>
          </a:prstGeom>
        </p:spPr>
      </p:pic>
      <p:sp>
        <p:nvSpPr>
          <p:cNvPr id="28" name="bg object 28"/>
          <p:cNvSpPr/>
          <p:nvPr/>
        </p:nvSpPr>
        <p:spPr>
          <a:xfrm>
            <a:off x="971550" y="908050"/>
            <a:ext cx="7777480" cy="4321175"/>
          </a:xfrm>
          <a:custGeom>
            <a:rect l="l" t="t" r="r" b="b"/>
            <a:pathLst>
              <a:path w="7777480" h="4321175">
                <a:moveTo>
                  <a:pt x="7237014" y="4321175"/>
                </a:moveTo>
                <a:lnTo>
                  <a:pt x="7345043" y="3889057"/>
                </a:lnTo>
                <a:lnTo>
                  <a:pt x="7777161" y="3781028"/>
                </a:lnTo>
                <a:lnTo>
                  <a:pt x="7237014" y="4321175"/>
                </a:lnTo>
                <a:lnTo>
                  <a:pt x="0" y="4321175"/>
                </a:lnTo>
                <a:lnTo>
                  <a:pt x="0" y="0"/>
                </a:lnTo>
                <a:lnTo>
                  <a:pt x="7777161" y="0"/>
                </a:lnTo>
                <a:lnTo>
                  <a:pt x="7777161" y="3781028"/>
                </a:lnTo>
              </a:path>
            </a:pathLst>
          </a:custGeom>
          <a:ln w="381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050290" y="1245671"/>
            <a:ext cx="7848600" cy="18510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0066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050290" y="3498016"/>
            <a:ext cx="7493000" cy="8788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0066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0066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0066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FFF3FF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7" name="bg object 17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285750" cy="533400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7"/>
          <a:stretch>
            <a:fillRect/>
          </a:stretch>
        </p:blipFill>
        <p:spPr>
          <a:xfrm>
            <a:off x="412749" y="134937"/>
            <a:ext cx="8731250" cy="274637"/>
          </a:xfrm>
          <a:prstGeom prst="rect">
            <a:avLst/>
          </a:prstGeom>
        </p:spPr>
      </p:pic>
      <p:sp>
        <p:nvSpPr>
          <p:cNvPr id="19" name="bg object 19"/>
          <p:cNvSpPr/>
          <p:nvPr/>
        </p:nvSpPr>
        <p:spPr>
          <a:xfrm>
            <a:off x="409575" y="12"/>
            <a:ext cx="278130" cy="271780"/>
          </a:xfrm>
          <a:custGeom>
            <a:rect l="l" t="t" r="r" b="b"/>
            <a:pathLst>
              <a:path w="278130" h="271780">
                <a:moveTo>
                  <a:pt x="138112" y="134924"/>
                </a:moveTo>
                <a:lnTo>
                  <a:pt x="0" y="134924"/>
                </a:lnTo>
                <a:lnTo>
                  <a:pt x="0" y="271449"/>
                </a:lnTo>
                <a:lnTo>
                  <a:pt x="138112" y="271449"/>
                </a:lnTo>
                <a:lnTo>
                  <a:pt x="138112" y="134924"/>
                </a:lnTo>
                <a:close/>
              </a:path>
              <a:path w="278130" h="271780">
                <a:moveTo>
                  <a:pt x="277812" y="0"/>
                </a:moveTo>
                <a:lnTo>
                  <a:pt x="138112" y="0"/>
                </a:lnTo>
                <a:lnTo>
                  <a:pt x="138112" y="134924"/>
                </a:lnTo>
                <a:lnTo>
                  <a:pt x="277812" y="134924"/>
                </a:lnTo>
                <a:lnTo>
                  <a:pt x="277812" y="0"/>
                </a:lnTo>
                <a:close/>
              </a:path>
            </a:pathLst>
          </a:custGeom>
          <a:solidFill>
            <a:srgbClr val="9F839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547687" y="134937"/>
            <a:ext cx="139700" cy="141605"/>
          </a:xfrm>
          <a:custGeom>
            <a:rect l="l" t="t" r="r" b="b"/>
            <a:pathLst>
              <a:path w="139700" h="141604">
                <a:moveTo>
                  <a:pt x="139700" y="141287"/>
                </a:moveTo>
                <a:lnTo>
                  <a:pt x="0" y="141287"/>
                </a:lnTo>
                <a:lnTo>
                  <a:pt x="0" y="0"/>
                </a:lnTo>
                <a:lnTo>
                  <a:pt x="139700" y="0"/>
                </a:lnTo>
                <a:lnTo>
                  <a:pt x="139700" y="141287"/>
                </a:lnTo>
                <a:close/>
              </a:path>
            </a:pathLst>
          </a:custGeom>
          <a:solidFill>
            <a:srgbClr val="79047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bg object 21"/>
          <p:cNvSpPr/>
          <p:nvPr/>
        </p:nvSpPr>
        <p:spPr>
          <a:xfrm>
            <a:off x="274637" y="274637"/>
            <a:ext cx="136525" cy="135255"/>
          </a:xfrm>
          <a:custGeom>
            <a:rect l="l" t="t" r="r" b="b"/>
            <a:pathLst>
              <a:path w="136525" h="135254">
                <a:moveTo>
                  <a:pt x="0" y="134937"/>
                </a:moveTo>
                <a:lnTo>
                  <a:pt x="136525" y="134937"/>
                </a:lnTo>
                <a:lnTo>
                  <a:pt x="136525" y="0"/>
                </a:lnTo>
                <a:lnTo>
                  <a:pt x="0" y="0"/>
                </a:lnTo>
                <a:lnTo>
                  <a:pt x="0" y="134937"/>
                </a:lnTo>
                <a:close/>
              </a:path>
            </a:pathLst>
          </a:custGeom>
          <a:solidFill>
            <a:srgbClr val="9F839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bg object 22"/>
          <p:cNvSpPr/>
          <p:nvPr/>
        </p:nvSpPr>
        <p:spPr>
          <a:xfrm>
            <a:off x="131762" y="136525"/>
            <a:ext cx="141605" cy="138430"/>
          </a:xfrm>
          <a:custGeom>
            <a:rect l="l" t="t" r="r" b="b"/>
            <a:pathLst>
              <a:path w="141604" h="138429">
                <a:moveTo>
                  <a:pt x="141287" y="138112"/>
                </a:moveTo>
                <a:lnTo>
                  <a:pt x="0" y="138112"/>
                </a:lnTo>
                <a:lnTo>
                  <a:pt x="0" y="0"/>
                </a:lnTo>
                <a:lnTo>
                  <a:pt x="141287" y="0"/>
                </a:lnTo>
                <a:lnTo>
                  <a:pt x="141287" y="138112"/>
                </a:lnTo>
                <a:close/>
              </a:path>
            </a:pathLst>
          </a:custGeom>
          <a:solidFill>
            <a:srgbClr val="44004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bg object 23"/>
          <p:cNvSpPr/>
          <p:nvPr/>
        </p:nvSpPr>
        <p:spPr>
          <a:xfrm>
            <a:off x="274637" y="271462"/>
            <a:ext cx="273050" cy="274955"/>
          </a:xfrm>
          <a:custGeom>
            <a:rect l="l" t="t" r="r" b="b"/>
            <a:pathLst>
              <a:path w="273050" h="274955">
                <a:moveTo>
                  <a:pt x="273050" y="0"/>
                </a:moveTo>
                <a:lnTo>
                  <a:pt x="134937" y="0"/>
                </a:lnTo>
                <a:lnTo>
                  <a:pt x="134937" y="138112"/>
                </a:lnTo>
                <a:lnTo>
                  <a:pt x="0" y="138112"/>
                </a:lnTo>
                <a:lnTo>
                  <a:pt x="0" y="274637"/>
                </a:lnTo>
                <a:lnTo>
                  <a:pt x="136525" y="274637"/>
                </a:lnTo>
                <a:lnTo>
                  <a:pt x="136525" y="138112"/>
                </a:lnTo>
                <a:lnTo>
                  <a:pt x="273050" y="138112"/>
                </a:lnTo>
                <a:lnTo>
                  <a:pt x="273050" y="0"/>
                </a:lnTo>
                <a:close/>
              </a:path>
            </a:pathLst>
          </a:custGeom>
          <a:solidFill>
            <a:srgbClr val="79047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80390" y="302895"/>
            <a:ext cx="5105400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0066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202814" y="2262447"/>
            <a:ext cx="5715000" cy="19456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949700" y="6490493"/>
            <a:ext cx="1244600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2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35939" y="6490401"/>
            <a:ext cx="788035" cy="196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354059" y="6439303"/>
            <a:ext cx="292100" cy="2406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2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jpe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1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18.png" /><Relationship Id="rId7" Type="http://schemas.openxmlformats.org/officeDocument/2006/relationships/image" Target="../media/image19.png" /><Relationship Id="rId8" Type="http://schemas.openxmlformats.org/officeDocument/2006/relationships/image" Target="../media/image20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21.pn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030460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505200" y="0"/>
            <a:ext cx="5638800" cy="6858000"/>
          </a:xfrm>
          <a:custGeom>
            <a:rect l="l" t="t" r="r" b="b"/>
            <a:pathLst>
              <a:path w="5638800" h="6858000">
                <a:moveTo>
                  <a:pt x="0" y="6858000"/>
                </a:moveTo>
                <a:lnTo>
                  <a:pt x="5638800" y="6858000"/>
                </a:lnTo>
                <a:lnTo>
                  <a:pt x="563880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3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9144000" cy="6858000"/>
            <a:chExt cx="9144000" cy="685800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3505200" cy="685800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716087" y="1690687"/>
              <a:ext cx="7428230" cy="2533650"/>
            </a:xfrm>
            <a:custGeom>
              <a:rect l="l" t="t" r="r" b="b"/>
              <a:pathLst>
                <a:path w="7428230" h="2533650">
                  <a:moveTo>
                    <a:pt x="7427912" y="2533649"/>
                  </a:moveTo>
                  <a:lnTo>
                    <a:pt x="0" y="2533649"/>
                  </a:lnTo>
                  <a:lnTo>
                    <a:pt x="0" y="0"/>
                  </a:lnTo>
                  <a:lnTo>
                    <a:pt x="7427912" y="0"/>
                  </a:lnTo>
                  <a:lnTo>
                    <a:pt x="7427912" y="2533649"/>
                  </a:lnTo>
                  <a:close/>
                </a:path>
              </a:pathLst>
            </a:custGeom>
            <a:solidFill>
              <a:srgbClr val="44004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573087" y="3592512"/>
              <a:ext cx="568325" cy="631825"/>
            </a:xfrm>
            <a:custGeom>
              <a:rect l="l" t="t" r="r" b="b"/>
              <a:pathLst>
                <a:path w="568325" h="631825">
                  <a:moveTo>
                    <a:pt x="0" y="631825"/>
                  </a:moveTo>
                  <a:lnTo>
                    <a:pt x="568325" y="631825"/>
                  </a:lnTo>
                  <a:lnTo>
                    <a:pt x="568325" y="0"/>
                  </a:lnTo>
                  <a:lnTo>
                    <a:pt x="0" y="0"/>
                  </a:lnTo>
                  <a:lnTo>
                    <a:pt x="0" y="631825"/>
                  </a:lnTo>
                  <a:close/>
                </a:path>
              </a:pathLst>
            </a:custGeom>
            <a:solidFill>
              <a:srgbClr val="79047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716087" y="1066812"/>
              <a:ext cx="1151255" cy="1257300"/>
            </a:xfrm>
            <a:custGeom>
              <a:rect l="l" t="t" r="r" b="b"/>
              <a:pathLst>
                <a:path w="1151255" h="1257300">
                  <a:moveTo>
                    <a:pt x="565150" y="623874"/>
                  </a:moveTo>
                  <a:lnTo>
                    <a:pt x="0" y="623874"/>
                  </a:lnTo>
                  <a:lnTo>
                    <a:pt x="0" y="1257287"/>
                  </a:lnTo>
                  <a:lnTo>
                    <a:pt x="565150" y="1257287"/>
                  </a:lnTo>
                  <a:lnTo>
                    <a:pt x="565150" y="623874"/>
                  </a:lnTo>
                  <a:close/>
                </a:path>
                <a:path w="1151255" h="1257300">
                  <a:moveTo>
                    <a:pt x="1150937" y="0"/>
                  </a:moveTo>
                  <a:lnTo>
                    <a:pt x="565150" y="0"/>
                  </a:lnTo>
                  <a:lnTo>
                    <a:pt x="565150" y="623874"/>
                  </a:lnTo>
                  <a:lnTo>
                    <a:pt x="1150937" y="623874"/>
                  </a:lnTo>
                  <a:lnTo>
                    <a:pt x="1150937" y="0"/>
                  </a:lnTo>
                  <a:close/>
                </a:path>
              </a:pathLst>
            </a:custGeom>
            <a:solidFill>
              <a:srgbClr val="9F839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141412" y="3592512"/>
              <a:ext cx="584200" cy="631825"/>
            </a:xfrm>
            <a:custGeom>
              <a:rect l="l" t="t" r="r" b="b"/>
              <a:pathLst>
                <a:path w="584200" h="631825">
                  <a:moveTo>
                    <a:pt x="0" y="631825"/>
                  </a:moveTo>
                  <a:lnTo>
                    <a:pt x="584199" y="631825"/>
                  </a:lnTo>
                  <a:lnTo>
                    <a:pt x="584199" y="0"/>
                  </a:lnTo>
                  <a:lnTo>
                    <a:pt x="0" y="0"/>
                  </a:lnTo>
                  <a:lnTo>
                    <a:pt x="0" y="631825"/>
                  </a:lnTo>
                  <a:close/>
                </a:path>
              </a:pathLst>
            </a:custGeom>
            <a:solidFill>
              <a:srgbClr val="44004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281237" y="1690687"/>
              <a:ext cx="586105" cy="643255"/>
            </a:xfrm>
            <a:custGeom>
              <a:rect l="l" t="t" r="r" b="b"/>
              <a:pathLst>
                <a:path w="586105" h="643255">
                  <a:moveTo>
                    <a:pt x="585787" y="642937"/>
                  </a:moveTo>
                  <a:lnTo>
                    <a:pt x="0" y="642937"/>
                  </a:lnTo>
                  <a:lnTo>
                    <a:pt x="0" y="0"/>
                  </a:lnTo>
                  <a:lnTo>
                    <a:pt x="585787" y="0"/>
                  </a:lnTo>
                  <a:lnTo>
                    <a:pt x="585787" y="642937"/>
                  </a:lnTo>
                  <a:close/>
                </a:path>
              </a:pathLst>
            </a:custGeom>
            <a:solidFill>
              <a:srgbClr val="79047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141412" y="2324100"/>
              <a:ext cx="574675" cy="624205"/>
            </a:xfrm>
            <a:custGeom>
              <a:rect l="l" t="t" r="r" b="b"/>
              <a:pathLst>
                <a:path w="574675" h="624205">
                  <a:moveTo>
                    <a:pt x="0" y="623887"/>
                  </a:moveTo>
                  <a:lnTo>
                    <a:pt x="574675" y="623887"/>
                  </a:lnTo>
                  <a:lnTo>
                    <a:pt x="574675" y="0"/>
                  </a:lnTo>
                  <a:lnTo>
                    <a:pt x="0" y="0"/>
                  </a:lnTo>
                  <a:lnTo>
                    <a:pt x="0" y="623887"/>
                  </a:lnTo>
                  <a:close/>
                </a:path>
              </a:pathLst>
            </a:custGeom>
            <a:solidFill>
              <a:srgbClr val="9F839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0" y="2324100"/>
              <a:ext cx="582930" cy="633730"/>
            </a:xfrm>
            <a:custGeom>
              <a:rect l="l" t="t" r="r" b="b"/>
              <a:pathLst>
                <a:path w="582930" h="633730">
                  <a:moveTo>
                    <a:pt x="582612" y="633412"/>
                  </a:moveTo>
                  <a:lnTo>
                    <a:pt x="0" y="633412"/>
                  </a:lnTo>
                  <a:lnTo>
                    <a:pt x="0" y="0"/>
                  </a:lnTo>
                  <a:lnTo>
                    <a:pt x="582612" y="0"/>
                  </a:lnTo>
                  <a:lnTo>
                    <a:pt x="582612" y="633412"/>
                  </a:lnTo>
                  <a:close/>
                </a:path>
              </a:pathLst>
            </a:custGeom>
            <a:solidFill>
              <a:srgbClr val="44004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716087" y="2324100"/>
              <a:ext cx="574675" cy="633730"/>
            </a:xfrm>
            <a:custGeom>
              <a:rect l="l" t="t" r="r" b="b"/>
              <a:pathLst>
                <a:path w="574675" h="633730">
                  <a:moveTo>
                    <a:pt x="574675" y="633412"/>
                  </a:moveTo>
                  <a:lnTo>
                    <a:pt x="0" y="633412"/>
                  </a:lnTo>
                  <a:lnTo>
                    <a:pt x="0" y="0"/>
                  </a:lnTo>
                  <a:lnTo>
                    <a:pt x="574675" y="0"/>
                  </a:lnTo>
                  <a:lnTo>
                    <a:pt x="574675" y="633412"/>
                  </a:lnTo>
                  <a:close/>
                </a:path>
              </a:pathLst>
            </a:custGeom>
            <a:solidFill>
              <a:srgbClr val="79047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73087" y="2947987"/>
              <a:ext cx="568325" cy="644525"/>
            </a:xfrm>
            <a:custGeom>
              <a:rect l="l" t="t" r="r" b="b"/>
              <a:pathLst>
                <a:path w="568325" h="644525">
                  <a:moveTo>
                    <a:pt x="0" y="644525"/>
                  </a:moveTo>
                  <a:lnTo>
                    <a:pt x="568325" y="644525"/>
                  </a:lnTo>
                  <a:lnTo>
                    <a:pt x="568325" y="0"/>
                  </a:lnTo>
                  <a:lnTo>
                    <a:pt x="0" y="0"/>
                  </a:lnTo>
                  <a:lnTo>
                    <a:pt x="0" y="644525"/>
                  </a:lnTo>
                  <a:close/>
                </a:path>
              </a:pathLst>
            </a:custGeom>
            <a:solidFill>
              <a:srgbClr val="9F839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1141412" y="2947987"/>
              <a:ext cx="584200" cy="644525"/>
            </a:xfrm>
            <a:custGeom>
              <a:rect l="l" t="t" r="r" b="b"/>
              <a:pathLst>
                <a:path w="584200" h="644525">
                  <a:moveTo>
                    <a:pt x="584199" y="644525"/>
                  </a:moveTo>
                  <a:lnTo>
                    <a:pt x="0" y="644525"/>
                  </a:lnTo>
                  <a:lnTo>
                    <a:pt x="0" y="0"/>
                  </a:lnTo>
                  <a:lnTo>
                    <a:pt x="584199" y="0"/>
                  </a:lnTo>
                  <a:lnTo>
                    <a:pt x="584199" y="644525"/>
                  </a:lnTo>
                  <a:close/>
                </a:path>
              </a:pathLst>
            </a:custGeom>
            <a:solidFill>
              <a:srgbClr val="79047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2987675" y="2349500"/>
              <a:ext cx="5256530" cy="1143000"/>
            </a:xfrm>
            <a:custGeom>
              <a:rect l="l" t="t" r="r" b="b"/>
              <a:pathLst>
                <a:path w="5256530" h="1143000">
                  <a:moveTo>
                    <a:pt x="0" y="0"/>
                  </a:moveTo>
                  <a:lnTo>
                    <a:pt x="5256212" y="0"/>
                  </a:lnTo>
                  <a:lnTo>
                    <a:pt x="5256212" y="1143000"/>
                  </a:lnTo>
                  <a:lnTo>
                    <a:pt x="0" y="11430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44004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>
            <a:spLocks noGrp="1"/>
          </p:cNvSpPr>
          <p:nvPr>
            <p:ph type="title"/>
          </p:nvPr>
        </p:nvSpPr>
        <p:spPr>
          <a:xfrm>
            <a:off x="3066415" y="2509759"/>
            <a:ext cx="3624579" cy="787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0">
                <a:solidFill>
                  <a:srgbClr val="FFCCFF"/>
                </a:solidFill>
                <a:latin typeface="Arial"/>
                <a:cs typeface="Arial"/>
              </a:rPr>
              <a:t>4.4</a:t>
            </a:r>
            <a:r>
              <a:rPr sz="5000" spc="-10">
                <a:solidFill>
                  <a:srgbClr val="FFCCFF"/>
                </a:solidFill>
                <a:latin typeface="Arial"/>
                <a:cs typeface="Arial"/>
              </a:rPr>
              <a:t> </a:t>
            </a:r>
            <a:r>
              <a:rPr sz="5000" spc="-15">
                <a:solidFill>
                  <a:srgbClr val="FFCCFF"/>
                </a:solidFill>
              </a:rPr>
              <a:t>货运单证</a:t>
            </a:r>
            <a:endParaRPr sz="5000">
              <a:latin typeface="Arial"/>
              <a:cs typeface="Arial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1</a:t>
            </a:fld>
          </a:p>
        </p:txBody>
      </p:sp>
      <p:sp>
        <p:nvSpPr>
          <p:cNvPr id="19" name="object 19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20" name="object 2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7895432" y="578085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u="heavy" spc="-25">
                <a:solidFill>
                  <a:srgbClr val="993366"/>
                </a:solidFill>
                <a:uFill>
                  <a:solidFill>
                    <a:srgbClr val="993366"/>
                  </a:solidFill>
                </a:uFill>
                <a:latin typeface="Arial"/>
                <a:cs typeface="Arial"/>
              </a:rPr>
              <a:t>33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85799" y="914399"/>
            <a:ext cx="7705725" cy="1440180"/>
            <a:chOff x="685799" y="914399"/>
            <a:chExt cx="7705725" cy="1440180"/>
          </a:xfrm>
        </p:grpSpPr>
        <p:sp>
          <p:nvSpPr>
            <p:cNvPr id="3" name="object 3"/>
            <p:cNvSpPr/>
            <p:nvPr/>
          </p:nvSpPr>
          <p:spPr>
            <a:xfrm>
              <a:off x="685799" y="1004391"/>
              <a:ext cx="7705725" cy="1350010"/>
            </a:xfrm>
            <a:custGeom>
              <a:rect l="l" t="t" r="r" b="b"/>
              <a:pathLst>
                <a:path w="7705725" h="1350010">
                  <a:moveTo>
                    <a:pt x="7615732" y="44995"/>
                  </a:moveTo>
                  <a:lnTo>
                    <a:pt x="7570737" y="44995"/>
                  </a:lnTo>
                  <a:lnTo>
                    <a:pt x="7588251" y="41459"/>
                  </a:lnTo>
                  <a:lnTo>
                    <a:pt x="7602553" y="31816"/>
                  </a:lnTo>
                  <a:lnTo>
                    <a:pt x="7612196" y="17514"/>
                  </a:lnTo>
                  <a:lnTo>
                    <a:pt x="7615732" y="0"/>
                  </a:lnTo>
                  <a:lnTo>
                    <a:pt x="7615732" y="44995"/>
                  </a:lnTo>
                  <a:close/>
                </a:path>
                <a:path w="7705725" h="1350010">
                  <a:moveTo>
                    <a:pt x="7705723" y="89991"/>
                  </a:moveTo>
                  <a:lnTo>
                    <a:pt x="7615732" y="89991"/>
                  </a:lnTo>
                  <a:lnTo>
                    <a:pt x="7650761" y="82919"/>
                  </a:lnTo>
                  <a:lnTo>
                    <a:pt x="7679365" y="63633"/>
                  </a:lnTo>
                  <a:lnTo>
                    <a:pt x="7698651" y="35028"/>
                  </a:lnTo>
                  <a:lnTo>
                    <a:pt x="7705723" y="0"/>
                  </a:lnTo>
                  <a:lnTo>
                    <a:pt x="7705723" y="89991"/>
                  </a:lnTo>
                  <a:close/>
                </a:path>
                <a:path w="7705725" h="1350010">
                  <a:moveTo>
                    <a:pt x="7705723" y="89991"/>
                  </a:moveTo>
                  <a:lnTo>
                    <a:pt x="7525742" y="89991"/>
                  </a:lnTo>
                  <a:lnTo>
                    <a:pt x="7525741" y="0"/>
                  </a:lnTo>
                  <a:lnTo>
                    <a:pt x="7529277" y="17514"/>
                  </a:lnTo>
                  <a:lnTo>
                    <a:pt x="7538920" y="31816"/>
                  </a:lnTo>
                  <a:lnTo>
                    <a:pt x="7553222" y="41459"/>
                  </a:lnTo>
                  <a:lnTo>
                    <a:pt x="7570737" y="44995"/>
                  </a:lnTo>
                  <a:lnTo>
                    <a:pt x="7615732" y="44995"/>
                  </a:lnTo>
                  <a:lnTo>
                    <a:pt x="7615732" y="89991"/>
                  </a:lnTo>
                  <a:lnTo>
                    <a:pt x="7705723" y="89991"/>
                  </a:lnTo>
                  <a:close/>
                </a:path>
                <a:path w="7705725" h="1350010">
                  <a:moveTo>
                    <a:pt x="179982" y="1259879"/>
                  </a:moveTo>
                  <a:lnTo>
                    <a:pt x="0" y="1259879"/>
                  </a:lnTo>
                  <a:lnTo>
                    <a:pt x="0" y="179982"/>
                  </a:lnTo>
                  <a:lnTo>
                    <a:pt x="7071" y="144954"/>
                  </a:lnTo>
                  <a:lnTo>
                    <a:pt x="26357" y="116349"/>
                  </a:lnTo>
                  <a:lnTo>
                    <a:pt x="54962" y="97063"/>
                  </a:lnTo>
                  <a:lnTo>
                    <a:pt x="89991" y="89991"/>
                  </a:lnTo>
                  <a:lnTo>
                    <a:pt x="7705723" y="89991"/>
                  </a:lnTo>
                  <a:lnTo>
                    <a:pt x="7705723" y="134986"/>
                  </a:lnTo>
                  <a:lnTo>
                    <a:pt x="134986" y="134986"/>
                  </a:lnTo>
                  <a:lnTo>
                    <a:pt x="117472" y="138522"/>
                  </a:lnTo>
                  <a:lnTo>
                    <a:pt x="103170" y="148165"/>
                  </a:lnTo>
                  <a:lnTo>
                    <a:pt x="93527" y="162468"/>
                  </a:lnTo>
                  <a:lnTo>
                    <a:pt x="89991" y="179982"/>
                  </a:lnTo>
                  <a:lnTo>
                    <a:pt x="89991" y="269974"/>
                  </a:lnTo>
                  <a:lnTo>
                    <a:pt x="7705723" y="269974"/>
                  </a:lnTo>
                  <a:lnTo>
                    <a:pt x="7705723" y="1079896"/>
                  </a:lnTo>
                  <a:lnTo>
                    <a:pt x="7698651" y="1114925"/>
                  </a:lnTo>
                  <a:lnTo>
                    <a:pt x="7679365" y="1143529"/>
                  </a:lnTo>
                  <a:lnTo>
                    <a:pt x="7650761" y="1162815"/>
                  </a:lnTo>
                  <a:lnTo>
                    <a:pt x="7615732" y="1169887"/>
                  </a:lnTo>
                  <a:lnTo>
                    <a:pt x="179982" y="1169888"/>
                  </a:lnTo>
                  <a:lnTo>
                    <a:pt x="179982" y="1259879"/>
                  </a:lnTo>
                  <a:close/>
                </a:path>
                <a:path w="7705725" h="1350010">
                  <a:moveTo>
                    <a:pt x="7705723" y="269974"/>
                  </a:moveTo>
                  <a:lnTo>
                    <a:pt x="89991" y="269974"/>
                  </a:lnTo>
                  <a:lnTo>
                    <a:pt x="125020" y="262902"/>
                  </a:lnTo>
                  <a:lnTo>
                    <a:pt x="153624" y="243616"/>
                  </a:lnTo>
                  <a:lnTo>
                    <a:pt x="172910" y="215011"/>
                  </a:lnTo>
                  <a:lnTo>
                    <a:pt x="179982" y="179982"/>
                  </a:lnTo>
                  <a:lnTo>
                    <a:pt x="176446" y="162468"/>
                  </a:lnTo>
                  <a:lnTo>
                    <a:pt x="166803" y="148165"/>
                  </a:lnTo>
                  <a:lnTo>
                    <a:pt x="152501" y="138522"/>
                  </a:lnTo>
                  <a:lnTo>
                    <a:pt x="134986" y="134986"/>
                  </a:lnTo>
                  <a:lnTo>
                    <a:pt x="7705723" y="134986"/>
                  </a:lnTo>
                  <a:lnTo>
                    <a:pt x="7705723" y="269974"/>
                  </a:lnTo>
                  <a:close/>
                </a:path>
                <a:path w="7705725" h="1350010">
                  <a:moveTo>
                    <a:pt x="89991" y="1349870"/>
                  </a:moveTo>
                  <a:lnTo>
                    <a:pt x="54962" y="1342798"/>
                  </a:lnTo>
                  <a:lnTo>
                    <a:pt x="26357" y="1323512"/>
                  </a:lnTo>
                  <a:lnTo>
                    <a:pt x="7071" y="1294907"/>
                  </a:lnTo>
                  <a:lnTo>
                    <a:pt x="0" y="1259879"/>
                  </a:lnTo>
                  <a:lnTo>
                    <a:pt x="179982" y="1259879"/>
                  </a:lnTo>
                  <a:lnTo>
                    <a:pt x="172910" y="1294907"/>
                  </a:lnTo>
                  <a:lnTo>
                    <a:pt x="153624" y="1323512"/>
                  </a:lnTo>
                  <a:lnTo>
                    <a:pt x="125019" y="1342798"/>
                  </a:lnTo>
                  <a:lnTo>
                    <a:pt x="89991" y="1349870"/>
                  </a:lnTo>
                  <a:close/>
                </a:path>
              </a:pathLst>
            </a:custGeom>
            <a:solidFill>
              <a:srgbClr val="FF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775791" y="914399"/>
              <a:ext cx="7616190" cy="360045"/>
            </a:xfrm>
            <a:custGeom>
              <a:rect l="l" t="t" r="r" b="b"/>
              <a:pathLst>
                <a:path w="7616190" h="360044">
                  <a:moveTo>
                    <a:pt x="0" y="359965"/>
                  </a:moveTo>
                  <a:lnTo>
                    <a:pt x="0" y="269973"/>
                  </a:lnTo>
                  <a:lnTo>
                    <a:pt x="27481" y="228514"/>
                  </a:lnTo>
                  <a:lnTo>
                    <a:pt x="44995" y="224978"/>
                  </a:lnTo>
                  <a:lnTo>
                    <a:pt x="62509" y="228514"/>
                  </a:lnTo>
                  <a:lnTo>
                    <a:pt x="76812" y="238157"/>
                  </a:lnTo>
                  <a:lnTo>
                    <a:pt x="86455" y="252459"/>
                  </a:lnTo>
                  <a:lnTo>
                    <a:pt x="89991" y="269973"/>
                  </a:lnTo>
                  <a:lnTo>
                    <a:pt x="82919" y="305002"/>
                  </a:lnTo>
                  <a:lnTo>
                    <a:pt x="63633" y="333607"/>
                  </a:lnTo>
                  <a:lnTo>
                    <a:pt x="35028" y="352893"/>
                  </a:lnTo>
                  <a:lnTo>
                    <a:pt x="0" y="359965"/>
                  </a:lnTo>
                  <a:close/>
                </a:path>
                <a:path w="7616190" h="360044">
                  <a:moveTo>
                    <a:pt x="7525739" y="89991"/>
                  </a:moveTo>
                  <a:lnTo>
                    <a:pt x="7435750" y="89991"/>
                  </a:lnTo>
                  <a:lnTo>
                    <a:pt x="7442821" y="54962"/>
                  </a:lnTo>
                  <a:lnTo>
                    <a:pt x="7462107" y="26357"/>
                  </a:lnTo>
                  <a:lnTo>
                    <a:pt x="7490712" y="7071"/>
                  </a:lnTo>
                  <a:lnTo>
                    <a:pt x="7525740" y="0"/>
                  </a:lnTo>
                  <a:lnTo>
                    <a:pt x="7560769" y="7071"/>
                  </a:lnTo>
                  <a:lnTo>
                    <a:pt x="7589374" y="26357"/>
                  </a:lnTo>
                  <a:lnTo>
                    <a:pt x="7608660" y="54962"/>
                  </a:lnTo>
                  <a:lnTo>
                    <a:pt x="7615732" y="89991"/>
                  </a:lnTo>
                  <a:lnTo>
                    <a:pt x="7525739" y="89991"/>
                  </a:lnTo>
                  <a:close/>
                </a:path>
                <a:path w="7616190" h="360044">
                  <a:moveTo>
                    <a:pt x="7525741" y="179982"/>
                  </a:moveTo>
                  <a:lnTo>
                    <a:pt x="7525740" y="89991"/>
                  </a:lnTo>
                  <a:lnTo>
                    <a:pt x="7615732" y="89991"/>
                  </a:lnTo>
                  <a:lnTo>
                    <a:pt x="7608660" y="125020"/>
                  </a:lnTo>
                  <a:lnTo>
                    <a:pt x="7589374" y="153624"/>
                  </a:lnTo>
                  <a:lnTo>
                    <a:pt x="7560770" y="172910"/>
                  </a:lnTo>
                  <a:lnTo>
                    <a:pt x="7525741" y="179982"/>
                  </a:lnTo>
                  <a:close/>
                </a:path>
                <a:path w="7616190" h="360044">
                  <a:moveTo>
                    <a:pt x="7480745" y="134986"/>
                  </a:moveTo>
                  <a:lnTo>
                    <a:pt x="7463230" y="131450"/>
                  </a:lnTo>
                  <a:lnTo>
                    <a:pt x="7448928" y="121807"/>
                  </a:lnTo>
                  <a:lnTo>
                    <a:pt x="7439285" y="107505"/>
                  </a:lnTo>
                  <a:lnTo>
                    <a:pt x="7435749" y="89991"/>
                  </a:lnTo>
                  <a:lnTo>
                    <a:pt x="7525739" y="89991"/>
                  </a:lnTo>
                  <a:lnTo>
                    <a:pt x="7522204" y="107505"/>
                  </a:lnTo>
                  <a:lnTo>
                    <a:pt x="7512561" y="121807"/>
                  </a:lnTo>
                  <a:lnTo>
                    <a:pt x="7498259" y="131450"/>
                  </a:lnTo>
                  <a:lnTo>
                    <a:pt x="7480745" y="134986"/>
                  </a:lnTo>
                  <a:close/>
                </a:path>
              </a:pathLst>
            </a:custGeom>
            <a:solidFill>
              <a:srgbClr val="CCA3A3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636712" y="1270915"/>
            <a:ext cx="58940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>
                <a:solidFill>
                  <a:srgbClr val="000000"/>
                </a:solidFill>
                <a:latin typeface="Arial"/>
                <a:cs typeface="Arial"/>
              </a:rPr>
              <a:t>4.4.1</a:t>
            </a:r>
            <a:r>
              <a:rPr sz="4400" spc="-15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4400" spc="-10">
                <a:solidFill>
                  <a:srgbClr val="000000"/>
                </a:solidFill>
              </a:rPr>
              <a:t>国际货物运输概述</a:t>
            </a:r>
            <a:endParaRPr sz="4400">
              <a:latin typeface="Arial"/>
              <a:cs typeface="Arial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2</a:t>
            </a:fld>
          </a:p>
        </p:txBody>
      </p:sp>
      <p:sp>
        <p:nvSpPr>
          <p:cNvPr id="8" name="object 8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64540" y="2682557"/>
            <a:ext cx="7340600" cy="2463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754"/>
              </a:lnSpc>
              <a:spcBef>
                <a:spcPts val="100"/>
              </a:spcBef>
            </a:pPr>
            <a:r>
              <a:rPr sz="3200" spc="-25">
                <a:latin typeface="宋体"/>
                <a:cs typeface="宋体"/>
              </a:rPr>
              <a:t>P88</a:t>
            </a:r>
            <a:endParaRPr sz="3200">
              <a:latin typeface="宋体"/>
              <a:cs typeface="宋体"/>
            </a:endParaRPr>
          </a:p>
          <a:p>
            <a:pPr marL="824865">
              <a:lnSpc>
                <a:spcPts val="3754"/>
              </a:lnSpc>
            </a:pPr>
            <a:r>
              <a:rPr sz="3200" spc="-5">
                <a:latin typeface="宋体"/>
                <a:cs typeface="宋体"/>
              </a:rPr>
              <a:t>国际货物运输有海运、陆运(铁路/公</a:t>
            </a:r>
            <a:endParaRPr sz="3200">
              <a:latin typeface="宋体"/>
              <a:cs typeface="宋体"/>
            </a:endParaRPr>
          </a:p>
          <a:p>
            <a:pPr marL="12700" marR="5080">
              <a:lnSpc>
                <a:spcPct val="100000"/>
              </a:lnSpc>
              <a:spcBef>
                <a:spcPts val="170"/>
              </a:spcBef>
            </a:pPr>
            <a:r>
              <a:rPr sz="3200" spc="-5">
                <a:latin typeface="宋体"/>
                <a:cs typeface="宋体"/>
              </a:rPr>
              <a:t>路)和空运、管道运输以及国际多式联运等方式，其中海洋货物运输在国际贸易中</a:t>
            </a:r>
            <a:r>
              <a:rPr sz="3200" spc="-10">
                <a:latin typeface="宋体"/>
                <a:cs typeface="宋体"/>
              </a:rPr>
              <a:t>使用最多。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09600" y="3352800"/>
            <a:ext cx="8066405" cy="2590800"/>
          </a:xfrm>
          <a:custGeom>
            <a:rect l="l" t="t" r="r" b="b"/>
            <a:pathLst>
              <a:path w="8066405" h="2590800">
                <a:moveTo>
                  <a:pt x="8066088" y="2590800"/>
                </a:moveTo>
                <a:lnTo>
                  <a:pt x="0" y="2590800"/>
                </a:lnTo>
                <a:lnTo>
                  <a:pt x="0" y="0"/>
                </a:lnTo>
                <a:lnTo>
                  <a:pt x="8066088" y="0"/>
                </a:lnTo>
                <a:lnTo>
                  <a:pt x="8066088" y="2590800"/>
                </a:lnTo>
                <a:close/>
              </a:path>
            </a:pathLst>
          </a:custGeom>
          <a:solidFill>
            <a:srgbClr val="CC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88340" y="3375997"/>
            <a:ext cx="7880984" cy="2364740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355600" marR="5080" indent="-342900">
              <a:lnSpc>
                <a:spcPct val="101200"/>
              </a:lnSpc>
              <a:spcBef>
                <a:spcPts val="60"/>
              </a:spcBef>
            </a:pPr>
            <a:r>
              <a:rPr sz="2800">
                <a:latin typeface="宋体"/>
                <a:cs typeface="宋体"/>
              </a:rPr>
              <a:t>承运人</a:t>
            </a:r>
            <a:r>
              <a:rPr sz="2800" spc="-10">
                <a:latin typeface="宋体"/>
                <a:cs typeface="宋体"/>
              </a:rPr>
              <a:t>（</a:t>
            </a:r>
            <a:r>
              <a:rPr sz="2800" spc="-10">
                <a:latin typeface="Arial"/>
                <a:cs typeface="Arial"/>
              </a:rPr>
              <a:t>CARRIER</a:t>
            </a:r>
            <a:r>
              <a:rPr sz="2800" spc="-10">
                <a:latin typeface="宋体"/>
                <a:cs typeface="宋体"/>
              </a:rPr>
              <a:t>）</a:t>
            </a:r>
            <a:r>
              <a:rPr sz="2800">
                <a:latin typeface="宋体"/>
                <a:cs typeface="宋体"/>
              </a:rPr>
              <a:t>、发货人</a:t>
            </a:r>
            <a:r>
              <a:rPr sz="2800" spc="-10">
                <a:latin typeface="宋体"/>
                <a:cs typeface="宋体"/>
              </a:rPr>
              <a:t>（</a:t>
            </a:r>
            <a:r>
              <a:rPr sz="2800" spc="-10">
                <a:latin typeface="Arial"/>
                <a:cs typeface="Arial"/>
              </a:rPr>
              <a:t>CONSIGNOR)</a:t>
            </a:r>
            <a:r>
              <a:rPr sz="2800" spc="-50">
                <a:latin typeface="宋体"/>
                <a:cs typeface="宋体"/>
              </a:rPr>
              <a:t>、</a:t>
            </a:r>
            <a:r>
              <a:rPr sz="2800">
                <a:latin typeface="宋体"/>
                <a:cs typeface="宋体"/>
              </a:rPr>
              <a:t>收货人</a:t>
            </a:r>
            <a:r>
              <a:rPr sz="2800" spc="-10">
                <a:latin typeface="宋体"/>
                <a:cs typeface="宋体"/>
              </a:rPr>
              <a:t>（</a:t>
            </a:r>
            <a:r>
              <a:rPr sz="2800" spc="-10">
                <a:latin typeface="Arial"/>
                <a:cs typeface="Arial"/>
              </a:rPr>
              <a:t>CONSIGNEE</a:t>
            </a:r>
            <a:r>
              <a:rPr sz="2800" spc="-10">
                <a:latin typeface="宋体"/>
                <a:cs typeface="宋体"/>
              </a:rPr>
              <a:t>）</a:t>
            </a:r>
            <a:r>
              <a:rPr sz="2800">
                <a:latin typeface="宋体"/>
                <a:cs typeface="宋体"/>
              </a:rPr>
              <a:t>、货代</a:t>
            </a:r>
            <a:r>
              <a:rPr sz="2800" spc="-10">
                <a:latin typeface="宋体"/>
                <a:cs typeface="宋体"/>
              </a:rPr>
              <a:t>（</a:t>
            </a:r>
            <a:r>
              <a:rPr sz="2800" spc="-10">
                <a:latin typeface="Arial"/>
                <a:cs typeface="Arial"/>
              </a:rPr>
              <a:t>FREIGHT FORWARDER</a:t>
            </a:r>
            <a:r>
              <a:rPr sz="2800" spc="-10">
                <a:latin typeface="宋体"/>
                <a:cs typeface="宋体"/>
              </a:rPr>
              <a:t>）</a:t>
            </a:r>
            <a:r>
              <a:rPr sz="2800">
                <a:latin typeface="宋体"/>
                <a:cs typeface="宋体"/>
              </a:rPr>
              <a:t>。</a:t>
            </a:r>
            <a:r>
              <a:rPr sz="3200" spc="-5">
                <a:latin typeface="宋体"/>
                <a:cs typeface="宋体"/>
              </a:rPr>
              <a:t>收货人与发货人是货主，货主一般都是通过货代向承运人办理货物</a:t>
            </a:r>
            <a:r>
              <a:rPr sz="3200" spc="-10">
                <a:latin typeface="宋体"/>
                <a:cs typeface="宋体"/>
              </a:rPr>
              <a:t>的运输手续。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486455" y="1905000"/>
            <a:ext cx="1351280" cy="1405255"/>
          </a:xfrm>
          <a:custGeom>
            <a:rect l="l" t="t" r="r" b="b"/>
            <a:pathLst>
              <a:path w="1351279" h="1405254">
                <a:moveTo>
                  <a:pt x="0" y="0"/>
                </a:moveTo>
                <a:lnTo>
                  <a:pt x="0" y="762000"/>
                </a:lnTo>
              </a:path>
              <a:path w="1351279" h="1405254">
                <a:moveTo>
                  <a:pt x="0" y="114300"/>
                </a:moveTo>
                <a:lnTo>
                  <a:pt x="0" y="114300"/>
                </a:lnTo>
                <a:lnTo>
                  <a:pt x="1350867" y="1404937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143000" y="1905000"/>
            <a:ext cx="4267200" cy="762000"/>
          </a:xfrm>
          <a:prstGeom prst="rect">
            <a:avLst/>
          </a:prstGeom>
          <a:solidFill>
            <a:srgbClr val="FFCCCC"/>
          </a:solidFill>
          <a:ln w="9525">
            <a:solidFill>
              <a:srgbClr val="000000"/>
            </a:solidFill>
          </a:ln>
        </p:spPr>
        <p:txBody>
          <a:bodyPr vert="horz" wrap="square" lIns="0" tIns="149860" rIns="0" bIns="0" rtlCol="0">
            <a:spAutoFit/>
          </a:bodyPr>
          <a:lstStyle/>
          <a:p>
            <a:pPr marL="100965">
              <a:lnSpc>
                <a:spcPct val="100000"/>
              </a:lnSpc>
              <a:spcBef>
                <a:spcPts val="1180"/>
              </a:spcBef>
            </a:pPr>
            <a:r>
              <a:rPr sz="3200" spc="-5">
                <a:latin typeface="宋体"/>
                <a:cs typeface="宋体"/>
              </a:rPr>
              <a:t>国际货物运输的关系人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3</a:t>
            </a:fld>
          </a:p>
        </p:txBody>
      </p:sp>
      <p:sp>
        <p:nvSpPr>
          <p:cNvPr id="8" name="object 8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59739" y="807720"/>
            <a:ext cx="5308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">
                <a:solidFill>
                  <a:srgbClr val="000000"/>
                </a:solidFill>
              </a:rPr>
              <a:t>一、国际货物运输的有关概念</a:t>
            </a:r>
            <a:endParaRPr sz="3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09600" y="0"/>
            <a:ext cx="8532812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27087" y="476250"/>
            <a:ext cx="8317230" cy="701675"/>
          </a:xfrm>
          <a:prstGeom prst="rect">
            <a:avLst/>
          </a:prstGeom>
          <a:solidFill>
            <a:srgbClr val="FF99CC"/>
          </a:solidFill>
        </p:spPr>
        <p:txBody>
          <a:bodyPr vert="horz" wrap="square" lIns="0" tIns="6159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84"/>
              </a:spcBef>
              <a:tabLst>
                <a:tab pos="4866005"/>
                <a:tab pos="5475605"/>
              </a:tabLst>
            </a:pPr>
            <a:r>
              <a:rPr>
                <a:solidFill>
                  <a:srgbClr val="000000"/>
                </a:solidFill>
              </a:rPr>
              <a:t>三、装运条款</a:t>
            </a:r>
            <a:r>
              <a:rPr spc="-285">
                <a:solidFill>
                  <a:srgbClr val="000000"/>
                </a:solidFill>
              </a:rPr>
              <a:t>（</a:t>
            </a:r>
            <a:r>
              <a:rPr sz="3200" spc="-285">
                <a:solidFill>
                  <a:srgbClr val="000000"/>
                </a:solidFill>
              </a:rPr>
              <a:t>Terms</a:t>
            </a:r>
            <a:r>
              <a:rPr sz="3200">
                <a:solidFill>
                  <a:srgbClr val="000000"/>
                </a:solidFill>
              </a:rPr>
              <a:t>	</a:t>
            </a:r>
            <a:r>
              <a:rPr sz="3200" spc="-25">
                <a:solidFill>
                  <a:srgbClr val="000000"/>
                </a:solidFill>
              </a:rPr>
              <a:t>of</a:t>
            </a:r>
            <a:r>
              <a:rPr sz="3200">
                <a:solidFill>
                  <a:srgbClr val="000000"/>
                </a:solidFill>
              </a:rPr>
              <a:t>	</a:t>
            </a:r>
            <a:r>
              <a:rPr sz="3200" spc="-140">
                <a:solidFill>
                  <a:srgbClr val="000000"/>
                </a:solidFill>
              </a:rPr>
              <a:t>Shipment）</a:t>
            </a:r>
            <a:endParaRPr sz="3200"/>
          </a:p>
        </p:txBody>
      </p:sp>
      <p:grpSp>
        <p:nvGrpSpPr>
          <p:cNvPr id="4" name="object 4"/>
          <p:cNvGrpSpPr/>
          <p:nvPr/>
        </p:nvGrpSpPr>
        <p:grpSpPr>
          <a:xfrm>
            <a:off x="319158" y="3805207"/>
            <a:ext cx="8829675" cy="3058160"/>
            <a:chOff x="319158" y="3805207"/>
            <a:chExt cx="8829675" cy="3058160"/>
          </a:xfrm>
        </p:grpSpPr>
        <p:sp>
          <p:nvSpPr>
            <p:cNvPr id="5" name="object 5"/>
            <p:cNvSpPr/>
            <p:nvPr/>
          </p:nvSpPr>
          <p:spPr>
            <a:xfrm>
              <a:off x="323920" y="3809970"/>
              <a:ext cx="8820150" cy="3048000"/>
            </a:xfrm>
            <a:custGeom>
              <a:rect l="l" t="t" r="r" b="b"/>
              <a:pathLst>
                <a:path w="8820150" h="3048000">
                  <a:moveTo>
                    <a:pt x="6337795" y="812800"/>
                  </a:moveTo>
                  <a:lnTo>
                    <a:pt x="2501939" y="812800"/>
                  </a:lnTo>
                  <a:lnTo>
                    <a:pt x="2649308" y="787400"/>
                  </a:lnTo>
                  <a:lnTo>
                    <a:pt x="2724199" y="787400"/>
                  </a:lnTo>
                  <a:lnTo>
                    <a:pt x="2799882" y="774700"/>
                  </a:lnTo>
                  <a:lnTo>
                    <a:pt x="3117587" y="0"/>
                  </a:lnTo>
                  <a:lnTo>
                    <a:pt x="4455135" y="698500"/>
                  </a:lnTo>
                  <a:lnTo>
                    <a:pt x="5024058" y="698500"/>
                  </a:lnTo>
                  <a:lnTo>
                    <a:pt x="5093677" y="711200"/>
                  </a:lnTo>
                  <a:lnTo>
                    <a:pt x="5300330" y="711200"/>
                  </a:lnTo>
                  <a:lnTo>
                    <a:pt x="5368451" y="723900"/>
                  </a:lnTo>
                  <a:lnTo>
                    <a:pt x="5503494" y="723900"/>
                  </a:lnTo>
                  <a:lnTo>
                    <a:pt x="5570399" y="736600"/>
                  </a:lnTo>
                  <a:lnTo>
                    <a:pt x="5636881" y="736600"/>
                  </a:lnTo>
                  <a:lnTo>
                    <a:pt x="5702932" y="749300"/>
                  </a:lnTo>
                  <a:lnTo>
                    <a:pt x="5833704" y="749300"/>
                  </a:lnTo>
                  <a:lnTo>
                    <a:pt x="5898409" y="762000"/>
                  </a:lnTo>
                  <a:lnTo>
                    <a:pt x="5962647" y="762000"/>
                  </a:lnTo>
                  <a:lnTo>
                    <a:pt x="6026410" y="774700"/>
                  </a:lnTo>
                  <a:lnTo>
                    <a:pt x="6089689" y="774700"/>
                  </a:lnTo>
                  <a:lnTo>
                    <a:pt x="6214762" y="800100"/>
                  </a:lnTo>
                  <a:lnTo>
                    <a:pt x="6276538" y="800100"/>
                  </a:lnTo>
                  <a:lnTo>
                    <a:pt x="6337795" y="812800"/>
                  </a:lnTo>
                  <a:close/>
                </a:path>
                <a:path w="8820150" h="3048000">
                  <a:moveTo>
                    <a:pt x="6557605" y="2895600"/>
                  </a:moveTo>
                  <a:lnTo>
                    <a:pt x="2242548" y="2895600"/>
                  </a:lnTo>
                  <a:lnTo>
                    <a:pt x="2068670" y="2857500"/>
                  </a:lnTo>
                  <a:lnTo>
                    <a:pt x="2011875" y="2857500"/>
                  </a:lnTo>
                  <a:lnTo>
                    <a:pt x="1790756" y="2806700"/>
                  </a:lnTo>
                  <a:lnTo>
                    <a:pt x="1737034" y="2806700"/>
                  </a:lnTo>
                  <a:lnTo>
                    <a:pt x="1579748" y="2768600"/>
                  </a:lnTo>
                  <a:lnTo>
                    <a:pt x="1331059" y="2705100"/>
                  </a:lnTo>
                  <a:lnTo>
                    <a:pt x="1144845" y="2654300"/>
                  </a:lnTo>
                  <a:lnTo>
                    <a:pt x="970556" y="2603500"/>
                  </a:lnTo>
                  <a:lnTo>
                    <a:pt x="848002" y="2565400"/>
                  </a:lnTo>
                  <a:lnTo>
                    <a:pt x="808752" y="2540000"/>
                  </a:lnTo>
                  <a:lnTo>
                    <a:pt x="732706" y="2514600"/>
                  </a:lnTo>
                  <a:lnTo>
                    <a:pt x="659991" y="2489200"/>
                  </a:lnTo>
                  <a:lnTo>
                    <a:pt x="624904" y="2463800"/>
                  </a:lnTo>
                  <a:lnTo>
                    <a:pt x="557315" y="2438400"/>
                  </a:lnTo>
                  <a:lnTo>
                    <a:pt x="524830" y="2425700"/>
                  </a:lnTo>
                  <a:lnTo>
                    <a:pt x="493230" y="2413000"/>
                  </a:lnTo>
                  <a:lnTo>
                    <a:pt x="462524" y="2387600"/>
                  </a:lnTo>
                  <a:lnTo>
                    <a:pt x="432721" y="2374900"/>
                  </a:lnTo>
                  <a:lnTo>
                    <a:pt x="403828" y="2362200"/>
                  </a:lnTo>
                  <a:lnTo>
                    <a:pt x="375856" y="2336800"/>
                  </a:lnTo>
                  <a:lnTo>
                    <a:pt x="348812" y="2324100"/>
                  </a:lnTo>
                  <a:lnTo>
                    <a:pt x="322705" y="2311400"/>
                  </a:lnTo>
                  <a:lnTo>
                    <a:pt x="297544" y="2286000"/>
                  </a:lnTo>
                  <a:lnTo>
                    <a:pt x="273338" y="2273300"/>
                  </a:lnTo>
                  <a:lnTo>
                    <a:pt x="250095" y="2260600"/>
                  </a:lnTo>
                  <a:lnTo>
                    <a:pt x="227825" y="2235200"/>
                  </a:lnTo>
                  <a:lnTo>
                    <a:pt x="206535" y="2222500"/>
                  </a:lnTo>
                  <a:lnTo>
                    <a:pt x="186235" y="2209800"/>
                  </a:lnTo>
                  <a:lnTo>
                    <a:pt x="166933" y="2184400"/>
                  </a:lnTo>
                  <a:lnTo>
                    <a:pt x="148638" y="2171700"/>
                  </a:lnTo>
                  <a:lnTo>
                    <a:pt x="131360" y="2159000"/>
                  </a:lnTo>
                  <a:lnTo>
                    <a:pt x="115105" y="2133600"/>
                  </a:lnTo>
                  <a:lnTo>
                    <a:pt x="99884" y="2120900"/>
                  </a:lnTo>
                  <a:lnTo>
                    <a:pt x="85705" y="2095500"/>
                  </a:lnTo>
                  <a:lnTo>
                    <a:pt x="72576" y="2082800"/>
                  </a:lnTo>
                  <a:lnTo>
                    <a:pt x="60507" y="2057400"/>
                  </a:lnTo>
                  <a:lnTo>
                    <a:pt x="49506" y="2044700"/>
                  </a:lnTo>
                  <a:lnTo>
                    <a:pt x="39581" y="2019300"/>
                  </a:lnTo>
                  <a:lnTo>
                    <a:pt x="30743" y="2006600"/>
                  </a:lnTo>
                  <a:lnTo>
                    <a:pt x="22998" y="1993900"/>
                  </a:lnTo>
                  <a:lnTo>
                    <a:pt x="16357" y="1968500"/>
                  </a:lnTo>
                  <a:lnTo>
                    <a:pt x="10827" y="1955800"/>
                  </a:lnTo>
                  <a:lnTo>
                    <a:pt x="6418" y="1930400"/>
                  </a:lnTo>
                  <a:lnTo>
                    <a:pt x="3137" y="1917700"/>
                  </a:lnTo>
                  <a:lnTo>
                    <a:pt x="995" y="1892300"/>
                  </a:lnTo>
                  <a:lnTo>
                    <a:pt x="0" y="1879600"/>
                  </a:lnTo>
                  <a:lnTo>
                    <a:pt x="159" y="1854200"/>
                  </a:lnTo>
                  <a:lnTo>
                    <a:pt x="1744" y="1828800"/>
                  </a:lnTo>
                  <a:lnTo>
                    <a:pt x="4818" y="1816100"/>
                  </a:lnTo>
                  <a:lnTo>
                    <a:pt x="9370" y="1790700"/>
                  </a:lnTo>
                  <a:lnTo>
                    <a:pt x="15390" y="1765300"/>
                  </a:lnTo>
                  <a:lnTo>
                    <a:pt x="22867" y="1752600"/>
                  </a:lnTo>
                  <a:lnTo>
                    <a:pt x="31790" y="1727200"/>
                  </a:lnTo>
                  <a:lnTo>
                    <a:pt x="42148" y="1701800"/>
                  </a:lnTo>
                  <a:lnTo>
                    <a:pt x="53929" y="1689100"/>
                  </a:lnTo>
                  <a:lnTo>
                    <a:pt x="67124" y="1663700"/>
                  </a:lnTo>
                  <a:lnTo>
                    <a:pt x="81720" y="1638300"/>
                  </a:lnTo>
                  <a:lnTo>
                    <a:pt x="97708" y="1625600"/>
                  </a:lnTo>
                  <a:lnTo>
                    <a:pt x="115077" y="1600200"/>
                  </a:lnTo>
                  <a:lnTo>
                    <a:pt x="133814" y="1574800"/>
                  </a:lnTo>
                  <a:lnTo>
                    <a:pt x="153910" y="1562100"/>
                  </a:lnTo>
                  <a:lnTo>
                    <a:pt x="175354" y="1536700"/>
                  </a:lnTo>
                  <a:lnTo>
                    <a:pt x="198134" y="1524000"/>
                  </a:lnTo>
                  <a:lnTo>
                    <a:pt x="222240" y="1498600"/>
                  </a:lnTo>
                  <a:lnTo>
                    <a:pt x="247660" y="1473200"/>
                  </a:lnTo>
                  <a:lnTo>
                    <a:pt x="274384" y="1460500"/>
                  </a:lnTo>
                  <a:lnTo>
                    <a:pt x="302402" y="1435100"/>
                  </a:lnTo>
                  <a:lnTo>
                    <a:pt x="331701" y="1422400"/>
                  </a:lnTo>
                  <a:lnTo>
                    <a:pt x="362271" y="1397000"/>
                  </a:lnTo>
                  <a:lnTo>
                    <a:pt x="394101" y="1384300"/>
                  </a:lnTo>
                  <a:lnTo>
                    <a:pt x="427181" y="1358900"/>
                  </a:lnTo>
                  <a:lnTo>
                    <a:pt x="461499" y="1346200"/>
                  </a:lnTo>
                  <a:lnTo>
                    <a:pt x="497044" y="1320800"/>
                  </a:lnTo>
                  <a:lnTo>
                    <a:pt x="533805" y="1308100"/>
                  </a:lnTo>
                  <a:lnTo>
                    <a:pt x="571772" y="1282700"/>
                  </a:lnTo>
                  <a:lnTo>
                    <a:pt x="651279" y="1257300"/>
                  </a:lnTo>
                  <a:lnTo>
                    <a:pt x="692797" y="1231900"/>
                  </a:lnTo>
                  <a:lnTo>
                    <a:pt x="735477" y="1219200"/>
                  </a:lnTo>
                  <a:lnTo>
                    <a:pt x="779308" y="1193800"/>
                  </a:lnTo>
                  <a:lnTo>
                    <a:pt x="824279" y="1181100"/>
                  </a:lnTo>
                  <a:lnTo>
                    <a:pt x="917596" y="1155700"/>
                  </a:lnTo>
                  <a:lnTo>
                    <a:pt x="965922" y="1130300"/>
                  </a:lnTo>
                  <a:lnTo>
                    <a:pt x="1065850" y="1104900"/>
                  </a:lnTo>
                  <a:lnTo>
                    <a:pt x="1117431" y="1079500"/>
                  </a:lnTo>
                  <a:lnTo>
                    <a:pt x="1170075" y="1066800"/>
                  </a:lnTo>
                  <a:lnTo>
                    <a:pt x="1391071" y="1016000"/>
                  </a:lnTo>
                  <a:lnTo>
                    <a:pt x="1448869" y="990600"/>
                  </a:lnTo>
                  <a:lnTo>
                    <a:pt x="1689933" y="939800"/>
                  </a:lnTo>
                  <a:lnTo>
                    <a:pt x="2079939" y="863600"/>
                  </a:lnTo>
                  <a:lnTo>
                    <a:pt x="2148114" y="863600"/>
                  </a:lnTo>
                  <a:lnTo>
                    <a:pt x="2429484" y="812800"/>
                  </a:lnTo>
                  <a:lnTo>
                    <a:pt x="6398525" y="812800"/>
                  </a:lnTo>
                  <a:lnTo>
                    <a:pt x="6518368" y="838200"/>
                  </a:lnTo>
                  <a:lnTo>
                    <a:pt x="6577463" y="838200"/>
                  </a:lnTo>
                  <a:lnTo>
                    <a:pt x="6751342" y="876300"/>
                  </a:lnTo>
                  <a:lnTo>
                    <a:pt x="6808136" y="876300"/>
                  </a:lnTo>
                  <a:lnTo>
                    <a:pt x="7029255" y="927100"/>
                  </a:lnTo>
                  <a:lnTo>
                    <a:pt x="7082977" y="927100"/>
                  </a:lnTo>
                  <a:lnTo>
                    <a:pt x="7391546" y="1003300"/>
                  </a:lnTo>
                  <a:lnTo>
                    <a:pt x="7583514" y="1054100"/>
                  </a:lnTo>
                  <a:lnTo>
                    <a:pt x="7763835" y="1104900"/>
                  </a:lnTo>
                  <a:lnTo>
                    <a:pt x="7891097" y="1143000"/>
                  </a:lnTo>
                  <a:lnTo>
                    <a:pt x="7972007" y="1168400"/>
                  </a:lnTo>
                  <a:lnTo>
                    <a:pt x="8011257" y="1193800"/>
                  </a:lnTo>
                  <a:lnTo>
                    <a:pt x="8087303" y="1219200"/>
                  </a:lnTo>
                  <a:lnTo>
                    <a:pt x="8160018" y="1244600"/>
                  </a:lnTo>
                  <a:lnTo>
                    <a:pt x="8195105" y="1270000"/>
                  </a:lnTo>
                  <a:lnTo>
                    <a:pt x="8262694" y="1295400"/>
                  </a:lnTo>
                  <a:lnTo>
                    <a:pt x="8295179" y="1308100"/>
                  </a:lnTo>
                  <a:lnTo>
                    <a:pt x="8326778" y="1320800"/>
                  </a:lnTo>
                  <a:lnTo>
                    <a:pt x="8357484" y="1346200"/>
                  </a:lnTo>
                  <a:lnTo>
                    <a:pt x="8387288" y="1358900"/>
                  </a:lnTo>
                  <a:lnTo>
                    <a:pt x="8416180" y="1371600"/>
                  </a:lnTo>
                  <a:lnTo>
                    <a:pt x="8444153" y="1397000"/>
                  </a:lnTo>
                  <a:lnTo>
                    <a:pt x="8471197" y="1409700"/>
                  </a:lnTo>
                  <a:lnTo>
                    <a:pt x="8497303" y="1422400"/>
                  </a:lnTo>
                  <a:lnTo>
                    <a:pt x="8522464" y="1447800"/>
                  </a:lnTo>
                  <a:lnTo>
                    <a:pt x="8546670" y="1460500"/>
                  </a:lnTo>
                  <a:lnTo>
                    <a:pt x="8569913" y="1473200"/>
                  </a:lnTo>
                  <a:lnTo>
                    <a:pt x="8592183" y="1498600"/>
                  </a:lnTo>
                  <a:lnTo>
                    <a:pt x="8613473" y="1511300"/>
                  </a:lnTo>
                  <a:lnTo>
                    <a:pt x="8633773" y="1524000"/>
                  </a:lnTo>
                  <a:lnTo>
                    <a:pt x="8653074" y="1549400"/>
                  </a:lnTo>
                  <a:lnTo>
                    <a:pt x="8671369" y="1562100"/>
                  </a:lnTo>
                  <a:lnTo>
                    <a:pt x="8688648" y="1574800"/>
                  </a:lnTo>
                  <a:lnTo>
                    <a:pt x="8704902" y="1600200"/>
                  </a:lnTo>
                  <a:lnTo>
                    <a:pt x="8720123" y="1612900"/>
                  </a:lnTo>
                  <a:lnTo>
                    <a:pt x="8734302" y="1638300"/>
                  </a:lnTo>
                  <a:lnTo>
                    <a:pt x="8747431" y="1651000"/>
                  </a:lnTo>
                  <a:lnTo>
                    <a:pt x="8759500" y="1676400"/>
                  </a:lnTo>
                  <a:lnTo>
                    <a:pt x="8770501" y="1689100"/>
                  </a:lnTo>
                  <a:lnTo>
                    <a:pt x="8780425" y="1714500"/>
                  </a:lnTo>
                  <a:lnTo>
                    <a:pt x="8789264" y="1727200"/>
                  </a:lnTo>
                  <a:lnTo>
                    <a:pt x="8797008" y="1739900"/>
                  </a:lnTo>
                  <a:lnTo>
                    <a:pt x="8803650" y="1765300"/>
                  </a:lnTo>
                  <a:lnTo>
                    <a:pt x="8809179" y="1778000"/>
                  </a:lnTo>
                  <a:lnTo>
                    <a:pt x="8813589" y="1803400"/>
                  </a:lnTo>
                  <a:lnTo>
                    <a:pt x="8816869" y="1816100"/>
                  </a:lnTo>
                  <a:lnTo>
                    <a:pt x="8819011" y="1841500"/>
                  </a:lnTo>
                  <a:lnTo>
                    <a:pt x="8820006" y="1854200"/>
                  </a:lnTo>
                  <a:lnTo>
                    <a:pt x="8819847" y="1879600"/>
                  </a:lnTo>
                  <a:lnTo>
                    <a:pt x="8818529" y="1892300"/>
                  </a:lnTo>
                  <a:lnTo>
                    <a:pt x="8816061" y="1917700"/>
                  </a:lnTo>
                  <a:lnTo>
                    <a:pt x="8812453" y="1930400"/>
                  </a:lnTo>
                  <a:lnTo>
                    <a:pt x="8807713" y="1955800"/>
                  </a:lnTo>
                  <a:lnTo>
                    <a:pt x="8801850" y="1968500"/>
                  </a:lnTo>
                  <a:lnTo>
                    <a:pt x="8794873" y="1993900"/>
                  </a:lnTo>
                  <a:lnTo>
                    <a:pt x="8786791" y="2006600"/>
                  </a:lnTo>
                  <a:lnTo>
                    <a:pt x="8777612" y="2032000"/>
                  </a:lnTo>
                  <a:lnTo>
                    <a:pt x="8767347" y="2044700"/>
                  </a:lnTo>
                  <a:lnTo>
                    <a:pt x="8756003" y="2070100"/>
                  </a:lnTo>
                  <a:lnTo>
                    <a:pt x="8743590" y="2082800"/>
                  </a:lnTo>
                  <a:lnTo>
                    <a:pt x="8730116" y="2108200"/>
                  </a:lnTo>
                  <a:lnTo>
                    <a:pt x="8715590" y="2120900"/>
                  </a:lnTo>
                  <a:lnTo>
                    <a:pt x="8700022" y="2146300"/>
                  </a:lnTo>
                  <a:lnTo>
                    <a:pt x="8683420" y="2159000"/>
                  </a:lnTo>
                  <a:lnTo>
                    <a:pt x="8665792" y="2171700"/>
                  </a:lnTo>
                  <a:lnTo>
                    <a:pt x="8647149" y="2197100"/>
                  </a:lnTo>
                  <a:lnTo>
                    <a:pt x="8627499" y="2209800"/>
                  </a:lnTo>
                  <a:lnTo>
                    <a:pt x="8606850" y="2222500"/>
                  </a:lnTo>
                  <a:lnTo>
                    <a:pt x="8585212" y="2247900"/>
                  </a:lnTo>
                  <a:lnTo>
                    <a:pt x="8562594" y="2260600"/>
                  </a:lnTo>
                  <a:lnTo>
                    <a:pt x="8539004" y="2286000"/>
                  </a:lnTo>
                  <a:lnTo>
                    <a:pt x="8514451" y="2298700"/>
                  </a:lnTo>
                  <a:lnTo>
                    <a:pt x="8488945" y="2311400"/>
                  </a:lnTo>
                  <a:lnTo>
                    <a:pt x="8462494" y="2336800"/>
                  </a:lnTo>
                  <a:lnTo>
                    <a:pt x="8435107" y="2349500"/>
                  </a:lnTo>
                  <a:lnTo>
                    <a:pt x="8406793" y="2362200"/>
                  </a:lnTo>
                  <a:lnTo>
                    <a:pt x="8377560" y="2374900"/>
                  </a:lnTo>
                  <a:lnTo>
                    <a:pt x="8347419" y="2400300"/>
                  </a:lnTo>
                  <a:lnTo>
                    <a:pt x="8316377" y="2413000"/>
                  </a:lnTo>
                  <a:lnTo>
                    <a:pt x="8284444" y="2425700"/>
                  </a:lnTo>
                  <a:lnTo>
                    <a:pt x="8251628" y="2438400"/>
                  </a:lnTo>
                  <a:lnTo>
                    <a:pt x="8217939" y="2463800"/>
                  </a:lnTo>
                  <a:lnTo>
                    <a:pt x="8147975" y="2489200"/>
                  </a:lnTo>
                  <a:lnTo>
                    <a:pt x="8074623" y="2514600"/>
                  </a:lnTo>
                  <a:lnTo>
                    <a:pt x="8036699" y="2540000"/>
                  </a:lnTo>
                  <a:lnTo>
                    <a:pt x="7918042" y="2578100"/>
                  </a:lnTo>
                  <a:lnTo>
                    <a:pt x="7792243" y="2616200"/>
                  </a:lnTo>
                  <a:lnTo>
                    <a:pt x="7704528" y="2641600"/>
                  </a:lnTo>
                  <a:lnTo>
                    <a:pt x="7659543" y="2667000"/>
                  </a:lnTo>
                  <a:lnTo>
                    <a:pt x="7423694" y="2730500"/>
                  </a:lnTo>
                  <a:lnTo>
                    <a:pt x="7374402" y="2730500"/>
                  </a:lnTo>
                  <a:lnTo>
                    <a:pt x="7064541" y="2806700"/>
                  </a:lnTo>
                  <a:lnTo>
                    <a:pt x="6956092" y="2832100"/>
                  </a:lnTo>
                  <a:lnTo>
                    <a:pt x="6900941" y="2832100"/>
                  </a:lnTo>
                  <a:lnTo>
                    <a:pt x="6731882" y="2870200"/>
                  </a:lnTo>
                  <a:lnTo>
                    <a:pt x="6674358" y="2870200"/>
                  </a:lnTo>
                  <a:lnTo>
                    <a:pt x="6557605" y="2895600"/>
                  </a:lnTo>
                  <a:close/>
                </a:path>
                <a:path w="8820150" h="3048000">
                  <a:moveTo>
                    <a:pt x="6378350" y="2921000"/>
                  </a:moveTo>
                  <a:lnTo>
                    <a:pt x="2421487" y="2921000"/>
                  </a:lnTo>
                  <a:lnTo>
                    <a:pt x="2301644" y="2895600"/>
                  </a:lnTo>
                  <a:lnTo>
                    <a:pt x="6498395" y="2895600"/>
                  </a:lnTo>
                  <a:lnTo>
                    <a:pt x="6378350" y="2921000"/>
                  </a:lnTo>
                  <a:close/>
                </a:path>
                <a:path w="8820150" h="3048000">
                  <a:moveTo>
                    <a:pt x="6069182" y="2959100"/>
                  </a:moveTo>
                  <a:lnTo>
                    <a:pt x="2730323" y="2959100"/>
                  </a:lnTo>
                  <a:lnTo>
                    <a:pt x="2605250" y="2933700"/>
                  </a:lnTo>
                  <a:lnTo>
                    <a:pt x="2543474" y="2933700"/>
                  </a:lnTo>
                  <a:lnTo>
                    <a:pt x="2482217" y="2921000"/>
                  </a:lnTo>
                  <a:lnTo>
                    <a:pt x="6317534" y="2921000"/>
                  </a:lnTo>
                  <a:lnTo>
                    <a:pt x="6194357" y="2946400"/>
                  </a:lnTo>
                  <a:lnTo>
                    <a:pt x="6132015" y="2946400"/>
                  </a:lnTo>
                  <a:lnTo>
                    <a:pt x="6069182" y="2959100"/>
                  </a:lnTo>
                  <a:close/>
                </a:path>
                <a:path w="8820150" h="3048000">
                  <a:moveTo>
                    <a:pt x="5942079" y="2971800"/>
                  </a:moveTo>
                  <a:lnTo>
                    <a:pt x="2857365" y="2971800"/>
                  </a:lnTo>
                  <a:lnTo>
                    <a:pt x="2793602" y="2959100"/>
                  </a:lnTo>
                  <a:lnTo>
                    <a:pt x="6005867" y="2959100"/>
                  </a:lnTo>
                  <a:lnTo>
                    <a:pt x="5942079" y="2971800"/>
                  </a:lnTo>
                  <a:close/>
                </a:path>
                <a:path w="8820150" h="3048000">
                  <a:moveTo>
                    <a:pt x="5813119" y="2984500"/>
                  </a:moveTo>
                  <a:lnTo>
                    <a:pt x="2986308" y="2984500"/>
                  </a:lnTo>
                  <a:lnTo>
                    <a:pt x="2921603" y="2971800"/>
                  </a:lnTo>
                  <a:lnTo>
                    <a:pt x="5877827" y="2971800"/>
                  </a:lnTo>
                  <a:lnTo>
                    <a:pt x="5813119" y="2984500"/>
                  </a:lnTo>
                  <a:close/>
                </a:path>
                <a:path w="8820150" h="3048000">
                  <a:moveTo>
                    <a:pt x="5682375" y="2997200"/>
                  </a:moveTo>
                  <a:lnTo>
                    <a:pt x="3183131" y="2997200"/>
                  </a:lnTo>
                  <a:lnTo>
                    <a:pt x="3117081" y="2984500"/>
                  </a:lnTo>
                  <a:lnTo>
                    <a:pt x="5747966" y="2984500"/>
                  </a:lnTo>
                  <a:lnTo>
                    <a:pt x="5682375" y="2997200"/>
                  </a:lnTo>
                  <a:close/>
                </a:path>
                <a:path w="8820150" h="3048000">
                  <a:moveTo>
                    <a:pt x="5483066" y="3009900"/>
                  </a:moveTo>
                  <a:lnTo>
                    <a:pt x="3316519" y="3009900"/>
                  </a:lnTo>
                  <a:lnTo>
                    <a:pt x="3249614" y="2997200"/>
                  </a:lnTo>
                  <a:lnTo>
                    <a:pt x="5549916" y="2997200"/>
                  </a:lnTo>
                  <a:lnTo>
                    <a:pt x="5483066" y="3009900"/>
                  </a:lnTo>
                  <a:close/>
                </a:path>
                <a:path w="8820150" h="3048000">
                  <a:moveTo>
                    <a:pt x="5280142" y="3022600"/>
                  </a:moveTo>
                  <a:lnTo>
                    <a:pt x="3519682" y="3022600"/>
                  </a:lnTo>
                  <a:lnTo>
                    <a:pt x="3451562" y="3009900"/>
                  </a:lnTo>
                  <a:lnTo>
                    <a:pt x="5348170" y="3009900"/>
                  </a:lnTo>
                  <a:lnTo>
                    <a:pt x="5280142" y="3022600"/>
                  </a:lnTo>
                  <a:close/>
                </a:path>
                <a:path w="8820150" h="3048000">
                  <a:moveTo>
                    <a:pt x="5004367" y="3035300"/>
                  </a:moveTo>
                  <a:lnTo>
                    <a:pt x="3795955" y="3035300"/>
                  </a:lnTo>
                  <a:lnTo>
                    <a:pt x="3726336" y="3022600"/>
                  </a:lnTo>
                  <a:lnTo>
                    <a:pt x="5073842" y="3022600"/>
                  </a:lnTo>
                  <a:lnTo>
                    <a:pt x="5004367" y="3035300"/>
                  </a:lnTo>
                  <a:close/>
                </a:path>
                <a:path w="8820150" h="3048000">
                  <a:moveTo>
                    <a:pt x="4437091" y="3048000"/>
                  </a:moveTo>
                  <a:lnTo>
                    <a:pt x="4364881" y="3035300"/>
                  </a:lnTo>
                  <a:lnTo>
                    <a:pt x="4509033" y="3035300"/>
                  </a:lnTo>
                  <a:lnTo>
                    <a:pt x="4437091" y="3048000"/>
                  </a:lnTo>
                  <a:close/>
                </a:path>
              </a:pathLst>
            </a:custGeom>
            <a:solidFill>
              <a:srgbClr val="FF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23920" y="3809970"/>
              <a:ext cx="8820150" cy="3048635"/>
            </a:xfrm>
            <a:custGeom>
              <a:rect l="l" t="t" r="r" b="b"/>
              <a:pathLst>
                <a:path w="8820150" h="3048634">
                  <a:moveTo>
                    <a:pt x="3117587" y="0"/>
                  </a:moveTo>
                  <a:lnTo>
                    <a:pt x="4455135" y="698591"/>
                  </a:lnTo>
                  <a:lnTo>
                    <a:pt x="4527330" y="698942"/>
                  </a:lnTo>
                  <a:lnTo>
                    <a:pt x="4599236" y="699599"/>
                  </a:lnTo>
                  <a:lnTo>
                    <a:pt x="4670842" y="700560"/>
                  </a:lnTo>
                  <a:lnTo>
                    <a:pt x="4742138" y="701823"/>
                  </a:lnTo>
                  <a:lnTo>
                    <a:pt x="4813117" y="703385"/>
                  </a:lnTo>
                  <a:lnTo>
                    <a:pt x="4883769" y="705243"/>
                  </a:lnTo>
                  <a:lnTo>
                    <a:pt x="4954085" y="707396"/>
                  </a:lnTo>
                  <a:lnTo>
                    <a:pt x="5024058" y="709841"/>
                  </a:lnTo>
                  <a:lnTo>
                    <a:pt x="5093677" y="712576"/>
                  </a:lnTo>
                  <a:lnTo>
                    <a:pt x="5162935" y="715597"/>
                  </a:lnTo>
                  <a:lnTo>
                    <a:pt x="5231822" y="718904"/>
                  </a:lnTo>
                  <a:lnTo>
                    <a:pt x="5300330" y="722493"/>
                  </a:lnTo>
                  <a:lnTo>
                    <a:pt x="5368451" y="726362"/>
                  </a:lnTo>
                  <a:lnTo>
                    <a:pt x="5436175" y="730510"/>
                  </a:lnTo>
                  <a:lnTo>
                    <a:pt x="5503494" y="734932"/>
                  </a:lnTo>
                  <a:lnTo>
                    <a:pt x="5570399" y="739628"/>
                  </a:lnTo>
                  <a:lnTo>
                    <a:pt x="5636881" y="744594"/>
                  </a:lnTo>
                  <a:lnTo>
                    <a:pt x="5702932" y="749828"/>
                  </a:lnTo>
                  <a:lnTo>
                    <a:pt x="5768543" y="755329"/>
                  </a:lnTo>
                  <a:lnTo>
                    <a:pt x="5833704" y="761092"/>
                  </a:lnTo>
                  <a:lnTo>
                    <a:pt x="5898409" y="767118"/>
                  </a:lnTo>
                  <a:lnTo>
                    <a:pt x="5962647" y="773401"/>
                  </a:lnTo>
                  <a:lnTo>
                    <a:pt x="6026410" y="779942"/>
                  </a:lnTo>
                  <a:lnTo>
                    <a:pt x="6089689" y="786736"/>
                  </a:lnTo>
                  <a:lnTo>
                    <a:pt x="6152476" y="793782"/>
                  </a:lnTo>
                  <a:lnTo>
                    <a:pt x="6214762" y="801077"/>
                  </a:lnTo>
                  <a:lnTo>
                    <a:pt x="6276538" y="808620"/>
                  </a:lnTo>
                  <a:lnTo>
                    <a:pt x="6337795" y="816407"/>
                  </a:lnTo>
                  <a:lnTo>
                    <a:pt x="6398525" y="824436"/>
                  </a:lnTo>
                  <a:lnTo>
                    <a:pt x="6458719" y="832705"/>
                  </a:lnTo>
                  <a:lnTo>
                    <a:pt x="6518368" y="841211"/>
                  </a:lnTo>
                  <a:lnTo>
                    <a:pt x="6577463" y="849952"/>
                  </a:lnTo>
                  <a:lnTo>
                    <a:pt x="6635997" y="858926"/>
                  </a:lnTo>
                  <a:lnTo>
                    <a:pt x="6693959" y="868131"/>
                  </a:lnTo>
                  <a:lnTo>
                    <a:pt x="6751342" y="877563"/>
                  </a:lnTo>
                  <a:lnTo>
                    <a:pt x="6808136" y="887221"/>
                  </a:lnTo>
                  <a:lnTo>
                    <a:pt x="6864333" y="897103"/>
                  </a:lnTo>
                  <a:lnTo>
                    <a:pt x="6919925" y="907205"/>
                  </a:lnTo>
                  <a:lnTo>
                    <a:pt x="6974902" y="917526"/>
                  </a:lnTo>
                  <a:lnTo>
                    <a:pt x="7029255" y="928062"/>
                  </a:lnTo>
                  <a:lnTo>
                    <a:pt x="7082977" y="938813"/>
                  </a:lnTo>
                  <a:lnTo>
                    <a:pt x="7136058" y="949775"/>
                  </a:lnTo>
                  <a:lnTo>
                    <a:pt x="7188489" y="960945"/>
                  </a:lnTo>
                  <a:lnTo>
                    <a:pt x="7240263" y="972323"/>
                  </a:lnTo>
                  <a:lnTo>
                    <a:pt x="7291369" y="983905"/>
                  </a:lnTo>
                  <a:lnTo>
                    <a:pt x="7341800" y="995688"/>
                  </a:lnTo>
                  <a:lnTo>
                    <a:pt x="7391546" y="1007671"/>
                  </a:lnTo>
                  <a:lnTo>
                    <a:pt x="7440600" y="1019852"/>
                  </a:lnTo>
                  <a:lnTo>
                    <a:pt x="7488951" y="1032227"/>
                  </a:lnTo>
                  <a:lnTo>
                    <a:pt x="7536592" y="1044794"/>
                  </a:lnTo>
                  <a:lnTo>
                    <a:pt x="7583514" y="1057551"/>
                  </a:lnTo>
                  <a:lnTo>
                    <a:pt x="7629708" y="1070497"/>
                  </a:lnTo>
                  <a:lnTo>
                    <a:pt x="7675165" y="1083627"/>
                  </a:lnTo>
                  <a:lnTo>
                    <a:pt x="7719877" y="1096940"/>
                  </a:lnTo>
                  <a:lnTo>
                    <a:pt x="7763835" y="1110434"/>
                  </a:lnTo>
                  <a:lnTo>
                    <a:pt x="7807030" y="1124106"/>
                  </a:lnTo>
                  <a:lnTo>
                    <a:pt x="7849454" y="1137954"/>
                  </a:lnTo>
                  <a:lnTo>
                    <a:pt x="7891097" y="1151975"/>
                  </a:lnTo>
                  <a:lnTo>
                    <a:pt x="7931951" y="1166168"/>
                  </a:lnTo>
                  <a:lnTo>
                    <a:pt x="7972007" y="1180528"/>
                  </a:lnTo>
                  <a:lnTo>
                    <a:pt x="8011257" y="1195056"/>
                  </a:lnTo>
                  <a:lnTo>
                    <a:pt x="8049692" y="1209747"/>
                  </a:lnTo>
                  <a:lnTo>
                    <a:pt x="8087303" y="1224600"/>
                  </a:lnTo>
                  <a:lnTo>
                    <a:pt x="8124081" y="1239612"/>
                  </a:lnTo>
                  <a:lnTo>
                    <a:pt x="8160018" y="1254781"/>
                  </a:lnTo>
                  <a:lnTo>
                    <a:pt x="8195105" y="1270104"/>
                  </a:lnTo>
                  <a:lnTo>
                    <a:pt x="8262694" y="1301204"/>
                  </a:lnTo>
                  <a:lnTo>
                    <a:pt x="8326778" y="1332894"/>
                  </a:lnTo>
                  <a:lnTo>
                    <a:pt x="8387288" y="1365154"/>
                  </a:lnTo>
                  <a:lnTo>
                    <a:pt x="8444153" y="1397966"/>
                  </a:lnTo>
                  <a:lnTo>
                    <a:pt x="8497303" y="1431310"/>
                  </a:lnTo>
                  <a:lnTo>
                    <a:pt x="8546670" y="1465168"/>
                  </a:lnTo>
                  <a:lnTo>
                    <a:pt x="8592183" y="1499520"/>
                  </a:lnTo>
                  <a:lnTo>
                    <a:pt x="8633773" y="1534347"/>
                  </a:lnTo>
                  <a:lnTo>
                    <a:pt x="8671369" y="1569631"/>
                  </a:lnTo>
                  <a:lnTo>
                    <a:pt x="8704902" y="1605353"/>
                  </a:lnTo>
                  <a:lnTo>
                    <a:pt x="8734302" y="1641494"/>
                  </a:lnTo>
                  <a:lnTo>
                    <a:pt x="8759500" y="1678034"/>
                  </a:lnTo>
                  <a:lnTo>
                    <a:pt x="8780425" y="1714954"/>
                  </a:lnTo>
                  <a:lnTo>
                    <a:pt x="8797008" y="1752237"/>
                  </a:lnTo>
                  <a:lnTo>
                    <a:pt x="8809179" y="1789862"/>
                  </a:lnTo>
                  <a:lnTo>
                    <a:pt x="8816869" y="1827811"/>
                  </a:lnTo>
                  <a:lnTo>
                    <a:pt x="8820006" y="1866064"/>
                  </a:lnTo>
                  <a:lnTo>
                    <a:pt x="8819847" y="1885300"/>
                  </a:lnTo>
                  <a:lnTo>
                    <a:pt x="8816061" y="1923686"/>
                  </a:lnTo>
                  <a:lnTo>
                    <a:pt x="8807713" y="1961752"/>
                  </a:lnTo>
                  <a:lnTo>
                    <a:pt x="8794873" y="1999479"/>
                  </a:lnTo>
                  <a:lnTo>
                    <a:pt x="8777612" y="2036849"/>
                  </a:lnTo>
                  <a:lnTo>
                    <a:pt x="8756003" y="2073843"/>
                  </a:lnTo>
                  <a:lnTo>
                    <a:pt x="8730116" y="2110443"/>
                  </a:lnTo>
                  <a:lnTo>
                    <a:pt x="8700022" y="2146629"/>
                  </a:lnTo>
                  <a:lnTo>
                    <a:pt x="8665792" y="2182383"/>
                  </a:lnTo>
                  <a:lnTo>
                    <a:pt x="8627499" y="2217687"/>
                  </a:lnTo>
                  <a:lnTo>
                    <a:pt x="8585212" y="2252522"/>
                  </a:lnTo>
                  <a:lnTo>
                    <a:pt x="8539004" y="2286870"/>
                  </a:lnTo>
                  <a:lnTo>
                    <a:pt x="8488945" y="2320711"/>
                  </a:lnTo>
                  <a:lnTo>
                    <a:pt x="8435107" y="2354028"/>
                  </a:lnTo>
                  <a:lnTo>
                    <a:pt x="8377560" y="2386801"/>
                  </a:lnTo>
                  <a:lnTo>
                    <a:pt x="8316377" y="2419013"/>
                  </a:lnTo>
                  <a:lnTo>
                    <a:pt x="8251628" y="2450644"/>
                  </a:lnTo>
                  <a:lnTo>
                    <a:pt x="8183385" y="2481676"/>
                  </a:lnTo>
                  <a:lnTo>
                    <a:pt x="8147975" y="2496961"/>
                  </a:lnTo>
                  <a:lnTo>
                    <a:pt x="8111718" y="2512090"/>
                  </a:lnTo>
                  <a:lnTo>
                    <a:pt x="8074623" y="2527060"/>
                  </a:lnTo>
                  <a:lnTo>
                    <a:pt x="8036699" y="2541868"/>
                  </a:lnTo>
                  <a:lnTo>
                    <a:pt x="7997955" y="2556513"/>
                  </a:lnTo>
                  <a:lnTo>
                    <a:pt x="7958400" y="2570991"/>
                  </a:lnTo>
                  <a:lnTo>
                    <a:pt x="7918042" y="2585302"/>
                  </a:lnTo>
                  <a:lnTo>
                    <a:pt x="7876890" y="2599441"/>
                  </a:lnTo>
                  <a:lnTo>
                    <a:pt x="7834955" y="2613408"/>
                  </a:lnTo>
                  <a:lnTo>
                    <a:pt x="7792243" y="2627199"/>
                  </a:lnTo>
                  <a:lnTo>
                    <a:pt x="7748765" y="2640813"/>
                  </a:lnTo>
                  <a:lnTo>
                    <a:pt x="7704528" y="2654246"/>
                  </a:lnTo>
                  <a:lnTo>
                    <a:pt x="7659543" y="2667498"/>
                  </a:lnTo>
                  <a:lnTo>
                    <a:pt x="7613818" y="2680565"/>
                  </a:lnTo>
                  <a:lnTo>
                    <a:pt x="7567361" y="2693445"/>
                  </a:lnTo>
                  <a:lnTo>
                    <a:pt x="7520183" y="2706135"/>
                  </a:lnTo>
                  <a:lnTo>
                    <a:pt x="7472291" y="2718634"/>
                  </a:lnTo>
                  <a:lnTo>
                    <a:pt x="7423694" y="2730939"/>
                  </a:lnTo>
                  <a:lnTo>
                    <a:pt x="7374402" y="2743048"/>
                  </a:lnTo>
                  <a:lnTo>
                    <a:pt x="7324423" y="2754958"/>
                  </a:lnTo>
                  <a:lnTo>
                    <a:pt x="7273766" y="2766668"/>
                  </a:lnTo>
                  <a:lnTo>
                    <a:pt x="7222441" y="2778174"/>
                  </a:lnTo>
                  <a:lnTo>
                    <a:pt x="7170456" y="2789475"/>
                  </a:lnTo>
                  <a:lnTo>
                    <a:pt x="7117819" y="2800568"/>
                  </a:lnTo>
                  <a:lnTo>
                    <a:pt x="7064541" y="2811450"/>
                  </a:lnTo>
                  <a:lnTo>
                    <a:pt x="7010629" y="2822120"/>
                  </a:lnTo>
                  <a:lnTo>
                    <a:pt x="6956092" y="2832576"/>
                  </a:lnTo>
                  <a:lnTo>
                    <a:pt x="6900941" y="2842814"/>
                  </a:lnTo>
                  <a:lnTo>
                    <a:pt x="6845183" y="2852833"/>
                  </a:lnTo>
                  <a:lnTo>
                    <a:pt x="6788827" y="2862630"/>
                  </a:lnTo>
                  <a:lnTo>
                    <a:pt x="6731882" y="2872203"/>
                  </a:lnTo>
                  <a:lnTo>
                    <a:pt x="6674358" y="2881549"/>
                  </a:lnTo>
                  <a:lnTo>
                    <a:pt x="6616263" y="2890667"/>
                  </a:lnTo>
                  <a:lnTo>
                    <a:pt x="6557605" y="2899553"/>
                  </a:lnTo>
                  <a:lnTo>
                    <a:pt x="6498395" y="2908207"/>
                  </a:lnTo>
                  <a:lnTo>
                    <a:pt x="6438640" y="2916624"/>
                  </a:lnTo>
                  <a:lnTo>
                    <a:pt x="6378350" y="2924803"/>
                  </a:lnTo>
                  <a:lnTo>
                    <a:pt x="6317534" y="2932742"/>
                  </a:lnTo>
                  <a:lnTo>
                    <a:pt x="6256200" y="2940439"/>
                  </a:lnTo>
                  <a:lnTo>
                    <a:pt x="6194357" y="2947890"/>
                  </a:lnTo>
                  <a:lnTo>
                    <a:pt x="6132015" y="2955094"/>
                  </a:lnTo>
                  <a:lnTo>
                    <a:pt x="6069182" y="2962048"/>
                  </a:lnTo>
                  <a:lnTo>
                    <a:pt x="6005867" y="2968751"/>
                  </a:lnTo>
                  <a:lnTo>
                    <a:pt x="5942079" y="2975199"/>
                  </a:lnTo>
                  <a:lnTo>
                    <a:pt x="5877827" y="2981390"/>
                  </a:lnTo>
                  <a:lnTo>
                    <a:pt x="5813119" y="2987322"/>
                  </a:lnTo>
                  <a:lnTo>
                    <a:pt x="5747966" y="2992993"/>
                  </a:lnTo>
                  <a:lnTo>
                    <a:pt x="5682375" y="2998401"/>
                  </a:lnTo>
                  <a:lnTo>
                    <a:pt x="5616355" y="3003542"/>
                  </a:lnTo>
                  <a:lnTo>
                    <a:pt x="5549916" y="3008416"/>
                  </a:lnTo>
                  <a:lnTo>
                    <a:pt x="5483066" y="3013018"/>
                  </a:lnTo>
                  <a:lnTo>
                    <a:pt x="5415815" y="3017348"/>
                  </a:lnTo>
                  <a:lnTo>
                    <a:pt x="5348170" y="3021403"/>
                  </a:lnTo>
                  <a:lnTo>
                    <a:pt x="5280142" y="3025180"/>
                  </a:lnTo>
                  <a:lnTo>
                    <a:pt x="5211739" y="3028677"/>
                  </a:lnTo>
                  <a:lnTo>
                    <a:pt x="5142969" y="3031892"/>
                  </a:lnTo>
                  <a:lnTo>
                    <a:pt x="5073842" y="3034823"/>
                  </a:lnTo>
                  <a:lnTo>
                    <a:pt x="5004367" y="3037466"/>
                  </a:lnTo>
                  <a:lnTo>
                    <a:pt x="4934552" y="3039821"/>
                  </a:lnTo>
                  <a:lnTo>
                    <a:pt x="4864407" y="3041884"/>
                  </a:lnTo>
                  <a:lnTo>
                    <a:pt x="4793940" y="3043653"/>
                  </a:lnTo>
                  <a:lnTo>
                    <a:pt x="4723160" y="3045126"/>
                  </a:lnTo>
                  <a:lnTo>
                    <a:pt x="4652076" y="3046300"/>
                  </a:lnTo>
                  <a:lnTo>
                    <a:pt x="4580698" y="3047174"/>
                  </a:lnTo>
                  <a:lnTo>
                    <a:pt x="4509033" y="3047745"/>
                  </a:lnTo>
                  <a:lnTo>
                    <a:pt x="4437091" y="3048010"/>
                  </a:lnTo>
                  <a:lnTo>
                    <a:pt x="4364881" y="3047967"/>
                  </a:lnTo>
                  <a:lnTo>
                    <a:pt x="4292683" y="3047616"/>
                  </a:lnTo>
                  <a:lnTo>
                    <a:pt x="4220777" y="3046959"/>
                  </a:lnTo>
                  <a:lnTo>
                    <a:pt x="4149171" y="3045998"/>
                  </a:lnTo>
                  <a:lnTo>
                    <a:pt x="4077874" y="3044735"/>
                  </a:lnTo>
                  <a:lnTo>
                    <a:pt x="4006896" y="3043173"/>
                  </a:lnTo>
                  <a:lnTo>
                    <a:pt x="3936244" y="3041315"/>
                  </a:lnTo>
                  <a:lnTo>
                    <a:pt x="3865927" y="3039162"/>
                  </a:lnTo>
                  <a:lnTo>
                    <a:pt x="3795955" y="3036717"/>
                  </a:lnTo>
                  <a:lnTo>
                    <a:pt x="3726336" y="3033983"/>
                  </a:lnTo>
                  <a:lnTo>
                    <a:pt x="3657078" y="3030961"/>
                  </a:lnTo>
                  <a:lnTo>
                    <a:pt x="3588191" y="3027654"/>
                  </a:lnTo>
                  <a:lnTo>
                    <a:pt x="3519682" y="3024065"/>
                  </a:lnTo>
                  <a:lnTo>
                    <a:pt x="3451562" y="3020196"/>
                  </a:lnTo>
                  <a:lnTo>
                    <a:pt x="3383838" y="3016049"/>
                  </a:lnTo>
                  <a:lnTo>
                    <a:pt x="3316519" y="3011626"/>
                  </a:lnTo>
                  <a:lnTo>
                    <a:pt x="3249614" y="3006931"/>
                  </a:lnTo>
                  <a:lnTo>
                    <a:pt x="3183131" y="3001965"/>
                  </a:lnTo>
                  <a:lnTo>
                    <a:pt x="3117081" y="2996730"/>
                  </a:lnTo>
                  <a:lnTo>
                    <a:pt x="3051470" y="2991230"/>
                  </a:lnTo>
                  <a:lnTo>
                    <a:pt x="2986308" y="2985466"/>
                  </a:lnTo>
                  <a:lnTo>
                    <a:pt x="2921603" y="2979441"/>
                  </a:lnTo>
                  <a:lnTo>
                    <a:pt x="2857365" y="2973157"/>
                  </a:lnTo>
                  <a:lnTo>
                    <a:pt x="2793602" y="2966617"/>
                  </a:lnTo>
                  <a:lnTo>
                    <a:pt x="2730323" y="2959822"/>
                  </a:lnTo>
                  <a:lnTo>
                    <a:pt x="2667536" y="2952776"/>
                  </a:lnTo>
                  <a:lnTo>
                    <a:pt x="2605250" y="2945481"/>
                  </a:lnTo>
                  <a:lnTo>
                    <a:pt x="2543474" y="2937939"/>
                  </a:lnTo>
                  <a:lnTo>
                    <a:pt x="2482217" y="2930152"/>
                  </a:lnTo>
                  <a:lnTo>
                    <a:pt x="2421487" y="2922123"/>
                  </a:lnTo>
                  <a:lnTo>
                    <a:pt x="2361293" y="2913854"/>
                  </a:lnTo>
                  <a:lnTo>
                    <a:pt x="2301644" y="2905348"/>
                  </a:lnTo>
                  <a:lnTo>
                    <a:pt x="2242548" y="2896606"/>
                  </a:lnTo>
                  <a:lnTo>
                    <a:pt x="2184015" y="2887632"/>
                  </a:lnTo>
                  <a:lnTo>
                    <a:pt x="2126052" y="2878428"/>
                  </a:lnTo>
                  <a:lnTo>
                    <a:pt x="2068670" y="2868995"/>
                  </a:lnTo>
                  <a:lnTo>
                    <a:pt x="2011875" y="2859337"/>
                  </a:lnTo>
                  <a:lnTo>
                    <a:pt x="1955678" y="2849456"/>
                  </a:lnTo>
                  <a:lnTo>
                    <a:pt x="1900086" y="2839354"/>
                  </a:lnTo>
                  <a:lnTo>
                    <a:pt x="1845109" y="2829033"/>
                  </a:lnTo>
                  <a:lnTo>
                    <a:pt x="1790756" y="2818497"/>
                  </a:lnTo>
                  <a:lnTo>
                    <a:pt x="1737034" y="2807746"/>
                  </a:lnTo>
                  <a:lnTo>
                    <a:pt x="1683953" y="2796784"/>
                  </a:lnTo>
                  <a:lnTo>
                    <a:pt x="1631522" y="2785614"/>
                  </a:lnTo>
                  <a:lnTo>
                    <a:pt x="1579748" y="2774236"/>
                  </a:lnTo>
                  <a:lnTo>
                    <a:pt x="1528642" y="2762654"/>
                  </a:lnTo>
                  <a:lnTo>
                    <a:pt x="1478211" y="2750871"/>
                  </a:lnTo>
                  <a:lnTo>
                    <a:pt x="1428465" y="2738888"/>
                  </a:lnTo>
                  <a:lnTo>
                    <a:pt x="1379411" y="2726708"/>
                  </a:lnTo>
                  <a:lnTo>
                    <a:pt x="1331059" y="2714332"/>
                  </a:lnTo>
                  <a:lnTo>
                    <a:pt x="1283418" y="2701765"/>
                  </a:lnTo>
                  <a:lnTo>
                    <a:pt x="1236496" y="2689008"/>
                  </a:lnTo>
                  <a:lnTo>
                    <a:pt x="1190302" y="2676063"/>
                  </a:lnTo>
                  <a:lnTo>
                    <a:pt x="1144845" y="2662932"/>
                  </a:lnTo>
                  <a:lnTo>
                    <a:pt x="1100133" y="2649619"/>
                  </a:lnTo>
                  <a:lnTo>
                    <a:pt x="1056175" y="2636125"/>
                  </a:lnTo>
                  <a:lnTo>
                    <a:pt x="1012980" y="2622453"/>
                  </a:lnTo>
                  <a:lnTo>
                    <a:pt x="970556" y="2608605"/>
                  </a:lnTo>
                  <a:lnTo>
                    <a:pt x="928913" y="2594584"/>
                  </a:lnTo>
                  <a:lnTo>
                    <a:pt x="888059" y="2580392"/>
                  </a:lnTo>
                  <a:lnTo>
                    <a:pt x="848002" y="2566031"/>
                  </a:lnTo>
                  <a:lnTo>
                    <a:pt x="808752" y="2551504"/>
                  </a:lnTo>
                  <a:lnTo>
                    <a:pt x="770317" y="2536812"/>
                  </a:lnTo>
                  <a:lnTo>
                    <a:pt x="732706" y="2521960"/>
                  </a:lnTo>
                  <a:lnTo>
                    <a:pt x="695928" y="2506948"/>
                  </a:lnTo>
                  <a:lnTo>
                    <a:pt x="659991" y="2491779"/>
                  </a:lnTo>
                  <a:lnTo>
                    <a:pt x="624904" y="2476455"/>
                  </a:lnTo>
                  <a:lnTo>
                    <a:pt x="557315" y="2445355"/>
                  </a:lnTo>
                  <a:lnTo>
                    <a:pt x="493230" y="2413665"/>
                  </a:lnTo>
                  <a:lnTo>
                    <a:pt x="432721" y="2381405"/>
                  </a:lnTo>
                  <a:lnTo>
                    <a:pt x="375856" y="2348593"/>
                  </a:lnTo>
                  <a:lnTo>
                    <a:pt x="322705" y="2315249"/>
                  </a:lnTo>
                  <a:lnTo>
                    <a:pt x="273338" y="2281392"/>
                  </a:lnTo>
                  <a:lnTo>
                    <a:pt x="227825" y="2247040"/>
                  </a:lnTo>
                  <a:lnTo>
                    <a:pt x="186235" y="2212212"/>
                  </a:lnTo>
                  <a:lnTo>
                    <a:pt x="148638" y="2176928"/>
                  </a:lnTo>
                  <a:lnTo>
                    <a:pt x="115105" y="2141206"/>
                  </a:lnTo>
                  <a:lnTo>
                    <a:pt x="85705" y="2105066"/>
                  </a:lnTo>
                  <a:lnTo>
                    <a:pt x="60507" y="2068526"/>
                  </a:lnTo>
                  <a:lnTo>
                    <a:pt x="39581" y="2031605"/>
                  </a:lnTo>
                  <a:lnTo>
                    <a:pt x="22998" y="1994323"/>
                  </a:lnTo>
                  <a:lnTo>
                    <a:pt x="10827" y="1956698"/>
                  </a:lnTo>
                  <a:lnTo>
                    <a:pt x="3137" y="1918749"/>
                  </a:lnTo>
                  <a:lnTo>
                    <a:pt x="0" y="1880495"/>
                  </a:lnTo>
                  <a:lnTo>
                    <a:pt x="159" y="1861260"/>
                  </a:lnTo>
                  <a:lnTo>
                    <a:pt x="4818" y="1817874"/>
                  </a:lnTo>
                  <a:lnTo>
                    <a:pt x="15390" y="1774802"/>
                  </a:lnTo>
                  <a:lnTo>
                    <a:pt x="31790" y="1732078"/>
                  </a:lnTo>
                  <a:lnTo>
                    <a:pt x="53929" y="1689736"/>
                  </a:lnTo>
                  <a:lnTo>
                    <a:pt x="81720" y="1647810"/>
                  </a:lnTo>
                  <a:lnTo>
                    <a:pt x="115077" y="1606332"/>
                  </a:lnTo>
                  <a:lnTo>
                    <a:pt x="153910" y="1565338"/>
                  </a:lnTo>
                  <a:lnTo>
                    <a:pt x="198134" y="1524860"/>
                  </a:lnTo>
                  <a:lnTo>
                    <a:pt x="247660" y="1484933"/>
                  </a:lnTo>
                  <a:lnTo>
                    <a:pt x="302402" y="1445591"/>
                  </a:lnTo>
                  <a:lnTo>
                    <a:pt x="362271" y="1406866"/>
                  </a:lnTo>
                  <a:lnTo>
                    <a:pt x="427181" y="1368793"/>
                  </a:lnTo>
                  <a:lnTo>
                    <a:pt x="461499" y="1350012"/>
                  </a:lnTo>
                  <a:lnTo>
                    <a:pt x="497044" y="1331406"/>
                  </a:lnTo>
                  <a:lnTo>
                    <a:pt x="533805" y="1312980"/>
                  </a:lnTo>
                  <a:lnTo>
                    <a:pt x="571772" y="1294738"/>
                  </a:lnTo>
                  <a:lnTo>
                    <a:pt x="610934" y="1276685"/>
                  </a:lnTo>
                  <a:lnTo>
                    <a:pt x="651279" y="1258824"/>
                  </a:lnTo>
                  <a:lnTo>
                    <a:pt x="692797" y="1241159"/>
                  </a:lnTo>
                  <a:lnTo>
                    <a:pt x="735477" y="1223696"/>
                  </a:lnTo>
                  <a:lnTo>
                    <a:pt x="779308" y="1206437"/>
                  </a:lnTo>
                  <a:lnTo>
                    <a:pt x="824279" y="1189388"/>
                  </a:lnTo>
                  <a:lnTo>
                    <a:pt x="870379" y="1172553"/>
                  </a:lnTo>
                  <a:lnTo>
                    <a:pt x="917596" y="1155936"/>
                  </a:lnTo>
                  <a:lnTo>
                    <a:pt x="965922" y="1139540"/>
                  </a:lnTo>
                  <a:lnTo>
                    <a:pt x="1015343" y="1123371"/>
                  </a:lnTo>
                  <a:lnTo>
                    <a:pt x="1065850" y="1107432"/>
                  </a:lnTo>
                  <a:lnTo>
                    <a:pt x="1117431" y="1091728"/>
                  </a:lnTo>
                  <a:lnTo>
                    <a:pt x="1170075" y="1076263"/>
                  </a:lnTo>
                  <a:lnTo>
                    <a:pt x="1223773" y="1061041"/>
                  </a:lnTo>
                  <a:lnTo>
                    <a:pt x="1278512" y="1046066"/>
                  </a:lnTo>
                  <a:lnTo>
                    <a:pt x="1334281" y="1031343"/>
                  </a:lnTo>
                  <a:lnTo>
                    <a:pt x="1391071" y="1016876"/>
                  </a:lnTo>
                  <a:lnTo>
                    <a:pt x="1448869" y="1002668"/>
                  </a:lnTo>
                  <a:lnTo>
                    <a:pt x="1507665" y="988725"/>
                  </a:lnTo>
                  <a:lnTo>
                    <a:pt x="1567449" y="975051"/>
                  </a:lnTo>
                  <a:lnTo>
                    <a:pt x="1628208" y="961649"/>
                  </a:lnTo>
                  <a:lnTo>
                    <a:pt x="1689933" y="948524"/>
                  </a:lnTo>
                  <a:lnTo>
                    <a:pt x="1752612" y="935680"/>
                  </a:lnTo>
                  <a:lnTo>
                    <a:pt x="1816234" y="923121"/>
                  </a:lnTo>
                  <a:lnTo>
                    <a:pt x="1880789" y="910852"/>
                  </a:lnTo>
                  <a:lnTo>
                    <a:pt x="1946265" y="898877"/>
                  </a:lnTo>
                  <a:lnTo>
                    <a:pt x="2012652" y="887200"/>
                  </a:lnTo>
                  <a:lnTo>
                    <a:pt x="2079939" y="875825"/>
                  </a:lnTo>
                  <a:lnTo>
                    <a:pt x="2148114" y="864756"/>
                  </a:lnTo>
                  <a:lnTo>
                    <a:pt x="2217167" y="853998"/>
                  </a:lnTo>
                  <a:lnTo>
                    <a:pt x="2287087" y="843555"/>
                  </a:lnTo>
                  <a:lnTo>
                    <a:pt x="2357863" y="833431"/>
                  </a:lnTo>
                  <a:lnTo>
                    <a:pt x="2429484" y="823630"/>
                  </a:lnTo>
                  <a:lnTo>
                    <a:pt x="2501939" y="814157"/>
                  </a:lnTo>
                  <a:lnTo>
                    <a:pt x="2575217" y="805016"/>
                  </a:lnTo>
                  <a:lnTo>
                    <a:pt x="2649308" y="796210"/>
                  </a:lnTo>
                  <a:lnTo>
                    <a:pt x="2724199" y="787745"/>
                  </a:lnTo>
                  <a:lnTo>
                    <a:pt x="2799882" y="779624"/>
                  </a:lnTo>
                  <a:lnTo>
                    <a:pt x="3117587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694271" y="4801962"/>
            <a:ext cx="5946775" cy="141414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154305" indent="-142240">
              <a:lnSpc>
                <a:spcPct val="100000"/>
              </a:lnSpc>
              <a:spcBef>
                <a:spcPts val="675"/>
              </a:spcBef>
              <a:buClr>
                <a:srgbClr val="9F839F"/>
              </a:buClr>
              <a:buSzPct val="56250"/>
              <a:buFont typeface="Cambria"/>
              <a:buChar char="◼"/>
              <a:tabLst>
                <a:tab pos="154940"/>
              </a:tabLst>
            </a:pPr>
            <a:r>
              <a:rPr sz="2400" b="1">
                <a:latin typeface="Times New Roman"/>
                <a:cs typeface="Times New Roman"/>
              </a:rPr>
              <a:t>1.shipment</a:t>
            </a:r>
            <a:r>
              <a:rPr sz="2400" b="1" spc="-2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during</a:t>
            </a:r>
            <a:r>
              <a:rPr sz="2400" b="1" spc="-2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Jan.</a:t>
            </a:r>
            <a:r>
              <a:rPr sz="2400" b="1" spc="-20">
                <a:latin typeface="Times New Roman"/>
                <a:cs typeface="Times New Roman"/>
              </a:rPr>
              <a:t> </a:t>
            </a:r>
            <a:r>
              <a:rPr sz="2400" b="1" spc="-10">
                <a:latin typeface="Times New Roman"/>
                <a:cs typeface="Times New Roman"/>
              </a:rPr>
              <a:t>,1997</a:t>
            </a:r>
            <a:endParaRPr sz="2400">
              <a:latin typeface="Times New Roman"/>
              <a:cs typeface="Times New Roman"/>
            </a:endParaRPr>
          </a:p>
          <a:p>
            <a:pPr marL="154305" indent="-142240">
              <a:lnSpc>
                <a:spcPct val="100000"/>
              </a:lnSpc>
              <a:spcBef>
                <a:spcPts val="575"/>
              </a:spcBef>
              <a:buClr>
                <a:srgbClr val="9F839F"/>
              </a:buClr>
              <a:buSzPct val="56250"/>
              <a:buFont typeface="Cambria"/>
              <a:buChar char="◼"/>
              <a:tabLst>
                <a:tab pos="154940"/>
              </a:tabLst>
            </a:pPr>
            <a:r>
              <a:rPr sz="2400" b="1">
                <a:latin typeface="Times New Roman"/>
                <a:cs typeface="Times New Roman"/>
              </a:rPr>
              <a:t>2.shipment</a:t>
            </a:r>
            <a:r>
              <a:rPr sz="2400" b="1" spc="-2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at</a:t>
            </a:r>
            <a:r>
              <a:rPr sz="2400" b="1" spc="-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or</a:t>
            </a:r>
            <a:r>
              <a:rPr sz="2400" b="1" spc="-1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before</a:t>
            </a:r>
            <a:r>
              <a:rPr sz="2400" b="1" spc="-10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the</a:t>
            </a:r>
            <a:r>
              <a:rPr sz="2400" b="1" spc="-1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end</a:t>
            </a:r>
            <a:r>
              <a:rPr sz="2400" b="1" spc="-10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of</a:t>
            </a:r>
            <a:r>
              <a:rPr sz="2400" b="1" spc="-5">
                <a:latin typeface="Times New Roman"/>
                <a:cs typeface="Times New Roman"/>
              </a:rPr>
              <a:t> </a:t>
            </a:r>
            <a:r>
              <a:rPr sz="2400" b="1" spc="-10">
                <a:latin typeface="Times New Roman"/>
                <a:cs typeface="Times New Roman"/>
              </a:rPr>
              <a:t>June,1997</a:t>
            </a:r>
            <a:endParaRPr sz="2400">
              <a:latin typeface="Times New Roman"/>
              <a:cs typeface="Times New Roman"/>
            </a:endParaRPr>
          </a:p>
          <a:p>
            <a:pPr marL="154305" indent="-142240">
              <a:lnSpc>
                <a:spcPct val="100000"/>
              </a:lnSpc>
              <a:spcBef>
                <a:spcPts val="660"/>
              </a:spcBef>
              <a:buClr>
                <a:srgbClr val="9F839F"/>
              </a:buClr>
              <a:buSzPct val="56250"/>
              <a:buFont typeface="Cambria"/>
              <a:buChar char="◼"/>
              <a:tabLst>
                <a:tab pos="154940"/>
              </a:tabLst>
            </a:pPr>
            <a:r>
              <a:rPr sz="2400" b="1">
                <a:latin typeface="Times New Roman"/>
                <a:cs typeface="Times New Roman"/>
              </a:rPr>
              <a:t>3.shipment</a:t>
            </a:r>
            <a:r>
              <a:rPr sz="2400" b="1" spc="-5">
                <a:latin typeface="Times New Roman"/>
                <a:cs typeface="Times New Roman"/>
              </a:rPr>
              <a:t> </a:t>
            </a:r>
            <a:r>
              <a:rPr sz="2800" b="1" i="1">
                <a:latin typeface="Times New Roman"/>
                <a:cs typeface="Times New Roman"/>
              </a:rPr>
              <a:t>on</a:t>
            </a:r>
            <a:r>
              <a:rPr sz="2800" b="1" i="1" spc="-5">
                <a:latin typeface="Times New Roman"/>
                <a:cs typeface="Times New Roman"/>
              </a:rPr>
              <a:t> </a:t>
            </a:r>
            <a:r>
              <a:rPr sz="2800" b="1" i="1">
                <a:latin typeface="Times New Roman"/>
                <a:cs typeface="Times New Roman"/>
              </a:rPr>
              <a:t>or</a:t>
            </a:r>
            <a:r>
              <a:rPr sz="2800" b="1" i="1" spc="-5">
                <a:latin typeface="Times New Roman"/>
                <a:cs typeface="Times New Roman"/>
              </a:rPr>
              <a:t> </a:t>
            </a:r>
            <a:r>
              <a:rPr sz="2800" b="1" i="1">
                <a:latin typeface="Times New Roman"/>
                <a:cs typeface="Times New Roman"/>
              </a:rPr>
              <a:t>about</a:t>
            </a:r>
            <a:r>
              <a:rPr sz="2800" b="1" i="1" spc="-10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July</a:t>
            </a:r>
            <a:r>
              <a:rPr sz="2400" b="1" spc="-5">
                <a:latin typeface="Times New Roman"/>
                <a:cs typeface="Times New Roman"/>
              </a:rPr>
              <a:t> </a:t>
            </a:r>
            <a:r>
              <a:rPr sz="2400" b="1" spc="-10">
                <a:latin typeface="Times New Roman"/>
                <a:cs typeface="Times New Roman"/>
              </a:rPr>
              <a:t>15th,1997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822325" y="1336675"/>
            <a:ext cx="8085455" cy="2460625"/>
            <a:chOff x="822325" y="1336675"/>
            <a:chExt cx="8085455" cy="2460625"/>
          </a:xfrm>
        </p:grpSpPr>
        <p:sp>
          <p:nvSpPr>
            <p:cNvPr id="9" name="object 9"/>
            <p:cNvSpPr/>
            <p:nvPr/>
          </p:nvSpPr>
          <p:spPr>
            <a:xfrm>
              <a:off x="827087" y="1341437"/>
              <a:ext cx="8075930" cy="2451100"/>
            </a:xfrm>
            <a:custGeom>
              <a:rect l="l" t="t" r="r" b="b"/>
              <a:pathLst>
                <a:path w="8075930" h="2451100">
                  <a:moveTo>
                    <a:pt x="8075611" y="2451100"/>
                  </a:moveTo>
                  <a:lnTo>
                    <a:pt x="0" y="2451100"/>
                  </a:lnTo>
                  <a:lnTo>
                    <a:pt x="0" y="0"/>
                  </a:lnTo>
                  <a:lnTo>
                    <a:pt x="8075611" y="0"/>
                  </a:lnTo>
                  <a:lnTo>
                    <a:pt x="8075611" y="2451100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827087" y="1341437"/>
              <a:ext cx="8075930" cy="2451100"/>
            </a:xfrm>
            <a:custGeom>
              <a:rect l="l" t="t" r="r" b="b"/>
              <a:pathLst>
                <a:path w="8075930" h="2451100">
                  <a:moveTo>
                    <a:pt x="0" y="0"/>
                  </a:moveTo>
                  <a:lnTo>
                    <a:pt x="8075611" y="0"/>
                  </a:lnTo>
                  <a:lnTo>
                    <a:pt x="8075611" y="2451100"/>
                  </a:lnTo>
                  <a:lnTo>
                    <a:pt x="0" y="24511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9933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905828" y="1148519"/>
            <a:ext cx="7848600" cy="2584450"/>
          </a:xfrm>
          <a:prstGeom prst="rect">
            <a:avLst/>
          </a:prstGeom>
        </p:spPr>
        <p:txBody>
          <a:bodyPr vert="horz" wrap="square" lIns="0" tIns="25272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89"/>
              </a:spcBef>
              <a:tabLst>
                <a:tab pos="4812665"/>
                <a:tab pos="5498465"/>
              </a:tabLst>
            </a:pPr>
            <a:r>
              <a:rPr sz="3600" b="1">
                <a:solidFill>
                  <a:srgbClr val="0000FF"/>
                </a:solidFill>
                <a:latin typeface="Microsoft JhengHei"/>
                <a:cs typeface="Microsoft JhengHei"/>
              </a:rPr>
              <a:t>（一）装运时间</a:t>
            </a:r>
            <a:r>
              <a:rPr sz="3600" b="1" spc="-10">
                <a:solidFill>
                  <a:srgbClr val="0000FF"/>
                </a:solidFill>
                <a:latin typeface="Microsoft JhengHei"/>
                <a:cs typeface="Microsoft JhengHei"/>
              </a:rPr>
              <a:t>（time</a:t>
            </a:r>
            <a:r>
              <a:rPr sz="3600" b="1">
                <a:solidFill>
                  <a:srgbClr val="0000FF"/>
                </a:solidFill>
                <a:latin typeface="Microsoft JhengHei"/>
                <a:cs typeface="Microsoft JhengHei"/>
              </a:rPr>
              <a:t>	</a:t>
            </a:r>
            <a:r>
              <a:rPr sz="3600" b="1" spc="-25">
                <a:solidFill>
                  <a:srgbClr val="0000FF"/>
                </a:solidFill>
                <a:latin typeface="Microsoft JhengHei"/>
                <a:cs typeface="Microsoft JhengHei"/>
              </a:rPr>
              <a:t>of</a:t>
            </a:r>
            <a:r>
              <a:rPr sz="3600" b="1">
                <a:solidFill>
                  <a:srgbClr val="0000FF"/>
                </a:solidFill>
                <a:latin typeface="Microsoft JhengHei"/>
                <a:cs typeface="Microsoft JhengHei"/>
              </a:rPr>
              <a:t>	</a:t>
            </a:r>
            <a:r>
              <a:rPr sz="3600" b="1" spc="-180">
                <a:solidFill>
                  <a:srgbClr val="0000FF"/>
                </a:solidFill>
                <a:latin typeface="Microsoft JhengHei"/>
                <a:cs typeface="Microsoft JhengHei"/>
              </a:rPr>
              <a:t>shipment）</a:t>
            </a:r>
            <a:endParaRPr sz="3600">
              <a:latin typeface="Microsoft JhengHei"/>
              <a:cs typeface="Microsoft JhengHei"/>
            </a:endParaRPr>
          </a:p>
          <a:p>
            <a:pPr marL="12700" marR="5080" indent="355600">
              <a:lnSpc>
                <a:spcPct val="105500"/>
              </a:lnSpc>
              <a:spcBef>
                <a:spcPts val="1285"/>
              </a:spcBef>
            </a:pPr>
            <a:r>
              <a:rPr sz="2800" b="1" spc="-5">
                <a:solidFill>
                  <a:srgbClr val="0000FF"/>
                </a:solidFill>
                <a:latin typeface="Microsoft JhengHei"/>
                <a:cs typeface="Microsoft JhengHei"/>
              </a:rPr>
              <a:t>又称为装运期，指卖方将合同规定的货物装上运输工具或交给承运人的期限。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725"/>
              </a:spcBef>
            </a:pPr>
            <a:r>
              <a:rPr sz="3200" b="1">
                <a:solidFill>
                  <a:srgbClr val="0000FF"/>
                </a:solidFill>
                <a:latin typeface="Times New Roman"/>
                <a:cs typeface="Times New Roman"/>
              </a:rPr>
              <a:t>1</a:t>
            </a:r>
            <a:r>
              <a:rPr sz="3200" b="1" spc="-10">
                <a:solidFill>
                  <a:srgbClr val="0000FF"/>
                </a:solidFill>
                <a:latin typeface="Microsoft JhengHei"/>
                <a:cs typeface="Microsoft JhengHei"/>
              </a:rPr>
              <a:t>、装运期的规定方法</a:t>
            </a:r>
            <a:endParaRPr sz="3200">
              <a:latin typeface="Microsoft JhengHei"/>
              <a:cs typeface="Microsoft JhengHe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457200" y="6553200"/>
            <a:ext cx="8686800" cy="304800"/>
            <a:chOff x="457200" y="6553200"/>
            <a:chExt cx="8686800" cy="304800"/>
          </a:xfrm>
        </p:grpSpPr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839200" y="6553200"/>
              <a:ext cx="304800" cy="30480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7200" y="6553200"/>
              <a:ext cx="304800" cy="304800"/>
            </a:xfrm>
            <a:prstGeom prst="rect">
              <a:avLst/>
            </a:prstGeom>
          </p:spPr>
        </p:pic>
      </p:grp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4</a:t>
            </a:fld>
          </a:p>
        </p:txBody>
      </p:sp>
      <p:sp>
        <p:nvSpPr>
          <p:cNvPr id="16" name="object 1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17" name="object 1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31762" y="0"/>
            <a:ext cx="9012555" cy="6858000"/>
            <a:chOff x="131762" y="0"/>
            <a:chExt cx="9012555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09600" y="0"/>
              <a:ext cx="8532812" cy="6858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971550" y="1628775"/>
              <a:ext cx="7088505" cy="2736850"/>
            </a:xfrm>
            <a:custGeom>
              <a:rect l="l" t="t" r="r" b="b"/>
              <a:pathLst>
                <a:path w="7088505" h="2736850">
                  <a:moveTo>
                    <a:pt x="7088188" y="2736850"/>
                  </a:moveTo>
                  <a:lnTo>
                    <a:pt x="0" y="2736850"/>
                  </a:lnTo>
                  <a:lnTo>
                    <a:pt x="0" y="0"/>
                  </a:lnTo>
                  <a:lnTo>
                    <a:pt x="7088188" y="0"/>
                  </a:lnTo>
                  <a:lnTo>
                    <a:pt x="7088188" y="2736850"/>
                  </a:lnTo>
                  <a:close/>
                </a:path>
              </a:pathLst>
            </a:custGeom>
            <a:solidFill>
              <a:srgbClr val="FF99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050290" y="1634214"/>
            <a:ext cx="6883400" cy="2165350"/>
          </a:xfrm>
          <a:prstGeom prst="rect">
            <a:avLst/>
          </a:prstGeom>
        </p:spPr>
        <p:txBody>
          <a:bodyPr vert="horz" wrap="square" lIns="0" tIns="92710" rIns="0" bIns="0" rtlCol="0">
            <a:spAutoFit/>
          </a:bodyPr>
          <a:lstStyle/>
          <a:p>
            <a:pPr marL="355600" marR="234315" indent="-342900">
              <a:lnSpc>
                <a:spcPts val="3710"/>
              </a:lnSpc>
              <a:spcBef>
                <a:spcPts val="730"/>
              </a:spcBef>
              <a:buFont typeface="Microsoft JhengHei"/>
              <a:buAutoNum type="arabicPeriod"/>
              <a:tabLst>
                <a:tab pos="697865"/>
                <a:tab pos="698500"/>
              </a:tabLst>
            </a:pPr>
            <a:r>
              <a:rPr sz="3600" b="1" spc="-5">
                <a:latin typeface="Microsoft JhengHei"/>
                <a:cs typeface="Microsoft JhengHei"/>
              </a:rPr>
              <a:t>应考虑生产期、船期和国际市</a:t>
            </a:r>
            <a:r>
              <a:rPr sz="3600" b="1" spc="-10">
                <a:latin typeface="Microsoft JhengHei"/>
                <a:cs typeface="Microsoft JhengHei"/>
              </a:rPr>
              <a:t>场变化情况；</a:t>
            </a:r>
            <a:endParaRPr sz="3600">
              <a:latin typeface="Microsoft JhengHei"/>
              <a:cs typeface="Microsoft JhengHei"/>
            </a:endParaRPr>
          </a:p>
          <a:p>
            <a:pPr marL="355600" marR="5080" indent="-342900">
              <a:lnSpc>
                <a:spcPts val="3890"/>
              </a:lnSpc>
              <a:spcBef>
                <a:spcPts val="1075"/>
              </a:spcBef>
              <a:buAutoNum type="arabicPeriod"/>
              <a:tabLst>
                <a:tab pos="470534"/>
                <a:tab pos="1612265"/>
                <a:tab pos="2298065"/>
                <a:tab pos="4126865"/>
              </a:tabLst>
            </a:pPr>
            <a:r>
              <a:rPr sz="3600" b="1" spc="-355">
                <a:latin typeface="Microsoft JhengHei"/>
                <a:cs typeface="Microsoft JhengHei"/>
              </a:rPr>
              <a:t>“on</a:t>
            </a:r>
            <a:r>
              <a:rPr sz="3600" b="1">
                <a:latin typeface="Microsoft JhengHei"/>
                <a:cs typeface="Microsoft JhengHei"/>
              </a:rPr>
              <a:t>	</a:t>
            </a:r>
            <a:r>
              <a:rPr sz="3600" b="1" spc="-25">
                <a:latin typeface="Microsoft JhengHei"/>
                <a:cs typeface="Microsoft JhengHei"/>
              </a:rPr>
              <a:t>or</a:t>
            </a:r>
            <a:r>
              <a:rPr sz="3600" b="1">
                <a:latin typeface="Microsoft JhengHei"/>
                <a:cs typeface="Microsoft JhengHei"/>
              </a:rPr>
              <a:t>	</a:t>
            </a:r>
            <a:r>
              <a:rPr sz="3600" b="1" spc="-10">
                <a:latin typeface="Microsoft JhengHei"/>
                <a:cs typeface="Microsoft JhengHei"/>
              </a:rPr>
              <a:t>about”</a:t>
            </a:r>
            <a:r>
              <a:rPr sz="3600" b="1">
                <a:latin typeface="Microsoft JhengHei"/>
                <a:cs typeface="Microsoft JhengHei"/>
              </a:rPr>
              <a:t>	</a:t>
            </a:r>
            <a:r>
              <a:rPr sz="3600" b="1" spc="-10">
                <a:latin typeface="Microsoft JhengHei"/>
                <a:cs typeface="Microsoft JhengHei"/>
              </a:rPr>
              <a:t>意味着指定日</a:t>
            </a:r>
            <a:r>
              <a:rPr sz="3600" b="1">
                <a:latin typeface="Microsoft JhengHei"/>
                <a:cs typeface="Microsoft JhengHei"/>
              </a:rPr>
              <a:t>期前后五天内（共</a:t>
            </a:r>
            <a:r>
              <a:rPr sz="3600" b="1" spc="-365">
                <a:latin typeface="Microsoft JhengHei"/>
                <a:cs typeface="Microsoft JhengHei"/>
              </a:rPr>
              <a:t>11</a:t>
            </a:r>
            <a:r>
              <a:rPr sz="3600" b="1">
                <a:latin typeface="Microsoft JhengHei"/>
                <a:cs typeface="Microsoft JhengHei"/>
              </a:rPr>
              <a:t>天）</a:t>
            </a:r>
            <a:r>
              <a:rPr sz="3600" b="1" spc="-50">
                <a:latin typeface="Microsoft JhengHei"/>
                <a:cs typeface="Microsoft JhengHei"/>
              </a:rPr>
              <a:t>。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63562" y="692150"/>
            <a:ext cx="7790180" cy="641350"/>
          </a:xfrm>
          <a:prstGeom prst="rect">
            <a:avLst/>
          </a:prstGeom>
          <a:solidFill>
            <a:srgbClr val="FFFF66"/>
          </a:solidFill>
        </p:spPr>
        <p:txBody>
          <a:bodyPr vert="horz" wrap="square" lIns="0" tIns="4318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40"/>
              </a:spcBef>
            </a:pPr>
            <a:r>
              <a:rPr sz="3600" b="1">
                <a:solidFill>
                  <a:srgbClr val="0000FF"/>
                </a:solidFill>
                <a:latin typeface="Tahoma"/>
                <a:cs typeface="Tahoma"/>
              </a:rPr>
              <a:t>2</a:t>
            </a:r>
            <a:r>
              <a:rPr sz="3600" b="1" spc="-5">
                <a:solidFill>
                  <a:srgbClr val="0000FF"/>
                </a:solidFill>
                <a:latin typeface="Microsoft JhengHei"/>
                <a:cs typeface="Microsoft JhengHei"/>
              </a:rPr>
              <a:t>、订立装运时间条款时应注意的问题</a:t>
            </a:r>
            <a:endParaRPr sz="3600">
              <a:latin typeface="Microsoft JhengHei"/>
              <a:cs typeface="Microsoft JhengHe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57200" y="4495800"/>
            <a:ext cx="8686800" cy="2362200"/>
            <a:chOff x="457200" y="4495800"/>
            <a:chExt cx="8686800" cy="2362200"/>
          </a:xfrm>
        </p:grpSpPr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839200" y="6553200"/>
              <a:ext cx="304800" cy="3048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7200" y="6553200"/>
              <a:ext cx="304800" cy="30480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315200" y="4495800"/>
              <a:ext cx="1158875" cy="1606550"/>
            </a:xfrm>
            <a:prstGeom prst="rect">
              <a:avLst/>
            </a:prstGeom>
          </p:spPr>
        </p:pic>
      </p:grp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5</a:t>
            </a:fld>
          </a:p>
        </p:txBody>
      </p:sp>
      <p:sp>
        <p:nvSpPr>
          <p:cNvPr id="12" name="object 1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13" name="object 1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09600" y="0"/>
            <a:ext cx="8532812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71550" y="2349500"/>
            <a:ext cx="7488555" cy="854075"/>
          </a:xfrm>
          <a:prstGeom prst="rect">
            <a:avLst/>
          </a:prstGeom>
          <a:solidFill>
            <a:srgbClr val="CC99FF"/>
          </a:solidFill>
        </p:spPr>
        <p:txBody>
          <a:bodyPr vert="horz" wrap="square" lIns="0" tIns="317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0"/>
              </a:spcBef>
            </a:pPr>
            <a:r>
              <a:rPr sz="3200" b="1">
                <a:solidFill>
                  <a:srgbClr val="440044"/>
                </a:solidFill>
                <a:latin typeface="Microsoft JhengHei"/>
                <a:cs typeface="Microsoft JhengHei"/>
              </a:rPr>
              <a:t>目的港：</a:t>
            </a:r>
            <a:r>
              <a:rPr sz="3200">
                <a:latin typeface="Times New Roman"/>
                <a:cs typeface="Times New Roman"/>
              </a:rPr>
              <a:t>New</a:t>
            </a:r>
            <a:r>
              <a:rPr sz="3200" spc="-35">
                <a:latin typeface="Times New Roman"/>
                <a:cs typeface="Times New Roman"/>
              </a:rPr>
              <a:t> </a:t>
            </a:r>
            <a:r>
              <a:rPr sz="3200">
                <a:latin typeface="Times New Roman"/>
                <a:cs typeface="Times New Roman"/>
              </a:rPr>
              <a:t>York</a:t>
            </a:r>
            <a:r>
              <a:rPr sz="3200">
                <a:solidFill>
                  <a:srgbClr val="006600"/>
                </a:solidFill>
                <a:latin typeface="宋体"/>
                <a:cs typeface="宋体"/>
              </a:rPr>
              <a:t>；</a:t>
            </a:r>
            <a:r>
              <a:rPr sz="3200">
                <a:latin typeface="Times New Roman"/>
                <a:cs typeface="Times New Roman"/>
              </a:rPr>
              <a:t>European</a:t>
            </a:r>
            <a:r>
              <a:rPr sz="3200" spc="-15">
                <a:latin typeface="Times New Roman"/>
                <a:cs typeface="Times New Roman"/>
              </a:rPr>
              <a:t> </a:t>
            </a:r>
            <a:r>
              <a:rPr sz="3200">
                <a:latin typeface="Times New Roman"/>
                <a:cs typeface="Times New Roman"/>
              </a:rPr>
              <a:t>main</a:t>
            </a:r>
            <a:r>
              <a:rPr sz="3200" spc="-15">
                <a:latin typeface="Times New Roman"/>
                <a:cs typeface="Times New Roman"/>
              </a:rPr>
              <a:t> </a:t>
            </a:r>
            <a:r>
              <a:rPr sz="3200" spc="-10">
                <a:latin typeface="Times New Roman"/>
                <a:cs typeface="Times New Roman"/>
              </a:rPr>
              <a:t>ports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900112" y="476250"/>
            <a:ext cx="7447280" cy="1076325"/>
          </a:xfrm>
          <a:prstGeom prst="rect">
            <a:avLst/>
          </a:prstGeom>
          <a:solidFill>
            <a:srgbClr val="790471"/>
          </a:solidFill>
          <a:ln w="9525">
            <a:solidFill>
              <a:srgbClr val="FFCCFF"/>
            </a:solidFill>
          </a:ln>
        </p:spPr>
        <p:txBody>
          <a:bodyPr vert="horz" wrap="square" lIns="0" tIns="43180" rIns="0" bIns="0" rtlCol="0">
            <a:spAutoFit/>
          </a:bodyPr>
          <a:lstStyle/>
          <a:p>
            <a:pPr marL="91440" marR="276225">
              <a:lnSpc>
                <a:spcPct val="100000"/>
              </a:lnSpc>
              <a:spcBef>
                <a:spcPts val="340"/>
              </a:spcBef>
            </a:pPr>
            <a:r>
              <a:rPr sz="3200">
                <a:solidFill>
                  <a:srgbClr val="0066FF"/>
                </a:solidFill>
              </a:rPr>
              <a:t>（二）装运港（</a:t>
            </a:r>
            <a:r>
              <a:rPr sz="3200">
                <a:solidFill>
                  <a:srgbClr val="0066FF"/>
                </a:solidFill>
                <a:latin typeface="Tahoma"/>
                <a:cs typeface="Tahoma"/>
              </a:rPr>
              <a:t>port</a:t>
            </a:r>
            <a:r>
              <a:rPr sz="3200" spc="-30">
                <a:solidFill>
                  <a:srgbClr val="0066FF"/>
                </a:solidFill>
                <a:latin typeface="Tahoma"/>
                <a:cs typeface="Tahoma"/>
              </a:rPr>
              <a:t> </a:t>
            </a:r>
            <a:r>
              <a:rPr sz="3200">
                <a:solidFill>
                  <a:srgbClr val="0066FF"/>
                </a:solidFill>
                <a:latin typeface="Tahoma"/>
                <a:cs typeface="Tahoma"/>
              </a:rPr>
              <a:t>of</a:t>
            </a:r>
            <a:r>
              <a:rPr sz="3200" spc="-30">
                <a:solidFill>
                  <a:srgbClr val="0066FF"/>
                </a:solidFill>
                <a:latin typeface="Tahoma"/>
                <a:cs typeface="Tahoma"/>
              </a:rPr>
              <a:t> </a:t>
            </a:r>
            <a:r>
              <a:rPr sz="3200" spc="-10">
                <a:solidFill>
                  <a:srgbClr val="0066FF"/>
                </a:solidFill>
                <a:latin typeface="Tahoma"/>
                <a:cs typeface="Tahoma"/>
              </a:rPr>
              <a:t>loading</a:t>
            </a:r>
            <a:r>
              <a:rPr sz="3200" spc="-10">
                <a:solidFill>
                  <a:srgbClr val="0066FF"/>
                </a:solidFill>
              </a:rPr>
              <a:t>）</a:t>
            </a:r>
            <a:r>
              <a:rPr sz="3200" spc="-25">
                <a:solidFill>
                  <a:srgbClr val="0066FF"/>
                </a:solidFill>
              </a:rPr>
              <a:t>和目</a:t>
            </a:r>
            <a:r>
              <a:rPr sz="3200">
                <a:solidFill>
                  <a:srgbClr val="0066FF"/>
                </a:solidFill>
              </a:rPr>
              <a:t>的港</a:t>
            </a:r>
            <a:r>
              <a:rPr sz="3200">
                <a:solidFill>
                  <a:srgbClr val="0066FF"/>
                </a:solidFill>
                <a:latin typeface="Tahoma"/>
                <a:cs typeface="Tahoma"/>
              </a:rPr>
              <a:t>(port</a:t>
            </a:r>
            <a:r>
              <a:rPr sz="3200" spc="10">
                <a:solidFill>
                  <a:srgbClr val="0066FF"/>
                </a:solidFill>
                <a:latin typeface="Tahoma"/>
                <a:cs typeface="Tahoma"/>
              </a:rPr>
              <a:t> </a:t>
            </a:r>
            <a:r>
              <a:rPr sz="3200">
                <a:solidFill>
                  <a:srgbClr val="0066FF"/>
                </a:solidFill>
                <a:latin typeface="Tahoma"/>
                <a:cs typeface="Tahoma"/>
              </a:rPr>
              <a:t>of</a:t>
            </a:r>
            <a:r>
              <a:rPr sz="3200" spc="25">
                <a:solidFill>
                  <a:srgbClr val="0066FF"/>
                </a:solidFill>
                <a:latin typeface="Tahoma"/>
                <a:cs typeface="Tahoma"/>
              </a:rPr>
              <a:t> </a:t>
            </a:r>
            <a:r>
              <a:rPr sz="3200" spc="-10">
                <a:solidFill>
                  <a:srgbClr val="0066FF"/>
                </a:solidFill>
                <a:latin typeface="Tahoma"/>
                <a:cs typeface="Tahoma"/>
              </a:rPr>
              <a:t>discharge)</a:t>
            </a:r>
            <a:r>
              <a:rPr sz="3200" spc="-20">
                <a:solidFill>
                  <a:srgbClr val="0066FF"/>
                </a:solidFill>
              </a:rPr>
              <a:t>的规定</a:t>
            </a:r>
            <a:endParaRPr sz="3200">
              <a:latin typeface="Tahoma"/>
              <a:cs typeface="Tahom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71550" y="1700211"/>
            <a:ext cx="7200900" cy="579755"/>
          </a:xfrm>
          <a:prstGeom prst="rect">
            <a:avLst/>
          </a:prstGeom>
          <a:solidFill>
            <a:srgbClr val="FFFF66"/>
          </a:solidFill>
        </p:spPr>
        <p:txBody>
          <a:bodyPr vert="horz" wrap="square" lIns="0" tIns="31750" rIns="0" bIns="0" rtlCol="0">
            <a:spAutoFit/>
          </a:bodyPr>
          <a:lstStyle/>
          <a:p>
            <a:pPr marL="210185">
              <a:lnSpc>
                <a:spcPct val="100000"/>
              </a:lnSpc>
              <a:spcBef>
                <a:spcPts val="250"/>
              </a:spcBef>
            </a:pPr>
            <a:r>
              <a:rPr sz="3200" b="1">
                <a:solidFill>
                  <a:srgbClr val="006600"/>
                </a:solidFill>
                <a:latin typeface="Microsoft JhengHei"/>
                <a:cs typeface="Microsoft JhengHei"/>
              </a:rPr>
              <a:t>装运港：</a:t>
            </a:r>
            <a:r>
              <a:rPr sz="3200">
                <a:solidFill>
                  <a:srgbClr val="006600"/>
                </a:solidFill>
                <a:latin typeface="Times New Roman"/>
                <a:cs typeface="Times New Roman"/>
              </a:rPr>
              <a:t>Guangzhou</a:t>
            </a:r>
            <a:r>
              <a:rPr sz="3200">
                <a:solidFill>
                  <a:srgbClr val="006600"/>
                </a:solidFill>
                <a:latin typeface="宋体"/>
                <a:cs typeface="宋体"/>
              </a:rPr>
              <a:t>；</a:t>
            </a:r>
            <a:r>
              <a:rPr sz="3200">
                <a:solidFill>
                  <a:srgbClr val="006600"/>
                </a:solidFill>
                <a:latin typeface="Times New Roman"/>
                <a:cs typeface="Times New Roman"/>
              </a:rPr>
              <a:t>China</a:t>
            </a:r>
            <a:r>
              <a:rPr sz="3200" spc="-40">
                <a:solidFill>
                  <a:srgbClr val="006600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solidFill>
                  <a:srgbClr val="006600"/>
                </a:solidFill>
                <a:latin typeface="Times New Roman"/>
                <a:cs typeface="Times New Roman"/>
              </a:rPr>
              <a:t>ports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57200" y="6553200"/>
            <a:ext cx="8686800" cy="304800"/>
            <a:chOff x="457200" y="6553200"/>
            <a:chExt cx="8686800" cy="304800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839200" y="6553200"/>
              <a:ext cx="304800" cy="30480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7200" y="6553200"/>
              <a:ext cx="304800" cy="304800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971550" y="3357562"/>
            <a:ext cx="7488555" cy="2494280"/>
          </a:xfrm>
          <a:prstGeom prst="rect">
            <a:avLst/>
          </a:prstGeom>
          <a:solidFill>
            <a:srgbClr val="FFCCCC"/>
          </a:solidFill>
          <a:ln w="9525">
            <a:solidFill>
              <a:srgbClr val="FFCCFF"/>
            </a:solidFill>
          </a:ln>
        </p:spPr>
        <p:txBody>
          <a:bodyPr vert="horz" wrap="square" lIns="0" tIns="5651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45"/>
              </a:spcBef>
            </a:pPr>
            <a:r>
              <a:rPr sz="2800" spc="-20">
                <a:solidFill>
                  <a:srgbClr val="0066FF"/>
                </a:solidFill>
                <a:latin typeface="宋体"/>
                <a:cs typeface="宋体"/>
              </a:rPr>
              <a:t>注意：</a:t>
            </a:r>
            <a:endParaRPr sz="2800">
              <a:latin typeface="宋体"/>
              <a:cs typeface="宋体"/>
            </a:endParaRPr>
          </a:p>
          <a:p>
            <a:pPr marL="434340" marR="99060" indent="-342900">
              <a:lnSpc>
                <a:spcPct val="105500"/>
              </a:lnSpc>
              <a:spcBef>
                <a:spcPts val="305"/>
              </a:spcBef>
            </a:pPr>
            <a:r>
              <a:rPr sz="2800">
                <a:solidFill>
                  <a:srgbClr val="0066FF"/>
                </a:solidFill>
                <a:latin typeface="Times New Roman"/>
                <a:cs typeface="Times New Roman"/>
              </a:rPr>
              <a:t>1</a:t>
            </a:r>
            <a:r>
              <a:rPr sz="2800" spc="-5">
                <a:solidFill>
                  <a:srgbClr val="0066FF"/>
                </a:solidFill>
                <a:latin typeface="宋体"/>
                <a:cs typeface="宋体"/>
              </a:rPr>
              <a:t>、从港、澳、台地区进出口时，注意维护我国</a:t>
            </a:r>
            <a:r>
              <a:rPr sz="2800" spc="-15">
                <a:solidFill>
                  <a:srgbClr val="0066FF"/>
                </a:solidFill>
                <a:latin typeface="宋体"/>
                <a:cs typeface="宋体"/>
              </a:rPr>
              <a:t>的主权！</a:t>
            </a:r>
            <a:endParaRPr sz="2800">
              <a:latin typeface="宋体"/>
              <a:cs typeface="宋体"/>
            </a:endParaRPr>
          </a:p>
          <a:p>
            <a:pPr marL="91440">
              <a:lnSpc>
                <a:spcPct val="100000"/>
              </a:lnSpc>
              <a:spcBef>
                <a:spcPts val="489"/>
              </a:spcBef>
            </a:pPr>
            <a:r>
              <a:rPr sz="2800">
                <a:solidFill>
                  <a:srgbClr val="0066FF"/>
                </a:solidFill>
                <a:latin typeface="Times New Roman"/>
                <a:cs typeface="Times New Roman"/>
              </a:rPr>
              <a:t>2</a:t>
            </a:r>
            <a:r>
              <a:rPr sz="2800">
                <a:solidFill>
                  <a:srgbClr val="0066FF"/>
                </a:solidFill>
                <a:latin typeface="宋体"/>
                <a:cs typeface="宋体"/>
              </a:rPr>
              <a:t>、港口重名的处理，如</a:t>
            </a:r>
            <a:r>
              <a:rPr sz="2800" spc="-10">
                <a:solidFill>
                  <a:srgbClr val="0066FF"/>
                </a:solidFill>
                <a:latin typeface="Times New Roman"/>
                <a:cs typeface="Times New Roman"/>
              </a:rPr>
              <a:t>“LONDON</a:t>
            </a:r>
            <a:r>
              <a:rPr sz="2800" spc="-10">
                <a:solidFill>
                  <a:srgbClr val="0066FF"/>
                </a:solidFill>
                <a:latin typeface="宋体"/>
                <a:cs typeface="宋体"/>
              </a:rPr>
              <a:t>，</a:t>
            </a:r>
            <a:r>
              <a:rPr sz="2800" spc="-10">
                <a:solidFill>
                  <a:srgbClr val="0066FF"/>
                </a:solidFill>
                <a:latin typeface="Times New Roman"/>
                <a:cs typeface="Times New Roman"/>
              </a:rPr>
              <a:t>U.S.A.”</a:t>
            </a:r>
            <a:endParaRPr sz="2800">
              <a:latin typeface="Times New Roman"/>
              <a:cs typeface="Times New Roman"/>
            </a:endParaRPr>
          </a:p>
          <a:p>
            <a:pPr marL="91440">
              <a:lnSpc>
                <a:spcPct val="100000"/>
              </a:lnSpc>
              <a:spcBef>
                <a:spcPts val="670"/>
              </a:spcBef>
            </a:pPr>
            <a:r>
              <a:rPr sz="2800">
                <a:solidFill>
                  <a:srgbClr val="0066FF"/>
                </a:solidFill>
                <a:latin typeface="Times New Roman"/>
                <a:cs typeface="Times New Roman"/>
              </a:rPr>
              <a:t>3</a:t>
            </a:r>
            <a:r>
              <a:rPr sz="2800" spc="-10">
                <a:solidFill>
                  <a:srgbClr val="0066FF"/>
                </a:solidFill>
                <a:latin typeface="宋体"/>
                <a:cs typeface="宋体"/>
              </a:rPr>
              <a:t>、当局的对外政策。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6</a:t>
            </a:fld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09600" y="0"/>
            <a:ext cx="8532812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90600" y="409575"/>
            <a:ext cx="7488555" cy="1403350"/>
          </a:xfrm>
          <a:prstGeom prst="rect">
            <a:avLst/>
          </a:prstGeom>
          <a:solidFill>
            <a:srgbClr val="790471"/>
          </a:solidFill>
        </p:spPr>
        <p:txBody>
          <a:bodyPr vert="horz" wrap="square" lIns="0" tIns="29845" rIns="0" bIns="0" rtlCol="0">
            <a:spAutoFit/>
          </a:bodyPr>
          <a:lstStyle/>
          <a:p>
            <a:pPr marL="91440" marR="480059">
              <a:lnSpc>
                <a:spcPct val="100000"/>
              </a:lnSpc>
              <a:spcBef>
                <a:spcPts val="235"/>
              </a:spcBef>
              <a:tabLst>
                <a:tab pos="4764405"/>
              </a:tabLst>
            </a:pPr>
            <a:r>
              <a:rPr sz="3200" b="1">
                <a:solidFill>
                  <a:srgbClr val="0066FF"/>
                </a:solidFill>
                <a:latin typeface="微软雅黑"/>
                <a:cs typeface="微软雅黑"/>
              </a:rPr>
              <a:t>（三）分批装运</a:t>
            </a:r>
            <a:r>
              <a:rPr sz="3200" b="1" spc="120">
                <a:solidFill>
                  <a:srgbClr val="0066FF"/>
                </a:solidFill>
                <a:latin typeface="微软雅黑"/>
                <a:cs typeface="微软雅黑"/>
              </a:rPr>
              <a:t>(partial</a:t>
            </a:r>
            <a:r>
              <a:rPr sz="3200" b="1">
                <a:solidFill>
                  <a:srgbClr val="0066FF"/>
                </a:solidFill>
                <a:latin typeface="微软雅黑"/>
                <a:cs typeface="微软雅黑"/>
              </a:rPr>
              <a:t>	</a:t>
            </a:r>
            <a:r>
              <a:rPr sz="3200" b="1" spc="-245">
                <a:solidFill>
                  <a:srgbClr val="0066FF"/>
                </a:solidFill>
                <a:latin typeface="微软雅黑"/>
                <a:cs typeface="微软雅黑"/>
              </a:rPr>
              <a:t>shipment)</a:t>
            </a:r>
            <a:r>
              <a:rPr sz="3200" b="1" spc="-50">
                <a:solidFill>
                  <a:srgbClr val="0066FF"/>
                </a:solidFill>
                <a:latin typeface="微软雅黑"/>
                <a:cs typeface="微软雅黑"/>
              </a:rPr>
              <a:t>和</a:t>
            </a:r>
            <a:r>
              <a:rPr sz="3200" b="1">
                <a:solidFill>
                  <a:srgbClr val="0066FF"/>
                </a:solidFill>
                <a:latin typeface="微软雅黑"/>
                <a:cs typeface="微软雅黑"/>
              </a:rPr>
              <a:t>转</a:t>
            </a:r>
            <a:r>
              <a:rPr sz="3200" b="1" spc="-50">
                <a:solidFill>
                  <a:srgbClr val="0066FF"/>
                </a:solidFill>
                <a:latin typeface="微软雅黑"/>
                <a:cs typeface="微软雅黑"/>
              </a:rPr>
              <a:t>运</a:t>
            </a:r>
            <a:endParaRPr sz="3200">
              <a:latin typeface="微软雅黑"/>
              <a:cs typeface="微软雅黑"/>
            </a:endParaRPr>
          </a:p>
          <a:p>
            <a:pPr marL="91440">
              <a:lnSpc>
                <a:spcPts val="3135"/>
              </a:lnSpc>
            </a:pPr>
            <a:r>
              <a:rPr sz="3200" b="1" spc="-145">
                <a:solidFill>
                  <a:srgbClr val="0066FF"/>
                </a:solidFill>
                <a:latin typeface="微软雅黑"/>
                <a:cs typeface="微软雅黑"/>
              </a:rPr>
              <a:t>(transhipment)</a:t>
            </a:r>
            <a:r>
              <a:rPr sz="3200" b="1" spc="-25">
                <a:solidFill>
                  <a:srgbClr val="0066FF"/>
                </a:solidFill>
                <a:latin typeface="微软雅黑"/>
                <a:cs typeface="微软雅黑"/>
              </a:rPr>
              <a:t>条款</a:t>
            </a:r>
            <a:endParaRPr sz="32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57200" y="2041525"/>
            <a:ext cx="8686800" cy="4816475"/>
            <a:chOff x="457200" y="2041525"/>
            <a:chExt cx="8686800" cy="4816475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839200" y="6553199"/>
              <a:ext cx="304800" cy="3048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7200" y="6553199"/>
              <a:ext cx="304800" cy="3048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71550" y="2060575"/>
              <a:ext cx="7345361" cy="4392611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971550" y="2060575"/>
              <a:ext cx="7345680" cy="4392930"/>
            </a:xfrm>
            <a:custGeom>
              <a:rect l="l" t="t" r="r" b="b"/>
              <a:pathLst>
                <a:path w="7345680" h="4392930">
                  <a:moveTo>
                    <a:pt x="6796285" y="4392611"/>
                  </a:moveTo>
                  <a:lnTo>
                    <a:pt x="6906100" y="3953350"/>
                  </a:lnTo>
                  <a:lnTo>
                    <a:pt x="7345361" y="3843535"/>
                  </a:lnTo>
                  <a:lnTo>
                    <a:pt x="6796285" y="4392611"/>
                  </a:lnTo>
                  <a:lnTo>
                    <a:pt x="0" y="4392611"/>
                  </a:lnTo>
                  <a:lnTo>
                    <a:pt x="0" y="0"/>
                  </a:lnTo>
                  <a:lnTo>
                    <a:pt x="7345361" y="0"/>
                  </a:lnTo>
                  <a:lnTo>
                    <a:pt x="7345361" y="3843535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1050290" y="2429450"/>
            <a:ext cx="7137400" cy="31311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97865" indent="-685165">
              <a:lnSpc>
                <a:spcPts val="4310"/>
              </a:lnSpc>
              <a:spcBef>
                <a:spcPts val="100"/>
              </a:spcBef>
              <a:buAutoNum type="arabicPeriod"/>
              <a:tabLst>
                <a:tab pos="697865"/>
                <a:tab pos="698500"/>
              </a:tabLst>
            </a:pPr>
            <a:r>
              <a:rPr sz="3600" b="1" spc="-25">
                <a:solidFill>
                  <a:srgbClr val="000099"/>
                </a:solidFill>
                <a:latin typeface="微软雅黑"/>
                <a:cs typeface="微软雅黑"/>
              </a:rPr>
              <a:t>例证</a:t>
            </a:r>
            <a:endParaRPr sz="3600">
              <a:latin typeface="微软雅黑"/>
              <a:cs typeface="微软雅黑"/>
            </a:endParaRPr>
          </a:p>
          <a:p>
            <a:pPr marL="368935" lvl="1" indent="-356235">
              <a:lnSpc>
                <a:spcPts val="3350"/>
              </a:lnSpc>
              <a:buSzPct val="96428"/>
              <a:buAutoNum type="arabicParenR"/>
              <a:tabLst>
                <a:tab pos="368935"/>
                <a:tab pos="1790064"/>
                <a:tab pos="3390265"/>
                <a:tab pos="4812665"/>
                <a:tab pos="5701665"/>
              </a:tabLst>
            </a:pPr>
            <a:r>
              <a:rPr sz="2800" b="1" spc="80">
                <a:solidFill>
                  <a:srgbClr val="000099"/>
                </a:solidFill>
                <a:latin typeface="微软雅黑"/>
                <a:cs typeface="微软雅黑"/>
              </a:rPr>
              <a:t>partial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-275">
                <a:solidFill>
                  <a:srgbClr val="000099"/>
                </a:solidFill>
                <a:latin typeface="微软雅黑"/>
                <a:cs typeface="微软雅黑"/>
              </a:rPr>
              <a:t>shipment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-10">
                <a:solidFill>
                  <a:srgbClr val="000099"/>
                </a:solidFill>
                <a:latin typeface="微软雅黑"/>
                <a:cs typeface="微软雅黑"/>
              </a:rPr>
              <a:t>allowed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-20">
                <a:solidFill>
                  <a:srgbClr val="000099"/>
                </a:solidFill>
                <a:latin typeface="微软雅黑"/>
                <a:cs typeface="微软雅黑"/>
              </a:rPr>
              <a:t>/not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-40">
                <a:solidFill>
                  <a:srgbClr val="000099"/>
                </a:solidFill>
                <a:latin typeface="微软雅黑"/>
                <a:cs typeface="微软雅黑"/>
              </a:rPr>
              <a:t>allowed</a:t>
            </a:r>
            <a:endParaRPr sz="2800">
              <a:latin typeface="微软雅黑"/>
              <a:cs typeface="微软雅黑"/>
            </a:endParaRPr>
          </a:p>
          <a:p>
            <a:pPr marL="368935" lvl="1" indent="-356235">
              <a:lnSpc>
                <a:spcPct val="100000"/>
              </a:lnSpc>
              <a:buSzPct val="96428"/>
              <a:buAutoNum type="arabicParenR"/>
              <a:tabLst>
                <a:tab pos="368935"/>
                <a:tab pos="1967864"/>
                <a:tab pos="3212465"/>
                <a:tab pos="4279265"/>
              </a:tabLst>
            </a:pPr>
            <a:r>
              <a:rPr sz="2800" b="1" spc="-275">
                <a:solidFill>
                  <a:srgbClr val="000099"/>
                </a:solidFill>
                <a:latin typeface="微软雅黑"/>
                <a:cs typeface="微软雅黑"/>
              </a:rPr>
              <a:t>shipment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-10">
                <a:solidFill>
                  <a:srgbClr val="000099"/>
                </a:solidFill>
                <a:latin typeface="微软雅黑"/>
                <a:cs typeface="微软雅黑"/>
              </a:rPr>
              <a:t>during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-10">
                <a:solidFill>
                  <a:srgbClr val="000099"/>
                </a:solidFill>
                <a:latin typeface="微软雅黑"/>
                <a:cs typeface="微软雅黑"/>
              </a:rPr>
              <a:t>Mar./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-295">
                <a:solidFill>
                  <a:srgbClr val="000099"/>
                </a:solidFill>
                <a:latin typeface="微软雅黑"/>
                <a:cs typeface="微软雅黑"/>
              </a:rPr>
              <a:t>Apr./May</a:t>
            </a:r>
            <a:endParaRPr sz="2800">
              <a:latin typeface="微软雅黑"/>
              <a:cs typeface="微软雅黑"/>
            </a:endParaRPr>
          </a:p>
          <a:p>
            <a:pPr marL="190500">
              <a:lnSpc>
                <a:spcPct val="100000"/>
              </a:lnSpc>
              <a:tabLst>
                <a:tab pos="723265"/>
                <a:tab pos="1790064"/>
                <a:tab pos="3212465"/>
                <a:tab pos="4279265"/>
                <a:tab pos="5168265"/>
                <a:tab pos="5701665"/>
              </a:tabLst>
            </a:pPr>
            <a:r>
              <a:rPr sz="2800" b="1" spc="40">
                <a:solidFill>
                  <a:srgbClr val="000099"/>
                </a:solidFill>
                <a:latin typeface="微软雅黑"/>
                <a:cs typeface="微软雅黑"/>
              </a:rPr>
              <a:t>in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-10">
                <a:solidFill>
                  <a:srgbClr val="000099"/>
                </a:solidFill>
                <a:latin typeface="微软雅黑"/>
                <a:cs typeface="微软雅黑"/>
              </a:rPr>
              <a:t>three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-300">
                <a:solidFill>
                  <a:srgbClr val="000099"/>
                </a:solidFill>
                <a:latin typeface="微软雅黑"/>
                <a:cs typeface="微软雅黑"/>
              </a:rPr>
              <a:t>monthly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180">
                <a:solidFill>
                  <a:srgbClr val="000099"/>
                </a:solidFill>
                <a:latin typeface="微软雅黑"/>
                <a:cs typeface="微软雅黑"/>
              </a:rPr>
              <a:t>lots,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-20">
                <a:solidFill>
                  <a:srgbClr val="000099"/>
                </a:solidFill>
                <a:latin typeface="微软雅黑"/>
                <a:cs typeface="微软雅黑"/>
              </a:rPr>
              <a:t>each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-355">
                <a:solidFill>
                  <a:srgbClr val="000099"/>
                </a:solidFill>
                <a:latin typeface="微软雅黑"/>
                <a:cs typeface="微软雅黑"/>
              </a:rPr>
              <a:t>50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-625">
                <a:solidFill>
                  <a:srgbClr val="000099"/>
                </a:solidFill>
                <a:latin typeface="微软雅黑"/>
                <a:cs typeface="微软雅黑"/>
              </a:rPr>
              <a:t>M/T</a:t>
            </a:r>
            <a:endParaRPr sz="2800">
              <a:latin typeface="微软雅黑"/>
              <a:cs typeface="微软雅黑"/>
            </a:endParaRPr>
          </a:p>
          <a:p>
            <a:pPr marL="12700" marR="361315" lvl="1" indent="356235">
              <a:lnSpc>
                <a:spcPct val="100000"/>
              </a:lnSpc>
              <a:buSzPct val="96428"/>
              <a:buAutoNum type="arabicParenR" startAt="3"/>
              <a:tabLst>
                <a:tab pos="368935"/>
                <a:tab pos="1078865"/>
                <a:tab pos="1967864"/>
                <a:tab pos="2501265"/>
                <a:tab pos="3212465"/>
                <a:tab pos="4101465"/>
                <a:tab pos="4634865"/>
                <a:tab pos="5523865"/>
                <a:tab pos="6057265"/>
              </a:tabLst>
            </a:pPr>
            <a:r>
              <a:rPr sz="2800" b="1" spc="-275">
                <a:solidFill>
                  <a:srgbClr val="000099"/>
                </a:solidFill>
                <a:latin typeface="微软雅黑"/>
                <a:cs typeface="微软雅黑"/>
              </a:rPr>
              <a:t>shipment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-10">
                <a:solidFill>
                  <a:srgbClr val="000099"/>
                </a:solidFill>
                <a:latin typeface="微软雅黑"/>
                <a:cs typeface="微软雅黑"/>
              </a:rPr>
              <a:t>during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-20">
                <a:solidFill>
                  <a:srgbClr val="000099"/>
                </a:solidFill>
                <a:latin typeface="微软雅黑"/>
                <a:cs typeface="微软雅黑"/>
              </a:rPr>
              <a:t>Mar.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-25">
                <a:solidFill>
                  <a:srgbClr val="000099"/>
                </a:solidFill>
                <a:latin typeface="微软雅黑"/>
                <a:cs typeface="微软雅黑"/>
              </a:rPr>
              <a:t>to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-20">
                <a:solidFill>
                  <a:srgbClr val="000099"/>
                </a:solidFill>
                <a:latin typeface="微软雅黑"/>
                <a:cs typeface="微软雅黑"/>
              </a:rPr>
              <a:t>Jun.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-25">
                <a:solidFill>
                  <a:srgbClr val="000099"/>
                </a:solidFill>
                <a:latin typeface="微软雅黑"/>
                <a:cs typeface="微软雅黑"/>
              </a:rPr>
              <a:t>In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-110">
                <a:solidFill>
                  <a:srgbClr val="000099"/>
                </a:solidFill>
                <a:latin typeface="微软雅黑"/>
                <a:cs typeface="微软雅黑"/>
              </a:rPr>
              <a:t>four </a:t>
            </a:r>
            <a:r>
              <a:rPr sz="2800" b="1" spc="-10">
                <a:solidFill>
                  <a:srgbClr val="000099"/>
                </a:solidFill>
                <a:latin typeface="微软雅黑"/>
                <a:cs typeface="微软雅黑"/>
              </a:rPr>
              <a:t>equal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-300">
                <a:solidFill>
                  <a:srgbClr val="000099"/>
                </a:solidFill>
                <a:latin typeface="微软雅黑"/>
                <a:cs typeface="微软雅黑"/>
              </a:rPr>
              <a:t>monthly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70">
                <a:solidFill>
                  <a:srgbClr val="000099"/>
                </a:solidFill>
                <a:latin typeface="微软雅黑"/>
                <a:cs typeface="微软雅黑"/>
              </a:rPr>
              <a:t>lots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tabLst>
                <a:tab pos="2856865"/>
                <a:tab pos="4457065"/>
                <a:tab pos="5168265"/>
                <a:tab pos="5701665"/>
                <a:tab pos="6235065"/>
              </a:tabLst>
            </a:pPr>
            <a:r>
              <a:rPr sz="2800" b="1" spc="-135">
                <a:solidFill>
                  <a:srgbClr val="000099"/>
                </a:solidFill>
                <a:latin typeface="微软雅黑"/>
                <a:cs typeface="微软雅黑"/>
              </a:rPr>
              <a:t>4）Transhipment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-10">
                <a:solidFill>
                  <a:srgbClr val="000099"/>
                </a:solidFill>
                <a:latin typeface="微软雅黑"/>
                <a:cs typeface="微软雅黑"/>
              </a:rPr>
              <a:t>allowed.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-25">
                <a:solidFill>
                  <a:srgbClr val="000099"/>
                </a:solidFill>
                <a:latin typeface="微软雅黑"/>
                <a:cs typeface="微软雅黑"/>
              </a:rPr>
              <a:t>(or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-25">
                <a:solidFill>
                  <a:srgbClr val="000099"/>
                </a:solidFill>
                <a:latin typeface="微软雅黑"/>
                <a:cs typeface="微软雅黑"/>
              </a:rPr>
              <a:t>at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-25">
                <a:solidFill>
                  <a:srgbClr val="000099"/>
                </a:solidFill>
                <a:latin typeface="微软雅黑"/>
                <a:cs typeface="微软雅黑"/>
              </a:rPr>
              <a:t>xx</a:t>
            </a:r>
            <a:r>
              <a:rPr sz="2800" b="1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2800" b="1" spc="-35">
                <a:solidFill>
                  <a:srgbClr val="000099"/>
                </a:solidFill>
                <a:latin typeface="微软雅黑"/>
                <a:cs typeface="微软雅黑"/>
              </a:rPr>
              <a:t>only)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7</a:t>
            </a:fld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4305"/>
              </a:lnSpc>
              <a:spcBef>
                <a:spcPts val="100"/>
              </a:spcBef>
              <a:tabLst>
                <a:tab pos="697865"/>
              </a:tabLst>
            </a:pPr>
            <a:r>
              <a:rPr sz="3600" spc="135">
                <a:solidFill>
                  <a:srgbClr val="000099"/>
                </a:solidFill>
                <a:latin typeface="微软雅黑"/>
                <a:cs typeface="微软雅黑"/>
              </a:rPr>
              <a:t>2.</a:t>
            </a:r>
            <a:r>
              <a:rPr sz="3600">
                <a:solidFill>
                  <a:srgbClr val="000099"/>
                </a:solidFill>
                <a:latin typeface="微软雅黑"/>
                <a:cs typeface="微软雅黑"/>
              </a:rPr>
              <a:t>	</a:t>
            </a:r>
            <a:r>
              <a:rPr sz="3600" spc="-5">
                <a:solidFill>
                  <a:srgbClr val="000099"/>
                </a:solidFill>
                <a:latin typeface="微软雅黑"/>
                <a:cs typeface="微软雅黑"/>
              </a:rPr>
              <a:t>关于分批装运和转运的重要规定</a:t>
            </a:r>
            <a:endParaRPr sz="3600">
              <a:latin typeface="微软雅黑"/>
              <a:cs typeface="微软雅黑"/>
            </a:endParaRPr>
          </a:p>
          <a:p>
            <a:pPr marL="12700" marR="5080">
              <a:lnSpc>
                <a:spcPts val="3360"/>
              </a:lnSpc>
              <a:spcBef>
                <a:spcPts val="85"/>
              </a:spcBef>
            </a:pPr>
            <a:r>
              <a:rPr sz="2800" spc="-20">
                <a:solidFill>
                  <a:srgbClr val="000099"/>
                </a:solidFill>
                <a:latin typeface="微软雅黑"/>
                <a:cs typeface="微软雅黑"/>
              </a:rPr>
              <a:t>1)</a:t>
            </a:r>
            <a:r>
              <a:rPr sz="2800" spc="-5">
                <a:solidFill>
                  <a:srgbClr val="000099"/>
                </a:solidFill>
                <a:latin typeface="微软雅黑"/>
                <a:cs typeface="微软雅黑"/>
              </a:rPr>
              <a:t>同一船只、同一航次、相同目的地的多次装运，</a:t>
            </a:r>
            <a:r>
              <a:rPr sz="2800">
                <a:solidFill>
                  <a:srgbClr val="000099"/>
                </a:solidFill>
                <a:latin typeface="微软雅黑"/>
                <a:cs typeface="微软雅黑"/>
              </a:rPr>
              <a:t>即使装运日期不同、装运港不同（</a:t>
            </a:r>
            <a:r>
              <a:rPr sz="2800" spc="-10">
                <a:solidFill>
                  <a:srgbClr val="000099"/>
                </a:solidFill>
                <a:latin typeface="微软雅黑"/>
                <a:cs typeface="微软雅黑"/>
              </a:rPr>
              <a:t>提单号和提单</a:t>
            </a:r>
            <a:r>
              <a:rPr sz="2800" spc="-50">
                <a:solidFill>
                  <a:srgbClr val="000099"/>
                </a:solidFill>
                <a:latin typeface="微软雅黑"/>
                <a:cs typeface="微软雅黑"/>
              </a:rPr>
              <a:t> </a:t>
            </a:r>
            <a:r>
              <a:rPr sz="2800">
                <a:solidFill>
                  <a:srgbClr val="000099"/>
                </a:solidFill>
                <a:latin typeface="微软雅黑"/>
                <a:cs typeface="微软雅黑"/>
              </a:rPr>
              <a:t>日期不同），</a:t>
            </a:r>
            <a:r>
              <a:rPr sz="2800" spc="-10">
                <a:solidFill>
                  <a:srgbClr val="000099"/>
                </a:solidFill>
                <a:latin typeface="微软雅黑"/>
                <a:cs typeface="微软雅黑"/>
              </a:rPr>
              <a:t>也不视为分批装运。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8</a:t>
            </a:fld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subTitle" idx="4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b="1" spc="-20">
                <a:solidFill>
                  <a:srgbClr val="000099"/>
                </a:solidFill>
                <a:latin typeface="微软雅黑"/>
                <a:cs typeface="微软雅黑"/>
              </a:rPr>
              <a:t>2)</a:t>
            </a:r>
            <a:r>
              <a:rPr b="1" spc="-5">
                <a:solidFill>
                  <a:srgbClr val="000099"/>
                </a:solidFill>
                <a:latin typeface="微软雅黑"/>
                <a:cs typeface="微软雅黑"/>
              </a:rPr>
              <a:t>运输工具在行驶途中加油、装卸其他货物的，</a:t>
            </a:r>
            <a:r>
              <a:rPr b="1">
                <a:solidFill>
                  <a:srgbClr val="000099"/>
                </a:solidFill>
                <a:latin typeface="微软雅黑"/>
                <a:cs typeface="微软雅黑"/>
              </a:rPr>
              <a:t>只要被运输货物未离开原运输工具，也不</a:t>
            </a:r>
            <a:r>
              <a:rPr sz="1800" b="1" spc="-25">
                <a:latin typeface="Arial"/>
                <a:cs typeface="Arial"/>
              </a:rPr>
              <a:t>……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888151" y="502955"/>
            <a:ext cx="2800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u="heavy" spc="-25">
                <a:solidFill>
                  <a:srgbClr val="993366"/>
                </a:solidFill>
                <a:uFill>
                  <a:solidFill>
                    <a:srgbClr val="993366"/>
                  </a:solidFill>
                </a:uFill>
                <a:latin typeface="Arial"/>
                <a:cs typeface="Arial"/>
              </a:rPr>
              <a:t>46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09600" y="0"/>
            <a:ext cx="8532812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95287" y="549275"/>
            <a:ext cx="8749030" cy="762000"/>
          </a:xfrm>
          <a:prstGeom prst="rect">
            <a:avLst/>
          </a:prstGeom>
          <a:solidFill>
            <a:srgbClr val="790471"/>
          </a:solidFill>
        </p:spPr>
        <p:txBody>
          <a:bodyPr vert="horz" wrap="square" lIns="0" tIns="6286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95"/>
              </a:spcBef>
            </a:pPr>
            <a:r>
              <a:rPr sz="4400">
                <a:solidFill>
                  <a:srgbClr val="0066FF"/>
                </a:solidFill>
                <a:latin typeface="微软雅黑"/>
                <a:cs typeface="微软雅黑"/>
              </a:rPr>
              <a:t>（四）装运通知</a:t>
            </a:r>
            <a:r>
              <a:rPr sz="2800">
                <a:solidFill>
                  <a:srgbClr val="0066FF"/>
                </a:solidFill>
                <a:latin typeface="微软雅黑"/>
                <a:cs typeface="微软雅黑"/>
              </a:rPr>
              <a:t>（</a:t>
            </a:r>
            <a:r>
              <a:rPr sz="2800">
                <a:solidFill>
                  <a:srgbClr val="0066FF"/>
                </a:solidFill>
                <a:latin typeface="Tahoma"/>
                <a:cs typeface="Tahoma"/>
              </a:rPr>
              <a:t>advice</a:t>
            </a:r>
            <a:r>
              <a:rPr sz="2800" spc="-30">
                <a:solidFill>
                  <a:srgbClr val="0066FF"/>
                </a:solidFill>
                <a:latin typeface="Tahoma"/>
                <a:cs typeface="Tahoma"/>
              </a:rPr>
              <a:t> </a:t>
            </a:r>
            <a:r>
              <a:rPr sz="2800">
                <a:solidFill>
                  <a:srgbClr val="0066FF"/>
                </a:solidFill>
                <a:latin typeface="Tahoma"/>
                <a:cs typeface="Tahoma"/>
              </a:rPr>
              <a:t>of</a:t>
            </a:r>
            <a:r>
              <a:rPr sz="2800" spc="-20">
                <a:solidFill>
                  <a:srgbClr val="0066FF"/>
                </a:solidFill>
                <a:latin typeface="Tahoma"/>
                <a:cs typeface="Tahoma"/>
              </a:rPr>
              <a:t> </a:t>
            </a:r>
            <a:r>
              <a:rPr sz="2800" spc="-10">
                <a:solidFill>
                  <a:srgbClr val="0066FF"/>
                </a:solidFill>
                <a:latin typeface="Tahoma"/>
                <a:cs typeface="Tahoma"/>
              </a:rPr>
              <a:t>shipment</a:t>
            </a:r>
            <a:r>
              <a:rPr sz="2800" spc="-10">
                <a:solidFill>
                  <a:srgbClr val="0066FF"/>
                </a:solidFill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57200" y="2276475"/>
            <a:ext cx="8686800" cy="4581525"/>
            <a:chOff x="457200" y="2276475"/>
            <a:chExt cx="8686800" cy="4581525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839200" y="6553200"/>
              <a:ext cx="304800" cy="3048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7200" y="6553200"/>
              <a:ext cx="304800" cy="3048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4212" y="2276475"/>
              <a:ext cx="7770811" cy="2879725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762952" y="2300308"/>
            <a:ext cx="7277100" cy="2486025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355600" marR="5080" indent="-342900" algn="just">
              <a:lnSpc>
                <a:spcPct val="101099"/>
              </a:lnSpc>
              <a:spcBef>
                <a:spcPts val="55"/>
              </a:spcBef>
              <a:buClr>
                <a:srgbClr val="440044"/>
              </a:buClr>
              <a:buSzPct val="76562"/>
              <a:buFont typeface="Cambria"/>
              <a:buChar char="◼"/>
              <a:tabLst>
                <a:tab pos="1167765"/>
                <a:tab pos="1168400"/>
              </a:tabLst>
            </a:pPr>
            <a:r>
              <a:rPr/>
              <a:t>	</a:t>
            </a:r>
            <a:r>
              <a:rPr sz="3200" b="1" spc="-5">
                <a:solidFill>
                  <a:srgbClr val="000099"/>
                </a:solidFill>
                <a:latin typeface="微软雅黑"/>
                <a:cs typeface="微软雅黑"/>
              </a:rPr>
              <a:t>买卖双方为了互相配合，共同搞好车、船、货的衔接和办理保险等，不论何种贸易术语成交，贸易双方都要承担</a:t>
            </a:r>
            <a:r>
              <a:rPr sz="3200" b="1">
                <a:solidFill>
                  <a:srgbClr val="000099"/>
                </a:solidFill>
                <a:latin typeface="微软雅黑"/>
                <a:cs typeface="微软雅黑"/>
              </a:rPr>
              <a:t>互相通知的义务。</a:t>
            </a:r>
            <a:r>
              <a:rPr sz="3200" b="1" spc="-90">
                <a:solidFill>
                  <a:srgbClr val="000099"/>
                </a:solidFill>
                <a:latin typeface="微软雅黑"/>
                <a:cs typeface="微软雅黑"/>
              </a:rPr>
              <a:t>Advice </a:t>
            </a:r>
            <a:r>
              <a:rPr sz="3200" b="1">
                <a:solidFill>
                  <a:srgbClr val="000099"/>
                </a:solidFill>
                <a:latin typeface="微软雅黑"/>
                <a:cs typeface="微软雅黑"/>
              </a:rPr>
              <a:t>of </a:t>
            </a:r>
            <a:r>
              <a:rPr sz="3200" b="1" spc="-360">
                <a:solidFill>
                  <a:srgbClr val="000099"/>
                </a:solidFill>
                <a:latin typeface="微软雅黑"/>
                <a:cs typeface="微软雅黑"/>
              </a:rPr>
              <a:t>Shipment</a:t>
            </a:r>
            <a:r>
              <a:rPr sz="3200" b="1" spc="-5">
                <a:solidFill>
                  <a:srgbClr val="000099"/>
                </a:solidFill>
                <a:latin typeface="微软雅黑"/>
                <a:cs typeface="微软雅黑"/>
              </a:rPr>
              <a:t>也是装运条款的重要内容。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9</a:t>
            </a:fld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09600" y="0"/>
            <a:ext cx="8532812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84212" y="549275"/>
            <a:ext cx="8460105" cy="762000"/>
          </a:xfrm>
          <a:prstGeom prst="rect">
            <a:avLst/>
          </a:prstGeom>
          <a:solidFill>
            <a:srgbClr val="790471"/>
          </a:solidFill>
        </p:spPr>
        <p:txBody>
          <a:bodyPr vert="horz" wrap="square" lIns="0" tIns="6286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95"/>
              </a:spcBef>
            </a:pPr>
            <a:r>
              <a:rPr sz="4400">
                <a:solidFill>
                  <a:srgbClr val="0066FF"/>
                </a:solidFill>
              </a:rPr>
              <a:t>（五）装运单证</a:t>
            </a:r>
            <a:r>
              <a:rPr sz="2800">
                <a:solidFill>
                  <a:srgbClr val="0066FF"/>
                </a:solidFill>
              </a:rPr>
              <a:t>（</a:t>
            </a:r>
            <a:r>
              <a:rPr sz="2800">
                <a:solidFill>
                  <a:srgbClr val="0066FF"/>
                </a:solidFill>
                <a:latin typeface="Tahoma"/>
                <a:cs typeface="Tahoma"/>
              </a:rPr>
              <a:t>shipping</a:t>
            </a:r>
            <a:r>
              <a:rPr sz="2800" spc="-50">
                <a:solidFill>
                  <a:srgbClr val="0066FF"/>
                </a:solidFill>
                <a:latin typeface="Tahoma"/>
                <a:cs typeface="Tahoma"/>
              </a:rPr>
              <a:t> </a:t>
            </a:r>
            <a:r>
              <a:rPr sz="2800" spc="-10">
                <a:solidFill>
                  <a:srgbClr val="0066FF"/>
                </a:solidFill>
                <a:latin typeface="Tahoma"/>
                <a:cs typeface="Tahoma"/>
              </a:rPr>
              <a:t>documents</a:t>
            </a:r>
            <a:r>
              <a:rPr sz="2800" spc="-10">
                <a:solidFill>
                  <a:srgbClr val="0066FF"/>
                </a:solidFill>
              </a:rPr>
              <a:t>）</a:t>
            </a:r>
            <a:endParaRPr sz="2800">
              <a:latin typeface="Tahoma"/>
              <a:cs typeface="Tahoma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57200" y="1844675"/>
            <a:ext cx="8686800" cy="5013325"/>
            <a:chOff x="457200" y="1844675"/>
            <a:chExt cx="8686800" cy="5013325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839200" y="6553200"/>
              <a:ext cx="304800" cy="3048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7200" y="6553200"/>
              <a:ext cx="304800" cy="3048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4212" y="1844675"/>
              <a:ext cx="8208961" cy="2879725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762952" y="1814745"/>
            <a:ext cx="7886700" cy="23228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5080" indent="-203200">
              <a:lnSpc>
                <a:spcPct val="115500"/>
              </a:lnSpc>
              <a:spcBef>
                <a:spcPts val="100"/>
              </a:spcBef>
              <a:buClr>
                <a:srgbClr val="440044"/>
              </a:buClr>
              <a:buSzPct val="76562"/>
              <a:buFont typeface="Cambria"/>
              <a:buChar char="◼"/>
              <a:tabLst>
                <a:tab pos="355600"/>
                <a:tab pos="3606165"/>
                <a:tab pos="5638165"/>
              </a:tabLst>
            </a:pPr>
            <a:r>
              <a:rPr sz="3200" b="1">
                <a:solidFill>
                  <a:srgbClr val="000099"/>
                </a:solidFill>
                <a:latin typeface="Microsoft JhengHei"/>
                <a:cs typeface="Microsoft JhengHei"/>
              </a:rPr>
              <a:t>货运单证</a:t>
            </a:r>
            <a:r>
              <a:rPr sz="3200" b="1" spc="-10">
                <a:solidFill>
                  <a:srgbClr val="000099"/>
                </a:solidFill>
                <a:latin typeface="Microsoft JhengHei"/>
                <a:cs typeface="Microsoft JhengHei"/>
              </a:rPr>
              <a:t>（cargo</a:t>
            </a:r>
            <a:r>
              <a:rPr sz="3200" b="1">
                <a:solidFill>
                  <a:srgbClr val="000099"/>
                </a:solidFill>
                <a:latin typeface="Microsoft JhengHei"/>
                <a:cs typeface="Microsoft JhengHei"/>
              </a:rPr>
              <a:t>	</a:t>
            </a:r>
            <a:r>
              <a:rPr sz="3200" b="1" spc="-10">
                <a:solidFill>
                  <a:srgbClr val="000099"/>
                </a:solidFill>
                <a:latin typeface="Microsoft JhengHei"/>
                <a:cs typeface="Microsoft JhengHei"/>
              </a:rPr>
              <a:t>transport</a:t>
            </a:r>
            <a:r>
              <a:rPr sz="3200" b="1">
                <a:solidFill>
                  <a:srgbClr val="000099"/>
                </a:solidFill>
                <a:latin typeface="Microsoft JhengHei"/>
                <a:cs typeface="Microsoft JhengHei"/>
              </a:rPr>
              <a:t>	</a:t>
            </a:r>
            <a:r>
              <a:rPr sz="3200" b="1" spc="-325">
                <a:solidFill>
                  <a:srgbClr val="000099"/>
                </a:solidFill>
                <a:latin typeface="Microsoft JhengHei"/>
                <a:cs typeface="Microsoft JhengHei"/>
              </a:rPr>
              <a:t>documents）</a:t>
            </a:r>
            <a:r>
              <a:rPr sz="3200" b="1">
                <a:solidFill>
                  <a:srgbClr val="000099"/>
                </a:solidFill>
                <a:latin typeface="Microsoft JhengHei"/>
                <a:cs typeface="Microsoft JhengHei"/>
              </a:rPr>
              <a:t>见</a:t>
            </a:r>
            <a:r>
              <a:rPr sz="3200" b="1" spc="-350">
                <a:solidFill>
                  <a:srgbClr val="000099"/>
                </a:solidFill>
                <a:latin typeface="Microsoft JhengHei"/>
                <a:cs typeface="Microsoft JhengHei"/>
              </a:rPr>
              <a:t>P94</a:t>
            </a:r>
            <a:r>
              <a:rPr sz="3200" b="1">
                <a:solidFill>
                  <a:srgbClr val="000099"/>
                </a:solidFill>
                <a:latin typeface="Microsoft JhengHei"/>
                <a:cs typeface="Microsoft JhengHei"/>
              </a:rPr>
              <a:t>表</a:t>
            </a:r>
            <a:r>
              <a:rPr sz="3200" b="1" spc="-140">
                <a:solidFill>
                  <a:srgbClr val="000099"/>
                </a:solidFill>
                <a:latin typeface="Microsoft JhengHei"/>
                <a:cs typeface="Microsoft JhengHei"/>
              </a:rPr>
              <a:t>6-</a:t>
            </a:r>
            <a:r>
              <a:rPr sz="3200" b="1" spc="-50">
                <a:solidFill>
                  <a:srgbClr val="000099"/>
                </a:solidFill>
                <a:latin typeface="Microsoft JhengHei"/>
                <a:cs typeface="Microsoft JhengHei"/>
              </a:rPr>
              <a:t>2</a:t>
            </a:r>
            <a:endParaRPr sz="3200">
              <a:latin typeface="Microsoft JhengHei"/>
              <a:cs typeface="Microsoft JhengHei"/>
            </a:endParaRPr>
          </a:p>
          <a:p>
            <a:pPr marL="215265" marR="1427480" indent="-203200">
              <a:lnSpc>
                <a:spcPct val="115500"/>
              </a:lnSpc>
              <a:spcBef>
                <a:spcPts val="345"/>
              </a:spcBef>
              <a:buClr>
                <a:srgbClr val="440044"/>
              </a:buClr>
              <a:buSzPct val="76562"/>
              <a:buFont typeface="Cambria"/>
              <a:buChar char="◼"/>
              <a:tabLst>
                <a:tab pos="355600"/>
                <a:tab pos="4215765"/>
              </a:tabLst>
            </a:pPr>
            <a:r>
              <a:rPr sz="3200" b="1">
                <a:solidFill>
                  <a:srgbClr val="000099"/>
                </a:solidFill>
                <a:latin typeface="Microsoft JhengHei"/>
                <a:cs typeface="Microsoft JhengHei"/>
              </a:rPr>
              <a:t>装运单证</a:t>
            </a:r>
            <a:r>
              <a:rPr sz="3200" b="1" spc="-10">
                <a:solidFill>
                  <a:srgbClr val="000099"/>
                </a:solidFill>
                <a:latin typeface="Microsoft JhengHei"/>
                <a:cs typeface="Microsoft JhengHei"/>
              </a:rPr>
              <a:t>（shipping</a:t>
            </a:r>
            <a:r>
              <a:rPr sz="3200" b="1">
                <a:solidFill>
                  <a:srgbClr val="000099"/>
                </a:solidFill>
                <a:latin typeface="Microsoft JhengHei"/>
                <a:cs typeface="Microsoft JhengHei"/>
              </a:rPr>
              <a:t>	</a:t>
            </a:r>
            <a:r>
              <a:rPr sz="3200" b="1" spc="-325">
                <a:solidFill>
                  <a:srgbClr val="000099"/>
                </a:solidFill>
                <a:latin typeface="Microsoft JhengHei"/>
                <a:cs typeface="Microsoft JhengHei"/>
              </a:rPr>
              <a:t>documents）</a:t>
            </a:r>
            <a:r>
              <a:rPr sz="3200" b="1">
                <a:solidFill>
                  <a:srgbClr val="000099"/>
                </a:solidFill>
                <a:latin typeface="Microsoft JhengHei"/>
                <a:cs typeface="Microsoft JhengHei"/>
              </a:rPr>
              <a:t>见</a:t>
            </a:r>
            <a:r>
              <a:rPr sz="3200" b="1" spc="-350">
                <a:solidFill>
                  <a:srgbClr val="000099"/>
                </a:solidFill>
                <a:latin typeface="Microsoft JhengHei"/>
                <a:cs typeface="Microsoft JhengHei"/>
              </a:rPr>
              <a:t>P94</a:t>
            </a:r>
            <a:r>
              <a:rPr sz="3200" b="1">
                <a:solidFill>
                  <a:srgbClr val="000099"/>
                </a:solidFill>
                <a:latin typeface="Microsoft JhengHei"/>
                <a:cs typeface="Microsoft JhengHei"/>
              </a:rPr>
              <a:t>表</a:t>
            </a:r>
            <a:r>
              <a:rPr sz="3200" b="1" spc="-140">
                <a:solidFill>
                  <a:srgbClr val="000099"/>
                </a:solidFill>
                <a:latin typeface="Microsoft JhengHei"/>
                <a:cs typeface="Microsoft JhengHei"/>
              </a:rPr>
              <a:t>6-</a:t>
            </a:r>
            <a:r>
              <a:rPr sz="3200" b="1" spc="-50">
                <a:solidFill>
                  <a:srgbClr val="000099"/>
                </a:solidFill>
                <a:latin typeface="Microsoft JhengHei"/>
                <a:cs typeface="Microsoft JhengHei"/>
              </a:rPr>
              <a:t>3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10</a:t>
            </a:fld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937207" y="1700211"/>
            <a:ext cx="560705" cy="1233805"/>
          </a:xfrm>
          <a:custGeom>
            <a:rect l="l" t="t" r="r" b="b"/>
            <a:pathLst>
              <a:path w="560704" h="1233805">
                <a:moveTo>
                  <a:pt x="0" y="0"/>
                </a:moveTo>
                <a:lnTo>
                  <a:pt x="0" y="692150"/>
                </a:lnTo>
              </a:path>
              <a:path w="560704" h="1233805">
                <a:moveTo>
                  <a:pt x="0" y="114301"/>
                </a:moveTo>
                <a:lnTo>
                  <a:pt x="166611" y="114301"/>
                </a:lnTo>
                <a:lnTo>
                  <a:pt x="560351" y="1233501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16011" y="1700211"/>
            <a:ext cx="3745229" cy="692150"/>
          </a:xfrm>
          <a:prstGeom prst="rect">
            <a:avLst/>
          </a:prstGeom>
          <a:solidFill>
            <a:srgbClr val="FFCCCC"/>
          </a:solidFill>
          <a:ln w="9525">
            <a:solidFill>
              <a:srgbClr val="000000"/>
            </a:solidFill>
          </a:ln>
        </p:spPr>
        <p:txBody>
          <a:bodyPr vert="horz" wrap="square" lIns="0" tIns="34290" rIns="0" bIns="0" rtlCol="0">
            <a:spAutoFit/>
          </a:bodyPr>
          <a:lstStyle/>
          <a:p>
            <a:pPr marL="178435">
              <a:lnSpc>
                <a:spcPct val="100000"/>
              </a:lnSpc>
              <a:spcBef>
                <a:spcPts val="270"/>
              </a:spcBef>
            </a:pPr>
            <a:r>
              <a:rPr sz="3200">
                <a:latin typeface="宋体"/>
                <a:cs typeface="宋体"/>
              </a:rPr>
              <a:t>出口货物托运</a:t>
            </a:r>
            <a:r>
              <a:rPr sz="3200" spc="-20">
                <a:latin typeface="Arial"/>
                <a:cs typeface="Arial"/>
              </a:rPr>
              <a:t>P110</a:t>
            </a:r>
            <a:endParaRPr sz="32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84212" y="2492375"/>
            <a:ext cx="7885430" cy="2529205"/>
          </a:xfrm>
          <a:custGeom>
            <a:rect l="l" t="t" r="r" b="b"/>
            <a:pathLst>
              <a:path w="7885430" h="2529204">
                <a:moveTo>
                  <a:pt x="7885111" y="2528887"/>
                </a:moveTo>
                <a:lnTo>
                  <a:pt x="0" y="2528887"/>
                </a:lnTo>
                <a:lnTo>
                  <a:pt x="0" y="0"/>
                </a:lnTo>
                <a:lnTo>
                  <a:pt x="7885111" y="0"/>
                </a:lnTo>
                <a:lnTo>
                  <a:pt x="7885111" y="2528887"/>
                </a:lnTo>
                <a:close/>
              </a:path>
            </a:pathLst>
          </a:custGeom>
          <a:solidFill>
            <a:srgbClr val="CC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762952" y="2514169"/>
            <a:ext cx="7611745" cy="248793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 marR="5080" indent="676910">
              <a:lnSpc>
                <a:spcPct val="101200"/>
              </a:lnSpc>
              <a:spcBef>
                <a:spcPts val="50"/>
              </a:spcBef>
            </a:pPr>
            <a:r>
              <a:rPr sz="3200" spc="-5">
                <a:latin typeface="宋体"/>
                <a:cs typeface="宋体"/>
              </a:rPr>
              <a:t>出口货物托运是指出口单位通过有权受理对外货物运输业务的单位，办理出口货物的海、陆、空等运输事宜，是国际货物运输的第一个步骤。不同的运输方式所对应的货物托运的流程及内容也不同。</a:t>
            </a:r>
            <a:endParaRPr sz="3200">
              <a:latin typeface="宋体"/>
              <a:cs typeface="宋体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611187" y="260350"/>
            <a:ext cx="7705725" cy="1440180"/>
            <a:chOff x="611187" y="260350"/>
            <a:chExt cx="7705725" cy="1440180"/>
          </a:xfrm>
        </p:grpSpPr>
        <p:sp>
          <p:nvSpPr>
            <p:cNvPr id="7" name="object 7"/>
            <p:cNvSpPr/>
            <p:nvPr/>
          </p:nvSpPr>
          <p:spPr>
            <a:xfrm>
              <a:off x="611187" y="350341"/>
              <a:ext cx="7705725" cy="1350010"/>
            </a:xfrm>
            <a:custGeom>
              <a:rect l="l" t="t" r="r" b="b"/>
              <a:pathLst>
                <a:path w="7705725" h="1350010">
                  <a:moveTo>
                    <a:pt x="7705723" y="89991"/>
                  </a:moveTo>
                  <a:lnTo>
                    <a:pt x="7615732" y="89991"/>
                  </a:lnTo>
                  <a:lnTo>
                    <a:pt x="7650761" y="82919"/>
                  </a:lnTo>
                  <a:lnTo>
                    <a:pt x="7679365" y="63633"/>
                  </a:lnTo>
                  <a:lnTo>
                    <a:pt x="7698651" y="35028"/>
                  </a:lnTo>
                  <a:lnTo>
                    <a:pt x="7705723" y="0"/>
                  </a:lnTo>
                  <a:lnTo>
                    <a:pt x="7705723" y="89991"/>
                  </a:lnTo>
                  <a:close/>
                </a:path>
                <a:path w="7705725" h="1350010">
                  <a:moveTo>
                    <a:pt x="7615732" y="44995"/>
                  </a:moveTo>
                  <a:lnTo>
                    <a:pt x="7570736" y="44995"/>
                  </a:lnTo>
                  <a:lnTo>
                    <a:pt x="7588251" y="41459"/>
                  </a:lnTo>
                  <a:lnTo>
                    <a:pt x="7602553" y="31816"/>
                  </a:lnTo>
                  <a:lnTo>
                    <a:pt x="7612195" y="17514"/>
                  </a:lnTo>
                  <a:lnTo>
                    <a:pt x="7615731" y="0"/>
                  </a:lnTo>
                  <a:lnTo>
                    <a:pt x="7615732" y="44995"/>
                  </a:lnTo>
                  <a:close/>
                </a:path>
                <a:path w="7705725" h="1350010">
                  <a:moveTo>
                    <a:pt x="7705723" y="89991"/>
                  </a:moveTo>
                  <a:lnTo>
                    <a:pt x="7525741" y="89991"/>
                  </a:lnTo>
                  <a:lnTo>
                    <a:pt x="7525741" y="0"/>
                  </a:lnTo>
                  <a:lnTo>
                    <a:pt x="7529277" y="17514"/>
                  </a:lnTo>
                  <a:lnTo>
                    <a:pt x="7538920" y="31816"/>
                  </a:lnTo>
                  <a:lnTo>
                    <a:pt x="7553222" y="41459"/>
                  </a:lnTo>
                  <a:lnTo>
                    <a:pt x="7570736" y="44995"/>
                  </a:lnTo>
                  <a:lnTo>
                    <a:pt x="7615732" y="44995"/>
                  </a:lnTo>
                  <a:lnTo>
                    <a:pt x="7615732" y="89991"/>
                  </a:lnTo>
                  <a:lnTo>
                    <a:pt x="7705723" y="89991"/>
                  </a:lnTo>
                  <a:close/>
                </a:path>
                <a:path w="7705725" h="1350010">
                  <a:moveTo>
                    <a:pt x="179982" y="1259879"/>
                  </a:moveTo>
                  <a:lnTo>
                    <a:pt x="0" y="1259879"/>
                  </a:lnTo>
                  <a:lnTo>
                    <a:pt x="0" y="179982"/>
                  </a:lnTo>
                  <a:lnTo>
                    <a:pt x="7071" y="144954"/>
                  </a:lnTo>
                  <a:lnTo>
                    <a:pt x="26357" y="116349"/>
                  </a:lnTo>
                  <a:lnTo>
                    <a:pt x="54962" y="97063"/>
                  </a:lnTo>
                  <a:lnTo>
                    <a:pt x="89991" y="89991"/>
                  </a:lnTo>
                  <a:lnTo>
                    <a:pt x="7705723" y="89991"/>
                  </a:lnTo>
                  <a:lnTo>
                    <a:pt x="7705723" y="134986"/>
                  </a:lnTo>
                  <a:lnTo>
                    <a:pt x="134986" y="134986"/>
                  </a:lnTo>
                  <a:lnTo>
                    <a:pt x="117472" y="138522"/>
                  </a:lnTo>
                  <a:lnTo>
                    <a:pt x="103170" y="148165"/>
                  </a:lnTo>
                  <a:lnTo>
                    <a:pt x="93527" y="162468"/>
                  </a:lnTo>
                  <a:lnTo>
                    <a:pt x="89991" y="179982"/>
                  </a:lnTo>
                  <a:lnTo>
                    <a:pt x="89991" y="269974"/>
                  </a:lnTo>
                  <a:lnTo>
                    <a:pt x="7705723" y="269974"/>
                  </a:lnTo>
                  <a:lnTo>
                    <a:pt x="7705723" y="1079896"/>
                  </a:lnTo>
                  <a:lnTo>
                    <a:pt x="7698651" y="1114925"/>
                  </a:lnTo>
                  <a:lnTo>
                    <a:pt x="7679365" y="1143529"/>
                  </a:lnTo>
                  <a:lnTo>
                    <a:pt x="7650761" y="1162815"/>
                  </a:lnTo>
                  <a:lnTo>
                    <a:pt x="7615732" y="1169887"/>
                  </a:lnTo>
                  <a:lnTo>
                    <a:pt x="179982" y="1169887"/>
                  </a:lnTo>
                  <a:lnTo>
                    <a:pt x="179982" y="1259879"/>
                  </a:lnTo>
                  <a:close/>
                </a:path>
                <a:path w="7705725" h="1350010">
                  <a:moveTo>
                    <a:pt x="7705723" y="269974"/>
                  </a:moveTo>
                  <a:lnTo>
                    <a:pt x="89991" y="269974"/>
                  </a:lnTo>
                  <a:lnTo>
                    <a:pt x="125020" y="262902"/>
                  </a:lnTo>
                  <a:lnTo>
                    <a:pt x="153624" y="243616"/>
                  </a:lnTo>
                  <a:lnTo>
                    <a:pt x="172910" y="215011"/>
                  </a:lnTo>
                  <a:lnTo>
                    <a:pt x="179982" y="179982"/>
                  </a:lnTo>
                  <a:lnTo>
                    <a:pt x="176446" y="162468"/>
                  </a:lnTo>
                  <a:lnTo>
                    <a:pt x="166803" y="148165"/>
                  </a:lnTo>
                  <a:lnTo>
                    <a:pt x="152501" y="138522"/>
                  </a:lnTo>
                  <a:lnTo>
                    <a:pt x="134986" y="134986"/>
                  </a:lnTo>
                  <a:lnTo>
                    <a:pt x="7705723" y="134986"/>
                  </a:lnTo>
                  <a:lnTo>
                    <a:pt x="7705723" y="269974"/>
                  </a:lnTo>
                  <a:close/>
                </a:path>
                <a:path w="7705725" h="1350010">
                  <a:moveTo>
                    <a:pt x="89991" y="1349870"/>
                  </a:moveTo>
                  <a:lnTo>
                    <a:pt x="54962" y="1342798"/>
                  </a:lnTo>
                  <a:lnTo>
                    <a:pt x="26357" y="1323512"/>
                  </a:lnTo>
                  <a:lnTo>
                    <a:pt x="7071" y="1294907"/>
                  </a:lnTo>
                  <a:lnTo>
                    <a:pt x="0" y="1259879"/>
                  </a:lnTo>
                  <a:lnTo>
                    <a:pt x="179982" y="1259879"/>
                  </a:lnTo>
                  <a:lnTo>
                    <a:pt x="172910" y="1294907"/>
                  </a:lnTo>
                  <a:lnTo>
                    <a:pt x="153624" y="1323512"/>
                  </a:lnTo>
                  <a:lnTo>
                    <a:pt x="125020" y="1342798"/>
                  </a:lnTo>
                  <a:lnTo>
                    <a:pt x="89991" y="1349870"/>
                  </a:lnTo>
                  <a:close/>
                </a:path>
              </a:pathLst>
            </a:custGeom>
            <a:solidFill>
              <a:srgbClr val="FF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701179" y="260350"/>
              <a:ext cx="7616190" cy="360045"/>
            </a:xfrm>
            <a:custGeom>
              <a:rect l="l" t="t" r="r" b="b"/>
              <a:pathLst>
                <a:path w="7616190" h="360045">
                  <a:moveTo>
                    <a:pt x="0" y="359965"/>
                  </a:moveTo>
                  <a:lnTo>
                    <a:pt x="0" y="269974"/>
                  </a:lnTo>
                  <a:lnTo>
                    <a:pt x="27481" y="228514"/>
                  </a:lnTo>
                  <a:lnTo>
                    <a:pt x="44995" y="224978"/>
                  </a:lnTo>
                  <a:lnTo>
                    <a:pt x="62510" y="228514"/>
                  </a:lnTo>
                  <a:lnTo>
                    <a:pt x="76812" y="238157"/>
                  </a:lnTo>
                  <a:lnTo>
                    <a:pt x="86455" y="252459"/>
                  </a:lnTo>
                  <a:lnTo>
                    <a:pt x="89991" y="269974"/>
                  </a:lnTo>
                  <a:lnTo>
                    <a:pt x="82919" y="305002"/>
                  </a:lnTo>
                  <a:lnTo>
                    <a:pt x="63633" y="333607"/>
                  </a:lnTo>
                  <a:lnTo>
                    <a:pt x="35028" y="352893"/>
                  </a:lnTo>
                  <a:lnTo>
                    <a:pt x="0" y="359965"/>
                  </a:lnTo>
                  <a:close/>
                </a:path>
                <a:path w="7616190" h="360045">
                  <a:moveTo>
                    <a:pt x="7480744" y="134987"/>
                  </a:moveTo>
                  <a:lnTo>
                    <a:pt x="7463230" y="131451"/>
                  </a:lnTo>
                  <a:lnTo>
                    <a:pt x="7448927" y="121808"/>
                  </a:lnTo>
                  <a:lnTo>
                    <a:pt x="7439284" y="107505"/>
                  </a:lnTo>
                  <a:lnTo>
                    <a:pt x="7435748" y="89991"/>
                  </a:lnTo>
                  <a:lnTo>
                    <a:pt x="7442821" y="54962"/>
                  </a:lnTo>
                  <a:lnTo>
                    <a:pt x="7462107" y="26357"/>
                  </a:lnTo>
                  <a:lnTo>
                    <a:pt x="7490711" y="7071"/>
                  </a:lnTo>
                  <a:lnTo>
                    <a:pt x="7525740" y="0"/>
                  </a:lnTo>
                  <a:lnTo>
                    <a:pt x="7560769" y="7071"/>
                  </a:lnTo>
                  <a:lnTo>
                    <a:pt x="7589373" y="26357"/>
                  </a:lnTo>
                  <a:lnTo>
                    <a:pt x="7608659" y="54962"/>
                  </a:lnTo>
                  <a:lnTo>
                    <a:pt x="7615731" y="89991"/>
                  </a:lnTo>
                  <a:lnTo>
                    <a:pt x="7525739" y="89991"/>
                  </a:lnTo>
                  <a:lnTo>
                    <a:pt x="7522203" y="107505"/>
                  </a:lnTo>
                  <a:lnTo>
                    <a:pt x="7512561" y="121808"/>
                  </a:lnTo>
                  <a:lnTo>
                    <a:pt x="7498258" y="131451"/>
                  </a:lnTo>
                  <a:lnTo>
                    <a:pt x="7480744" y="134987"/>
                  </a:lnTo>
                  <a:close/>
                </a:path>
                <a:path w="7616190" h="360045">
                  <a:moveTo>
                    <a:pt x="7525741" y="179982"/>
                  </a:moveTo>
                  <a:lnTo>
                    <a:pt x="7525739" y="89991"/>
                  </a:lnTo>
                  <a:lnTo>
                    <a:pt x="7615731" y="89991"/>
                  </a:lnTo>
                  <a:lnTo>
                    <a:pt x="7608659" y="125020"/>
                  </a:lnTo>
                  <a:lnTo>
                    <a:pt x="7589374" y="153624"/>
                  </a:lnTo>
                  <a:lnTo>
                    <a:pt x="7560769" y="172910"/>
                  </a:lnTo>
                  <a:lnTo>
                    <a:pt x="7525741" y="179982"/>
                  </a:lnTo>
                  <a:close/>
                </a:path>
              </a:pathLst>
            </a:custGeom>
            <a:solidFill>
              <a:srgbClr val="CCA3A3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1282700" y="616865"/>
            <a:ext cx="64528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>
                <a:solidFill>
                  <a:srgbClr val="000000"/>
                </a:solidFill>
                <a:latin typeface="Arial"/>
                <a:cs typeface="Arial"/>
              </a:rPr>
              <a:t>4.4.2</a:t>
            </a:r>
            <a:r>
              <a:rPr sz="4400" spc="-15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4400" spc="-10">
                <a:solidFill>
                  <a:srgbClr val="000000"/>
                </a:solidFill>
              </a:rPr>
              <a:t>出口货物托运与制单</a:t>
            </a:r>
            <a:endParaRPr sz="4400">
              <a:latin typeface="Arial"/>
              <a:cs typeface="Arial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11</a:t>
            </a:fld>
          </a:p>
        </p:txBody>
      </p:sp>
      <p:sp>
        <p:nvSpPr>
          <p:cNvPr id="12" name="object 1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13" name="object 1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1187" y="5157787"/>
            <a:ext cx="7467600" cy="1076325"/>
          </a:xfrm>
          <a:prstGeom prst="rect">
            <a:avLst/>
          </a:prstGeom>
          <a:solidFill>
            <a:srgbClr val="FFCCFF"/>
          </a:solidFill>
          <a:ln w="9525">
            <a:solidFill>
              <a:srgbClr val="000000"/>
            </a:solidFill>
          </a:ln>
        </p:spPr>
        <p:txBody>
          <a:bodyPr vert="horz" wrap="square" lIns="0" tIns="10160" rIns="0" bIns="0" rtlCol="0">
            <a:spAutoFit/>
          </a:bodyPr>
          <a:lstStyle/>
          <a:p>
            <a:pPr marL="278765" marR="135890" indent="541655">
              <a:lnSpc>
                <a:spcPct val="104900"/>
              </a:lnSpc>
              <a:spcBef>
                <a:spcPts val="80"/>
              </a:spcBef>
            </a:pPr>
            <a:r>
              <a:rPr sz="3200" spc="-5">
                <a:latin typeface="宋体"/>
                <a:cs typeface="宋体"/>
              </a:rPr>
              <a:t>出口企业办理出口货物托运手续，使用出口货物托运单或出口货物明细单。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635521"/>
            <a:ext cx="707009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000000"/>
                </a:solidFill>
              </a:rPr>
              <a:t>一、集装箱货物托运单各联的用途</a:t>
            </a:r>
            <a:r>
              <a:rPr sz="3200" spc="-20">
                <a:solidFill>
                  <a:srgbClr val="000000"/>
                </a:solidFill>
                <a:latin typeface="Arial"/>
                <a:cs typeface="Arial"/>
              </a:rPr>
              <a:t>P121</a:t>
            </a:r>
            <a:endParaRPr sz="32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457200" y="1412875"/>
          <a:ext cx="8218805" cy="381571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98900"/>
                <a:gridCol w="4319905"/>
              </a:tblGrid>
              <a:tr h="3021965">
                <a:tc>
                  <a:txBody>
                    <a:bodyPr vert="horz" wrap="square"/>
                    <a:lstStyle/>
                    <a:p>
                      <a:pPr marL="90805" marR="1112520">
                        <a:lnSpc>
                          <a:spcPts val="4370"/>
                        </a:lnSpc>
                        <a:spcBef>
                          <a:spcPts val="100"/>
                        </a:spcBef>
                      </a:pPr>
                      <a:r>
                        <a:rPr sz="2800">
                          <a:latin typeface="宋体"/>
                          <a:cs typeface="宋体"/>
                        </a:rPr>
                        <a:t>第</a:t>
                      </a:r>
                      <a:r>
                        <a:rPr sz="2800">
                          <a:latin typeface="Arial"/>
                          <a:cs typeface="Arial"/>
                        </a:rPr>
                        <a:t>1</a:t>
                      </a:r>
                      <a:r>
                        <a:rPr sz="2800" spc="-10">
                          <a:latin typeface="宋体"/>
                          <a:cs typeface="宋体"/>
                        </a:rPr>
                        <a:t>联：货主留底</a:t>
                      </a:r>
                      <a:r>
                        <a:rPr sz="2800">
                          <a:latin typeface="宋体"/>
                          <a:cs typeface="宋体"/>
                        </a:rPr>
                        <a:t>第</a:t>
                      </a:r>
                      <a:r>
                        <a:rPr sz="2800">
                          <a:latin typeface="Arial"/>
                          <a:cs typeface="Arial"/>
                        </a:rPr>
                        <a:t>2</a:t>
                      </a:r>
                      <a:r>
                        <a:rPr sz="2800" spc="-10">
                          <a:latin typeface="宋体"/>
                          <a:cs typeface="宋体"/>
                        </a:rPr>
                        <a:t>联：船代留底</a:t>
                      </a:r>
                      <a:endParaRPr sz="2800">
                        <a:latin typeface="宋体"/>
                        <a:cs typeface="宋体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  <a:spcBef>
                          <a:spcPts val="695"/>
                        </a:spcBef>
                      </a:pPr>
                      <a:r>
                        <a:rPr sz="2800">
                          <a:latin typeface="宋体"/>
                          <a:cs typeface="宋体"/>
                        </a:rPr>
                        <a:t>第</a:t>
                      </a:r>
                      <a:r>
                        <a:rPr sz="2800">
                          <a:latin typeface="Arial"/>
                          <a:cs typeface="Arial"/>
                        </a:rPr>
                        <a:t>3</a:t>
                      </a:r>
                      <a:r>
                        <a:rPr sz="2800">
                          <a:latin typeface="宋体"/>
                          <a:cs typeface="宋体"/>
                        </a:rPr>
                        <a:t>联：运费通知</a:t>
                      </a:r>
                      <a:r>
                        <a:rPr sz="2800" spc="-25">
                          <a:latin typeface="宋体"/>
                          <a:cs typeface="宋体"/>
                        </a:rPr>
                        <a:t>（</a:t>
                      </a:r>
                      <a:r>
                        <a:rPr sz="2800" spc="-25">
                          <a:latin typeface="Arial"/>
                          <a:cs typeface="Arial"/>
                        </a:rPr>
                        <a:t>1</a:t>
                      </a:r>
                      <a:r>
                        <a:rPr sz="2800" spc="-25">
                          <a:latin typeface="宋体"/>
                          <a:cs typeface="宋体"/>
                        </a:rPr>
                        <a:t>）</a:t>
                      </a:r>
                      <a:endParaRPr sz="2800">
                        <a:latin typeface="宋体"/>
                        <a:cs typeface="宋体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  <a:spcBef>
                          <a:spcPts val="1005"/>
                        </a:spcBef>
                      </a:pPr>
                      <a:r>
                        <a:rPr sz="2800">
                          <a:latin typeface="宋体"/>
                          <a:cs typeface="宋体"/>
                        </a:rPr>
                        <a:t>第</a:t>
                      </a:r>
                      <a:r>
                        <a:rPr sz="2800">
                          <a:latin typeface="Arial"/>
                          <a:cs typeface="Arial"/>
                        </a:rPr>
                        <a:t>4</a:t>
                      </a:r>
                      <a:r>
                        <a:rPr sz="2800">
                          <a:latin typeface="宋体"/>
                          <a:cs typeface="宋体"/>
                        </a:rPr>
                        <a:t>联：运费通知</a:t>
                      </a:r>
                      <a:r>
                        <a:rPr sz="2800" spc="-25">
                          <a:latin typeface="宋体"/>
                          <a:cs typeface="宋体"/>
                        </a:rPr>
                        <a:t>（</a:t>
                      </a:r>
                      <a:r>
                        <a:rPr sz="2800" spc="-25">
                          <a:latin typeface="Arial"/>
                          <a:cs typeface="Arial"/>
                        </a:rPr>
                        <a:t>2</a:t>
                      </a:r>
                      <a:r>
                        <a:rPr sz="2800" spc="-25">
                          <a:latin typeface="宋体"/>
                          <a:cs typeface="宋体"/>
                        </a:rPr>
                        <a:t>）</a:t>
                      </a:r>
                      <a:endParaRPr sz="2800">
                        <a:latin typeface="宋体"/>
                        <a:cs typeface="宋体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  <a:spcBef>
                          <a:spcPts val="1010"/>
                        </a:spcBef>
                      </a:pPr>
                      <a:r>
                        <a:rPr sz="2800" b="1">
                          <a:latin typeface="Microsoft JhengHei"/>
                          <a:cs typeface="Microsoft JhengHei"/>
                        </a:rPr>
                        <a:t>第</a:t>
                      </a:r>
                      <a:r>
                        <a:rPr sz="2800" b="1">
                          <a:latin typeface="Arial"/>
                          <a:cs typeface="Arial"/>
                        </a:rPr>
                        <a:t>5</a:t>
                      </a:r>
                      <a:r>
                        <a:rPr sz="2800" b="1" spc="-10">
                          <a:latin typeface="Microsoft JhengHei"/>
                          <a:cs typeface="Microsoft JhengHei"/>
                        </a:rPr>
                        <a:t>联：装货单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12700" marB="0">
                    <a:solidFill>
                      <a:srgbClr val="FFCC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765"/>
                        </a:spcBef>
                      </a:pPr>
                      <a:r>
                        <a:rPr sz="2800" b="1">
                          <a:latin typeface="Microsoft JhengHei"/>
                          <a:cs typeface="Microsoft JhengHei"/>
                        </a:rPr>
                        <a:t>第</a:t>
                      </a:r>
                      <a:r>
                        <a:rPr sz="2800" b="1">
                          <a:latin typeface="Arial"/>
                          <a:cs typeface="Arial"/>
                        </a:rPr>
                        <a:t>6</a:t>
                      </a:r>
                      <a:r>
                        <a:rPr sz="2800" b="1" spc="-10">
                          <a:latin typeface="Microsoft JhengHei"/>
                          <a:cs typeface="Microsoft JhengHei"/>
                        </a:rPr>
                        <a:t>联：收货单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  <a:p>
                      <a:pPr marL="91440">
                        <a:lnSpc>
                          <a:spcPct val="100000"/>
                        </a:lnSpc>
                        <a:spcBef>
                          <a:spcPts val="1345"/>
                        </a:spcBef>
                      </a:pPr>
                      <a:r>
                        <a:rPr sz="2800" b="1">
                          <a:latin typeface="Microsoft JhengHei"/>
                          <a:cs typeface="Microsoft JhengHei"/>
                        </a:rPr>
                        <a:t>第</a:t>
                      </a:r>
                      <a:r>
                        <a:rPr sz="2800" b="1">
                          <a:latin typeface="Arial"/>
                          <a:cs typeface="Arial"/>
                        </a:rPr>
                        <a:t>7</a:t>
                      </a:r>
                      <a:r>
                        <a:rPr sz="2800" b="1" spc="-10">
                          <a:latin typeface="Microsoft JhengHei"/>
                          <a:cs typeface="Microsoft JhengHei"/>
                        </a:rPr>
                        <a:t>联：场站收据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  <a:p>
                      <a:pPr marL="91440">
                        <a:lnSpc>
                          <a:spcPct val="100000"/>
                        </a:lnSpc>
                        <a:spcBef>
                          <a:spcPts val="1345"/>
                        </a:spcBef>
                      </a:pPr>
                      <a:r>
                        <a:rPr sz="2800">
                          <a:latin typeface="宋体"/>
                          <a:cs typeface="宋体"/>
                        </a:rPr>
                        <a:t>第</a:t>
                      </a:r>
                      <a:r>
                        <a:rPr sz="2800">
                          <a:latin typeface="Arial"/>
                          <a:cs typeface="Arial"/>
                        </a:rPr>
                        <a:t>8</a:t>
                      </a:r>
                      <a:r>
                        <a:rPr sz="2800" spc="-10">
                          <a:latin typeface="宋体"/>
                          <a:cs typeface="宋体"/>
                        </a:rPr>
                        <a:t>联：货代留底</a:t>
                      </a:r>
                      <a:endParaRPr sz="2800">
                        <a:latin typeface="宋体"/>
                        <a:cs typeface="宋体"/>
                      </a:endParaRPr>
                    </a:p>
                    <a:p>
                      <a:pPr marL="91440">
                        <a:lnSpc>
                          <a:spcPct val="100000"/>
                        </a:lnSpc>
                        <a:spcBef>
                          <a:spcPts val="1340"/>
                        </a:spcBef>
                      </a:pPr>
                      <a:r>
                        <a:rPr sz="2800">
                          <a:latin typeface="宋体"/>
                          <a:cs typeface="宋体"/>
                        </a:rPr>
                        <a:t>第</a:t>
                      </a:r>
                      <a:r>
                        <a:rPr sz="2800">
                          <a:latin typeface="Arial"/>
                          <a:cs typeface="Arial"/>
                        </a:rPr>
                        <a:t>9</a:t>
                      </a:r>
                      <a:r>
                        <a:rPr sz="2800">
                          <a:latin typeface="宋体"/>
                          <a:cs typeface="宋体"/>
                        </a:rPr>
                        <a:t>、</a:t>
                      </a:r>
                      <a:r>
                        <a:rPr sz="2800" spc="-10">
                          <a:latin typeface="Arial"/>
                          <a:cs typeface="Arial"/>
                        </a:rPr>
                        <a:t>10</a:t>
                      </a:r>
                      <a:r>
                        <a:rPr sz="2800" spc="-10">
                          <a:latin typeface="宋体"/>
                          <a:cs typeface="宋体"/>
                        </a:rPr>
                        <a:t>联：配舱回单</a:t>
                      </a:r>
                      <a:endParaRPr sz="2800">
                        <a:latin typeface="宋体"/>
                        <a:cs typeface="宋体"/>
                      </a:endParaRPr>
                    </a:p>
                    <a:p>
                      <a:pPr marL="91440">
                        <a:lnSpc>
                          <a:spcPct val="100000"/>
                        </a:lnSpc>
                        <a:spcBef>
                          <a:spcPts val="1345"/>
                        </a:spcBef>
                      </a:pPr>
                      <a:r>
                        <a:rPr sz="2800">
                          <a:latin typeface="宋体"/>
                          <a:cs typeface="宋体"/>
                        </a:rPr>
                        <a:t>第</a:t>
                      </a:r>
                      <a:r>
                        <a:rPr sz="2800" spc="-10">
                          <a:latin typeface="Arial"/>
                          <a:cs typeface="Arial"/>
                        </a:rPr>
                        <a:t>11</a:t>
                      </a:r>
                      <a:r>
                        <a:rPr sz="2800">
                          <a:latin typeface="宋体"/>
                          <a:cs typeface="宋体"/>
                        </a:rPr>
                        <a:t>、</a:t>
                      </a:r>
                      <a:r>
                        <a:rPr sz="2800" spc="-10">
                          <a:latin typeface="Arial"/>
                          <a:cs typeface="Arial"/>
                        </a:rPr>
                        <a:t>12</a:t>
                      </a:r>
                      <a:r>
                        <a:rPr sz="2800" spc="-10">
                          <a:latin typeface="宋体"/>
                          <a:cs typeface="宋体"/>
                        </a:rPr>
                        <a:t>联：货主机动联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97155" marB="0">
                    <a:solidFill>
                      <a:srgbClr val="FFCCCC"/>
                    </a:solidFill>
                  </a:tcPr>
                </a:tc>
              </a:tr>
              <a:tr h="7937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CCC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25"/>
                        </a:spcBef>
                      </a:pPr>
                      <a:r>
                        <a:rPr sz="2800" spc="-5">
                          <a:latin typeface="宋体"/>
                          <a:cs typeface="宋体"/>
                        </a:rPr>
                        <a:t>附页：港务费缴纳申请书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53975" marB="0">
                    <a:solidFill>
                      <a:srgbClr val="FFCCCC"/>
                    </a:solidFill>
                  </a:tcPr>
                </a:tc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612140" y="5371136"/>
            <a:ext cx="7848600" cy="9258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711200">
              <a:lnSpc>
                <a:spcPct val="105500"/>
              </a:lnSpc>
              <a:spcBef>
                <a:spcPts val="95"/>
              </a:spcBef>
              <a:tabLst>
                <a:tab pos="3034665"/>
                <a:tab pos="4457065"/>
              </a:tabLst>
            </a:pPr>
            <a:r>
              <a:rPr sz="2800">
                <a:latin typeface="宋体"/>
                <a:cs typeface="宋体"/>
              </a:rPr>
              <a:t>其中，装货单（</a:t>
            </a:r>
            <a:r>
              <a:rPr sz="2800">
                <a:latin typeface="Times New Roman"/>
                <a:cs typeface="Times New Roman"/>
              </a:rPr>
              <a:t>SHIPPING </a:t>
            </a:r>
            <a:r>
              <a:rPr sz="2800" spc="-10">
                <a:latin typeface="Times New Roman"/>
                <a:cs typeface="Times New Roman"/>
              </a:rPr>
              <a:t>ORDER</a:t>
            </a:r>
            <a:r>
              <a:rPr sz="2800" spc="-10">
                <a:latin typeface="宋体"/>
                <a:cs typeface="宋体"/>
              </a:rPr>
              <a:t>，</a:t>
            </a:r>
            <a:r>
              <a:rPr sz="2800" spc="-10">
                <a:latin typeface="Times New Roman"/>
                <a:cs typeface="Times New Roman"/>
              </a:rPr>
              <a:t>S/O</a:t>
            </a:r>
            <a:r>
              <a:rPr sz="2800" spc="-10">
                <a:latin typeface="宋体"/>
                <a:cs typeface="宋体"/>
              </a:rPr>
              <a:t>）</a:t>
            </a:r>
            <a:r>
              <a:rPr sz="2800" spc="-50">
                <a:latin typeface="宋体"/>
                <a:cs typeface="宋体"/>
              </a:rPr>
              <a:t>、</a:t>
            </a:r>
            <a:r>
              <a:rPr sz="2800">
                <a:latin typeface="宋体"/>
                <a:cs typeface="宋体"/>
              </a:rPr>
              <a:t>收货单（大副收</a:t>
            </a:r>
            <a:r>
              <a:rPr sz="2800" spc="-50">
                <a:latin typeface="宋体"/>
                <a:cs typeface="宋体"/>
              </a:rPr>
              <a:t>据</a:t>
            </a:r>
            <a:r>
              <a:rPr sz="2800">
                <a:latin typeface="宋体"/>
                <a:cs typeface="宋体"/>
              </a:rPr>
              <a:t>	</a:t>
            </a:r>
            <a:r>
              <a:rPr sz="2800" spc="-10">
                <a:latin typeface="宋体"/>
                <a:cs typeface="宋体"/>
              </a:rPr>
              <a:t>MATE’S</a:t>
            </a:r>
            <a:r>
              <a:rPr sz="2800">
                <a:latin typeface="宋体"/>
                <a:cs typeface="宋体"/>
              </a:rPr>
              <a:t>	RECEIPT,M/R）、场</a:t>
            </a:r>
            <a:r>
              <a:rPr sz="2800" spc="-50">
                <a:latin typeface="宋体"/>
                <a:cs typeface="宋体"/>
              </a:rPr>
              <a:t>站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379459" y="6454632"/>
            <a:ext cx="228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>
                <a:latin typeface="Arial Black"/>
                <a:cs typeface="Arial Black"/>
              </a:rPr>
              <a:t>12</a:t>
            </a:r>
            <a:endParaRPr sz="1200">
              <a:latin typeface="Arial Black"/>
              <a:cs typeface="Arial Black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10539" y="6247918"/>
            <a:ext cx="64846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800" spc="-104" baseline="-9259">
                <a:latin typeface="Arial"/>
                <a:cs typeface="Arial"/>
              </a:rPr>
              <a:t>2</a:t>
            </a:r>
            <a:r>
              <a:rPr sz="2800" spc="-2735">
                <a:latin typeface="宋体"/>
                <a:cs typeface="宋体"/>
              </a:rPr>
              <a:t>收</a:t>
            </a:r>
            <a:r>
              <a:rPr sz="1800" spc="-97" baseline="-9259">
                <a:latin typeface="Arial"/>
                <a:cs typeface="Arial"/>
              </a:rPr>
              <a:t>023/1</a:t>
            </a:r>
            <a:r>
              <a:rPr sz="2800" spc="-2535">
                <a:latin typeface="宋体"/>
                <a:cs typeface="宋体"/>
              </a:rPr>
              <a:t>据</a:t>
            </a:r>
            <a:r>
              <a:rPr sz="1800" spc="-15" baseline="-9259">
                <a:latin typeface="Arial"/>
                <a:cs typeface="Arial"/>
              </a:rPr>
              <a:t>1/11</a:t>
            </a:r>
            <a:r>
              <a:rPr sz="1800" spc="-187" baseline="-9259">
                <a:latin typeface="Arial"/>
                <a:cs typeface="Arial"/>
              </a:rPr>
              <a:t> </a:t>
            </a:r>
            <a:r>
              <a:rPr sz="2800">
                <a:latin typeface="宋体"/>
                <a:cs typeface="宋体"/>
              </a:rPr>
              <a:t>（</a:t>
            </a:r>
            <a:r>
              <a:rPr sz="2800">
                <a:latin typeface="Times New Roman"/>
                <a:cs typeface="Times New Roman"/>
              </a:rPr>
              <a:t>DOCK</a:t>
            </a:r>
            <a:r>
              <a:rPr sz="2800" spc="70">
                <a:latin typeface="Times New Roman"/>
                <a:cs typeface="Times New Roman"/>
              </a:rPr>
              <a:t> </a:t>
            </a:r>
            <a:r>
              <a:rPr sz="2800" spc="-75">
                <a:latin typeface="Times New Roman"/>
                <a:cs typeface="Times New Roman"/>
              </a:rPr>
              <a:t>RECEIP</a:t>
            </a:r>
            <a:r>
              <a:rPr sz="1800" spc="-1230" baseline="-6944">
                <a:latin typeface="宋体"/>
                <a:cs typeface="宋体"/>
              </a:rPr>
              <a:t>国</a:t>
            </a:r>
            <a:r>
              <a:rPr sz="2800" spc="-894">
                <a:latin typeface="Times New Roman"/>
                <a:cs typeface="Times New Roman"/>
              </a:rPr>
              <a:t>T</a:t>
            </a:r>
            <a:r>
              <a:rPr sz="1800" spc="-442" baseline="-6944">
                <a:latin typeface="宋体"/>
                <a:cs typeface="宋体"/>
              </a:rPr>
              <a:t>际</a:t>
            </a:r>
            <a:r>
              <a:rPr sz="2800" spc="-2510">
                <a:latin typeface="宋体"/>
                <a:cs typeface="宋体"/>
              </a:rPr>
              <a:t>，</a:t>
            </a:r>
            <a:r>
              <a:rPr sz="1800" baseline="-6944">
                <a:latin typeface="宋体"/>
                <a:cs typeface="宋体"/>
              </a:rPr>
              <a:t>贸易</a:t>
            </a:r>
            <a:r>
              <a:rPr sz="1800" spc="-1642" baseline="-6944">
                <a:latin typeface="宋体"/>
                <a:cs typeface="宋体"/>
              </a:rPr>
              <a:t>单</a:t>
            </a:r>
            <a:r>
              <a:rPr sz="2800" spc="-935">
                <a:latin typeface="Times New Roman"/>
                <a:cs typeface="Times New Roman"/>
              </a:rPr>
              <a:t>D</a:t>
            </a:r>
            <a:r>
              <a:rPr sz="1800" spc="-405" baseline="-6944">
                <a:latin typeface="宋体"/>
                <a:cs typeface="宋体"/>
              </a:rPr>
              <a:t>证</a:t>
            </a:r>
            <a:r>
              <a:rPr sz="2800" spc="-509">
                <a:latin typeface="Times New Roman"/>
                <a:cs typeface="Times New Roman"/>
              </a:rPr>
              <a:t>/</a:t>
            </a:r>
            <a:r>
              <a:rPr sz="1800" spc="-1042" baseline="-6944">
                <a:latin typeface="宋体"/>
                <a:cs typeface="宋体"/>
              </a:rPr>
              <a:t>实</a:t>
            </a:r>
            <a:r>
              <a:rPr sz="2800" spc="-1175">
                <a:latin typeface="Times New Roman"/>
                <a:cs typeface="Times New Roman"/>
              </a:rPr>
              <a:t>R</a:t>
            </a:r>
            <a:r>
              <a:rPr sz="1800" spc="-37" baseline="-6944">
                <a:latin typeface="宋体"/>
                <a:cs typeface="宋体"/>
              </a:rPr>
              <a:t>务</a:t>
            </a:r>
            <a:r>
              <a:rPr sz="2800">
                <a:latin typeface="宋体"/>
                <a:cs typeface="宋体"/>
              </a:rPr>
              <a:t>）</a:t>
            </a:r>
            <a:r>
              <a:rPr sz="2800" spc="-15">
                <a:latin typeface="宋体"/>
                <a:cs typeface="宋体"/>
              </a:rPr>
              <a:t>为核心。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674282"/>
            <a:ext cx="6273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>
                <a:solidFill>
                  <a:srgbClr val="000000"/>
                </a:solidFill>
              </a:rPr>
              <a:t>二、集装箱货物托运程序</a:t>
            </a:r>
            <a:r>
              <a:rPr sz="3600">
                <a:solidFill>
                  <a:srgbClr val="000000"/>
                </a:solidFill>
                <a:latin typeface="Arial"/>
                <a:cs typeface="Arial"/>
              </a:rPr>
              <a:t>(</a:t>
            </a:r>
            <a:r>
              <a:rPr sz="3600">
                <a:solidFill>
                  <a:srgbClr val="000000"/>
                </a:solidFill>
              </a:rPr>
              <a:t>补充</a:t>
            </a:r>
            <a:r>
              <a:rPr sz="3600" spc="-50">
                <a:solidFill>
                  <a:srgbClr val="000000"/>
                </a:solidFill>
                <a:latin typeface="Arial"/>
                <a:cs typeface="Arial"/>
              </a:rPr>
              <a:t>)</a:t>
            </a:r>
            <a:endParaRPr sz="36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13</a:t>
            </a:fld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59740" y="1690453"/>
            <a:ext cx="7947659" cy="43783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8610" marR="162560" indent="-296545">
              <a:lnSpc>
                <a:spcPct val="120000"/>
              </a:lnSpc>
              <a:spcBef>
                <a:spcPts val="100"/>
              </a:spcBef>
              <a:buSzPct val="96428"/>
              <a:buFont typeface="Arial"/>
              <a:buAutoNum type="arabicPeriod"/>
              <a:tabLst>
                <a:tab pos="309880"/>
              </a:tabLst>
            </a:pPr>
            <a:r>
              <a:rPr sz="2800" spc="-5">
                <a:latin typeface="宋体"/>
                <a:cs typeface="宋体"/>
              </a:rPr>
              <a:t>托运人填制托运单，留下货主留存联，其余由货代交外轮代理公司订舱签单。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AutoNum type="arabicPeriod"/>
            </a:pPr>
            <a:endParaRPr sz="3650">
              <a:latin typeface="宋体"/>
              <a:cs typeface="宋体"/>
            </a:endParaRPr>
          </a:p>
          <a:p>
            <a:pPr marL="309880" marR="17145" indent="-297180" algn="just">
              <a:lnSpc>
                <a:spcPct val="100000"/>
              </a:lnSpc>
              <a:buSzPct val="96428"/>
              <a:buFont typeface="Arial"/>
              <a:buAutoNum type="arabicPeriod"/>
              <a:tabLst>
                <a:tab pos="355600"/>
              </a:tabLst>
            </a:pPr>
            <a:r>
              <a:rPr sz="2800">
                <a:latin typeface="宋体"/>
                <a:cs typeface="宋体"/>
              </a:rPr>
              <a:t>外轮代理公司配好船名后，留下船代留底</a:t>
            </a:r>
            <a:r>
              <a:rPr sz="2800">
                <a:latin typeface="Arial"/>
                <a:cs typeface="Arial"/>
              </a:rPr>
              <a:t>(2)</a:t>
            </a:r>
            <a:r>
              <a:rPr sz="2800" spc="-25">
                <a:latin typeface="宋体"/>
                <a:cs typeface="宋体"/>
              </a:rPr>
              <a:t>和运	</a:t>
            </a:r>
            <a:r>
              <a:rPr sz="2800">
                <a:latin typeface="宋体"/>
                <a:cs typeface="宋体"/>
              </a:rPr>
              <a:t>费通知</a:t>
            </a:r>
            <a:r>
              <a:rPr sz="2800" spc="-10">
                <a:latin typeface="Arial"/>
                <a:cs typeface="Arial"/>
              </a:rPr>
              <a:t>(3.4)</a:t>
            </a:r>
            <a:r>
              <a:rPr sz="2800">
                <a:latin typeface="宋体"/>
                <a:cs typeface="宋体"/>
              </a:rPr>
              <a:t>联，在装货单</a:t>
            </a:r>
            <a:r>
              <a:rPr sz="2800">
                <a:latin typeface="Arial"/>
                <a:cs typeface="Arial"/>
              </a:rPr>
              <a:t>(5)</a:t>
            </a:r>
            <a:r>
              <a:rPr sz="2800" spc="-10">
                <a:latin typeface="宋体"/>
                <a:cs typeface="宋体"/>
              </a:rPr>
              <a:t>上签章确认订舱，其	</a:t>
            </a:r>
            <a:r>
              <a:rPr sz="2800">
                <a:latin typeface="宋体"/>
                <a:cs typeface="宋体"/>
              </a:rPr>
              <a:t>余</a:t>
            </a:r>
            <a:r>
              <a:rPr sz="2800">
                <a:latin typeface="Arial"/>
                <a:cs typeface="Arial"/>
              </a:rPr>
              <a:t>(5-12) </a:t>
            </a:r>
            <a:r>
              <a:rPr sz="2800" spc="-10">
                <a:latin typeface="宋体"/>
                <a:cs typeface="宋体"/>
              </a:rPr>
              <a:t>退还货代。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AutoNum type="arabicPeriod"/>
            </a:pPr>
            <a:endParaRPr sz="3650">
              <a:latin typeface="宋体"/>
              <a:cs typeface="宋体"/>
            </a:endParaRPr>
          </a:p>
          <a:p>
            <a:pPr marL="309245" indent="-297180">
              <a:lnSpc>
                <a:spcPct val="100000"/>
              </a:lnSpc>
              <a:spcBef>
                <a:spcPts val="5"/>
              </a:spcBef>
              <a:buSzPct val="96428"/>
              <a:buFont typeface="Arial"/>
              <a:buAutoNum type="arabicPeriod"/>
              <a:tabLst>
                <a:tab pos="309880"/>
              </a:tabLst>
            </a:pPr>
            <a:r>
              <a:rPr sz="2800">
                <a:latin typeface="宋体"/>
                <a:cs typeface="宋体"/>
              </a:rPr>
              <a:t>货代留底</a:t>
            </a:r>
            <a:r>
              <a:rPr sz="2800">
                <a:latin typeface="Arial"/>
                <a:cs typeface="Arial"/>
              </a:rPr>
              <a:t>(8)</a:t>
            </a:r>
            <a:r>
              <a:rPr sz="2800">
                <a:latin typeface="宋体"/>
                <a:cs typeface="宋体"/>
              </a:rPr>
              <a:t>后，将装货单、场站收据及其副本</a:t>
            </a:r>
            <a:r>
              <a:rPr sz="2800" spc="-25">
                <a:latin typeface="Arial"/>
                <a:cs typeface="Arial"/>
              </a:rPr>
              <a:t>(5-</a:t>
            </a:r>
            <a:endParaRPr sz="2800">
              <a:latin typeface="Arial"/>
              <a:cs typeface="Arial"/>
            </a:endParaRPr>
          </a:p>
          <a:p>
            <a:pPr marL="355600">
              <a:lnSpc>
                <a:spcPct val="100000"/>
              </a:lnSpc>
            </a:pPr>
            <a:r>
              <a:rPr sz="2800" spc="-10">
                <a:latin typeface="Arial"/>
                <a:cs typeface="Arial"/>
              </a:rPr>
              <a:t>7)</a:t>
            </a:r>
            <a:r>
              <a:rPr sz="2800" spc="-10">
                <a:latin typeface="宋体"/>
                <a:cs typeface="宋体"/>
              </a:rPr>
              <a:t>用作报关。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02590" y="851006"/>
            <a:ext cx="8310245" cy="5535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8300" marR="702945" indent="-355600">
              <a:lnSpc>
                <a:spcPct val="131200"/>
              </a:lnSpc>
              <a:spcBef>
                <a:spcPts val="100"/>
              </a:spcBef>
              <a:buFont typeface="Arial"/>
              <a:buAutoNum type="arabicPeriod" startAt="4"/>
              <a:tabLst>
                <a:tab pos="408305"/>
              </a:tabLst>
            </a:pPr>
            <a:r>
              <a:rPr/>
              <a:t>	</a:t>
            </a:r>
            <a:r>
              <a:rPr sz="2800">
                <a:latin typeface="宋体"/>
                <a:cs typeface="宋体"/>
              </a:rPr>
              <a:t>海关审核认可后，在装货单</a:t>
            </a:r>
            <a:r>
              <a:rPr sz="2800">
                <a:latin typeface="Arial"/>
                <a:cs typeface="Arial"/>
              </a:rPr>
              <a:t>(5)</a:t>
            </a:r>
            <a:r>
              <a:rPr sz="2800" spc="-10">
                <a:latin typeface="宋体"/>
                <a:cs typeface="宋体"/>
              </a:rPr>
              <a:t>上加盖海关放行</a:t>
            </a:r>
            <a:r>
              <a:rPr sz="2800">
                <a:latin typeface="宋体"/>
                <a:cs typeface="宋体"/>
              </a:rPr>
              <a:t>章，将</a:t>
            </a:r>
            <a:r>
              <a:rPr sz="2800" spc="-10">
                <a:latin typeface="Arial"/>
                <a:cs typeface="Arial"/>
              </a:rPr>
              <a:t>5-</a:t>
            </a:r>
            <a:r>
              <a:rPr sz="2800">
                <a:latin typeface="Arial"/>
                <a:cs typeface="Arial"/>
              </a:rPr>
              <a:t>7</a:t>
            </a:r>
            <a:r>
              <a:rPr sz="2800" spc="-10">
                <a:latin typeface="宋体"/>
                <a:cs typeface="宋体"/>
              </a:rPr>
              <a:t>联一并退还报关人。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AutoNum type="arabicPeriod" startAt="4"/>
            </a:pPr>
            <a:endParaRPr sz="3650">
              <a:latin typeface="宋体"/>
              <a:cs typeface="宋体"/>
            </a:endParaRPr>
          </a:p>
          <a:p>
            <a:pPr marL="309880" marR="5080" indent="-297180">
              <a:lnSpc>
                <a:spcPct val="100000"/>
              </a:lnSpc>
              <a:buFont typeface="Arial"/>
              <a:buAutoNum type="arabicPeriod" startAt="4"/>
              <a:tabLst>
                <a:tab pos="355600"/>
              </a:tabLst>
            </a:pPr>
            <a:r>
              <a:rPr sz="2800" spc="-5">
                <a:latin typeface="宋体"/>
                <a:cs typeface="宋体"/>
              </a:rPr>
              <a:t>货代将集装箱号、封志号、件数等内容填入装货单</a:t>
            </a:r>
            <a:r>
              <a:rPr sz="2800" spc="-50">
                <a:latin typeface="宋体"/>
                <a:cs typeface="宋体"/>
              </a:rPr>
              <a:t> 	</a:t>
            </a:r>
            <a:r>
              <a:rPr sz="2800">
                <a:latin typeface="Arial"/>
                <a:cs typeface="Arial"/>
              </a:rPr>
              <a:t>(5)</a:t>
            </a:r>
            <a:r>
              <a:rPr sz="2800">
                <a:latin typeface="宋体"/>
                <a:cs typeface="宋体"/>
              </a:rPr>
              <a:t>及场站收据</a:t>
            </a:r>
            <a:r>
              <a:rPr sz="2800">
                <a:latin typeface="Arial"/>
                <a:cs typeface="Arial"/>
              </a:rPr>
              <a:t>(6-7)</a:t>
            </a:r>
            <a:r>
              <a:rPr sz="2800" spc="-5">
                <a:latin typeface="宋体"/>
                <a:cs typeface="宋体"/>
              </a:rPr>
              <a:t>后，在集装箱进入指定的港区、	场站完毕后，</a:t>
            </a:r>
            <a:r>
              <a:rPr sz="2800" spc="-10">
                <a:latin typeface="Arial"/>
                <a:cs typeface="Arial"/>
              </a:rPr>
              <a:t>24</a:t>
            </a:r>
            <a:r>
              <a:rPr sz="2800" spc="-10">
                <a:latin typeface="宋体"/>
                <a:cs typeface="宋体"/>
              </a:rPr>
              <a:t>小时内交场站签收。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Arial"/>
              <a:buAutoNum type="arabicPeriod" startAt="4"/>
            </a:pPr>
            <a:endParaRPr sz="4400">
              <a:latin typeface="宋体"/>
              <a:cs typeface="宋体"/>
            </a:endParaRPr>
          </a:p>
          <a:p>
            <a:pPr marL="309880" marR="300990" indent="-297180" algn="just">
              <a:lnSpc>
                <a:spcPct val="140000"/>
              </a:lnSpc>
              <a:buFont typeface="Arial"/>
              <a:buAutoNum type="arabicPeriod" startAt="4"/>
              <a:tabLst>
                <a:tab pos="355600"/>
              </a:tabLst>
            </a:pPr>
            <a:r>
              <a:rPr sz="2800">
                <a:latin typeface="宋体"/>
                <a:cs typeface="宋体"/>
              </a:rPr>
              <a:t>场站签收后，留下装货单</a:t>
            </a:r>
            <a:r>
              <a:rPr sz="2800">
                <a:latin typeface="Arial"/>
                <a:cs typeface="Arial"/>
              </a:rPr>
              <a:t>(5)</a:t>
            </a:r>
            <a:r>
              <a:rPr sz="2800">
                <a:latin typeface="宋体"/>
                <a:cs typeface="宋体"/>
              </a:rPr>
              <a:t>，于装船前</a:t>
            </a:r>
            <a:r>
              <a:rPr sz="2800" spc="-10">
                <a:latin typeface="Arial"/>
                <a:cs typeface="Arial"/>
              </a:rPr>
              <a:t>24</a:t>
            </a:r>
            <a:r>
              <a:rPr sz="2800" spc="-20">
                <a:latin typeface="宋体"/>
                <a:cs typeface="宋体"/>
              </a:rPr>
              <a:t>小时将	</a:t>
            </a:r>
            <a:r>
              <a:rPr sz="2800">
                <a:latin typeface="宋体"/>
                <a:cs typeface="宋体"/>
              </a:rPr>
              <a:t>场站收据副本</a:t>
            </a:r>
            <a:r>
              <a:rPr sz="2800">
                <a:latin typeface="Arial"/>
                <a:cs typeface="Arial"/>
              </a:rPr>
              <a:t>(6</a:t>
            </a:r>
            <a:r>
              <a:rPr sz="2800">
                <a:latin typeface="宋体"/>
                <a:cs typeface="宋体"/>
              </a:rPr>
              <a:t>大副联</a:t>
            </a:r>
            <a:r>
              <a:rPr sz="2800" spc="-70">
                <a:latin typeface="Arial"/>
                <a:cs typeface="Arial"/>
              </a:rPr>
              <a:t>) </a:t>
            </a:r>
            <a:r>
              <a:rPr sz="2800" spc="-5">
                <a:latin typeface="宋体"/>
                <a:cs typeface="宋体"/>
              </a:rPr>
              <a:t>送理货员，并在装船时交	</a:t>
            </a:r>
            <a:r>
              <a:rPr sz="2800">
                <a:latin typeface="宋体"/>
                <a:cs typeface="宋体"/>
              </a:rPr>
              <a:t>大副，场站收据</a:t>
            </a:r>
            <a:r>
              <a:rPr sz="2800">
                <a:latin typeface="Arial"/>
                <a:cs typeface="Arial"/>
              </a:rPr>
              <a:t>(7)</a:t>
            </a:r>
            <a:r>
              <a:rPr sz="2800" spc="-5">
                <a:latin typeface="宋体"/>
                <a:cs typeface="宋体"/>
              </a:rPr>
              <a:t>交还托运人换取提单。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14</a:t>
            </a:fld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09600" y="0"/>
            <a:ext cx="8532812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35940" y="812482"/>
            <a:ext cx="5054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/>
              <a:t>集装箱运输的优点：</a:t>
            </a:r>
            <a:endParaRPr sz="4400"/>
          </a:p>
        </p:txBody>
      </p:sp>
      <p:grpSp>
        <p:nvGrpSpPr>
          <p:cNvPr id="4" name="object 4"/>
          <p:cNvGrpSpPr/>
          <p:nvPr/>
        </p:nvGrpSpPr>
        <p:grpSpPr>
          <a:xfrm>
            <a:off x="1168400" y="2041525"/>
            <a:ext cx="6745605" cy="3783329"/>
            <a:chOff x="1168400" y="2041525"/>
            <a:chExt cx="6745605" cy="3783329"/>
          </a:xfrm>
        </p:grpSpPr>
        <p:sp>
          <p:nvSpPr>
            <p:cNvPr id="5" name="object 5"/>
            <p:cNvSpPr/>
            <p:nvPr/>
          </p:nvSpPr>
          <p:spPr>
            <a:xfrm>
              <a:off x="1187450" y="2060575"/>
              <a:ext cx="6707505" cy="3745229"/>
            </a:xfrm>
            <a:custGeom>
              <a:rect l="l" t="t" r="r" b="b"/>
              <a:pathLst>
                <a:path w="6707505" h="3745229">
                  <a:moveTo>
                    <a:pt x="6707188" y="3744911"/>
                  </a:moveTo>
                  <a:lnTo>
                    <a:pt x="0" y="3744911"/>
                  </a:lnTo>
                  <a:lnTo>
                    <a:pt x="0" y="0"/>
                  </a:lnTo>
                  <a:lnTo>
                    <a:pt x="6707188" y="0"/>
                  </a:lnTo>
                  <a:lnTo>
                    <a:pt x="6707188" y="3744911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187450" y="2060575"/>
              <a:ext cx="6707505" cy="3745229"/>
            </a:xfrm>
            <a:custGeom>
              <a:rect l="l" t="t" r="r" b="b"/>
              <a:pathLst>
                <a:path w="6707505" h="3745229">
                  <a:moveTo>
                    <a:pt x="0" y="0"/>
                  </a:moveTo>
                  <a:lnTo>
                    <a:pt x="6707188" y="0"/>
                  </a:lnTo>
                  <a:lnTo>
                    <a:pt x="6707188" y="3744911"/>
                  </a:lnTo>
                  <a:lnTo>
                    <a:pt x="0" y="3744911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rgbClr val="9F839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266190" y="2032684"/>
            <a:ext cx="6057900" cy="3512820"/>
          </a:xfrm>
          <a:prstGeom prst="rect">
            <a:avLst/>
          </a:prstGeom>
        </p:spPr>
        <p:txBody>
          <a:bodyPr vert="horz" wrap="square" lIns="0" tIns="8636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680"/>
              </a:spcBef>
              <a:buSzPct val="76562"/>
              <a:buFont typeface="Cambria"/>
              <a:buChar char="◼"/>
              <a:tabLst>
                <a:tab pos="355600"/>
              </a:tabLst>
            </a:pPr>
            <a:r>
              <a:rPr sz="3200" b="1" spc="-10">
                <a:solidFill>
                  <a:srgbClr val="440044"/>
                </a:solidFill>
                <a:latin typeface="Microsoft JhengHei"/>
                <a:cs typeface="Microsoft JhengHei"/>
              </a:rPr>
              <a:t>运输便捷，提高效率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580"/>
              </a:spcBef>
              <a:buSzPct val="76562"/>
              <a:buFont typeface="Cambria"/>
              <a:buChar char="◼"/>
              <a:tabLst>
                <a:tab pos="355600"/>
              </a:tabLst>
            </a:pPr>
            <a:r>
              <a:rPr sz="3200" b="1">
                <a:solidFill>
                  <a:srgbClr val="440044"/>
                </a:solidFill>
                <a:latin typeface="Microsoft JhengHei"/>
                <a:cs typeface="Microsoft JhengHei"/>
              </a:rPr>
              <a:t>可以实现</a:t>
            </a:r>
            <a:r>
              <a:rPr sz="3200" b="1">
                <a:solidFill>
                  <a:srgbClr val="440044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440044"/>
                </a:solidFill>
                <a:latin typeface="Microsoft JhengHei"/>
                <a:cs typeface="Microsoft JhengHei"/>
              </a:rPr>
              <a:t>门到门</a:t>
            </a:r>
            <a:r>
              <a:rPr sz="3200" b="1">
                <a:solidFill>
                  <a:srgbClr val="440044"/>
                </a:solidFill>
                <a:latin typeface="Arial"/>
                <a:cs typeface="Arial"/>
              </a:rPr>
              <a:t>”</a:t>
            </a:r>
            <a:r>
              <a:rPr sz="3200" b="1" spc="-20">
                <a:solidFill>
                  <a:srgbClr val="440044"/>
                </a:solidFill>
                <a:latin typeface="Microsoft JhengHei"/>
                <a:cs typeface="Microsoft JhengHei"/>
              </a:rPr>
              <a:t>的服务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955"/>
              </a:spcBef>
              <a:buSzPct val="76562"/>
              <a:buFont typeface="Cambria"/>
              <a:buChar char="◼"/>
              <a:tabLst>
                <a:tab pos="355600"/>
              </a:tabLst>
            </a:pPr>
            <a:r>
              <a:rPr sz="3200" b="1" spc="-5">
                <a:solidFill>
                  <a:srgbClr val="440044"/>
                </a:solidFill>
                <a:latin typeface="Microsoft JhengHei"/>
                <a:cs typeface="Microsoft JhengHei"/>
              </a:rPr>
              <a:t>装卸效率高，中途不用换装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SzPct val="76562"/>
              <a:buFont typeface="Cambria"/>
              <a:buChar char="◼"/>
              <a:tabLst>
                <a:tab pos="355600"/>
              </a:tabLst>
            </a:pPr>
            <a:r>
              <a:rPr sz="3200" b="1" spc="-5">
                <a:solidFill>
                  <a:srgbClr val="440044"/>
                </a:solidFill>
                <a:latin typeface="Microsoft JhengHei"/>
                <a:cs typeface="Microsoft JhengHei"/>
              </a:rPr>
              <a:t>运输质量高，减少货损货差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SzPct val="76562"/>
              <a:buFont typeface="Cambria"/>
              <a:buChar char="◼"/>
              <a:tabLst>
                <a:tab pos="355600"/>
              </a:tabLst>
            </a:pPr>
            <a:r>
              <a:rPr sz="3200" b="1" spc="-10">
                <a:solidFill>
                  <a:srgbClr val="440044"/>
                </a:solidFill>
                <a:latin typeface="Microsoft JhengHei"/>
                <a:cs typeface="Microsoft JhengHei"/>
              </a:rPr>
              <a:t>推动包装标准化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SzPct val="76562"/>
              <a:buFont typeface="Cambria"/>
              <a:buChar char="◼"/>
              <a:tabLst>
                <a:tab pos="355600"/>
              </a:tabLst>
            </a:pPr>
            <a:r>
              <a:rPr sz="3200" b="1" spc="-5">
                <a:solidFill>
                  <a:srgbClr val="440044"/>
                </a:solidFill>
                <a:latin typeface="Microsoft JhengHei"/>
                <a:cs typeface="Microsoft JhengHei"/>
              </a:rPr>
              <a:t>是多式联运业务开展的先决条件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15</a:t>
            </a:fld>
          </a:p>
        </p:txBody>
      </p:sp>
      <p:sp>
        <p:nvSpPr>
          <p:cNvPr id="9" name="object 9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39" y="728784"/>
            <a:ext cx="4829175" cy="57404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245110" indent="-232410">
              <a:lnSpc>
                <a:spcPct val="100000"/>
              </a:lnSpc>
              <a:spcBef>
                <a:spcPts val="50"/>
              </a:spcBef>
              <a:buSzPct val="98611"/>
              <a:buFont typeface="Arial"/>
              <a:buChar char="•"/>
              <a:tabLst>
                <a:tab pos="245110"/>
              </a:tabLst>
            </a:pPr>
            <a:r>
              <a:rPr sz="3600" b="1" spc="-5">
                <a:latin typeface="Microsoft JhengHei"/>
                <a:cs typeface="Microsoft JhengHei"/>
              </a:rPr>
              <a:t>集装箱货物的交接方式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55650" y="1484312"/>
            <a:ext cx="2667000" cy="2286000"/>
          </a:xfrm>
          <a:prstGeom prst="rect">
            <a:avLst/>
          </a:prstGeom>
          <a:solidFill>
            <a:srgbClr val="FFCCCC"/>
          </a:solidFill>
        </p:spPr>
        <p:txBody>
          <a:bodyPr vert="horz" wrap="square" lIns="0" tIns="3429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270"/>
              </a:spcBef>
            </a:pPr>
            <a:r>
              <a:rPr sz="3200" spc="-25">
                <a:latin typeface="Arial"/>
                <a:cs typeface="Arial"/>
              </a:rPr>
              <a:t>CY</a:t>
            </a:r>
            <a:endParaRPr sz="3200">
              <a:latin typeface="Arial"/>
              <a:cs typeface="Arial"/>
            </a:endParaRPr>
          </a:p>
          <a:p>
            <a:pPr marL="90805" marR="1349375">
              <a:lnSpc>
                <a:spcPct val="120000"/>
              </a:lnSpc>
            </a:pPr>
            <a:r>
              <a:rPr sz="3200" spc="-25">
                <a:latin typeface="Arial"/>
                <a:cs typeface="Arial"/>
              </a:rPr>
              <a:t>CFS </a:t>
            </a:r>
            <a:r>
              <a:rPr sz="3200" spc="-20">
                <a:latin typeface="Arial"/>
                <a:cs typeface="Arial"/>
              </a:rPr>
              <a:t>DOOR</a:t>
            </a:r>
            <a:endParaRPr sz="3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148262" y="1484312"/>
            <a:ext cx="2667000" cy="2133600"/>
          </a:xfrm>
          <a:prstGeom prst="rect">
            <a:avLst/>
          </a:prstGeom>
          <a:solidFill>
            <a:srgbClr val="FFCCCC"/>
          </a:solidFill>
        </p:spPr>
        <p:txBody>
          <a:bodyPr vert="horz" wrap="square" lIns="0" tIns="3429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270"/>
              </a:spcBef>
            </a:pPr>
            <a:r>
              <a:rPr sz="3200" spc="-25">
                <a:latin typeface="Arial"/>
                <a:cs typeface="Arial"/>
              </a:rPr>
              <a:t>CY</a:t>
            </a:r>
            <a:endParaRPr sz="3200">
              <a:latin typeface="Arial"/>
              <a:cs typeface="Arial"/>
            </a:endParaRPr>
          </a:p>
          <a:p>
            <a:pPr marL="90805" marR="1349375">
              <a:lnSpc>
                <a:spcPct val="120000"/>
              </a:lnSpc>
            </a:pPr>
            <a:r>
              <a:rPr sz="3200" spc="-25">
                <a:latin typeface="Arial"/>
                <a:cs typeface="Arial"/>
              </a:rPr>
              <a:t>CFS </a:t>
            </a:r>
            <a:r>
              <a:rPr sz="3200" spc="-20">
                <a:latin typeface="Arial"/>
                <a:cs typeface="Arial"/>
              </a:rPr>
              <a:t>DOOR</a:t>
            </a:r>
            <a:endParaRPr sz="320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3414712" y="2344737"/>
            <a:ext cx="1762125" cy="238125"/>
            <a:chOff x="3414712" y="2344737"/>
            <a:chExt cx="1762125" cy="238125"/>
          </a:xfrm>
        </p:grpSpPr>
        <p:sp>
          <p:nvSpPr>
            <p:cNvPr id="6" name="object 6"/>
            <p:cNvSpPr/>
            <p:nvPr/>
          </p:nvSpPr>
          <p:spPr>
            <a:xfrm>
              <a:off x="3419475" y="2349500"/>
              <a:ext cx="1752600" cy="228600"/>
            </a:xfrm>
            <a:custGeom>
              <a:rect l="l" t="t" r="r" b="b"/>
              <a:pathLst>
                <a:path w="1752600" h="228600">
                  <a:moveTo>
                    <a:pt x="1314449" y="228600"/>
                  </a:moveTo>
                  <a:lnTo>
                    <a:pt x="1314449" y="171450"/>
                  </a:lnTo>
                  <a:lnTo>
                    <a:pt x="0" y="171450"/>
                  </a:lnTo>
                  <a:lnTo>
                    <a:pt x="219075" y="114300"/>
                  </a:lnTo>
                  <a:lnTo>
                    <a:pt x="0" y="57150"/>
                  </a:lnTo>
                  <a:lnTo>
                    <a:pt x="1314449" y="57150"/>
                  </a:lnTo>
                  <a:lnTo>
                    <a:pt x="1314449" y="0"/>
                  </a:lnTo>
                  <a:lnTo>
                    <a:pt x="1752600" y="114300"/>
                  </a:lnTo>
                  <a:lnTo>
                    <a:pt x="1314449" y="228600"/>
                  </a:lnTo>
                  <a:close/>
                </a:path>
              </a:pathLst>
            </a:custGeom>
            <a:solidFill>
              <a:srgbClr val="FF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419475" y="2349500"/>
              <a:ext cx="1752600" cy="228600"/>
            </a:xfrm>
            <a:custGeom>
              <a:rect l="l" t="t" r="r" b="b"/>
              <a:pathLst>
                <a:path w="1752600" h="228600">
                  <a:moveTo>
                    <a:pt x="0" y="57150"/>
                  </a:moveTo>
                  <a:lnTo>
                    <a:pt x="1314449" y="57150"/>
                  </a:lnTo>
                  <a:lnTo>
                    <a:pt x="1314449" y="0"/>
                  </a:lnTo>
                  <a:lnTo>
                    <a:pt x="1752600" y="114300"/>
                  </a:lnTo>
                  <a:lnTo>
                    <a:pt x="1314449" y="228600"/>
                  </a:lnTo>
                  <a:lnTo>
                    <a:pt x="1314449" y="171450"/>
                  </a:lnTo>
                  <a:lnTo>
                    <a:pt x="0" y="171450"/>
                  </a:lnTo>
                  <a:lnTo>
                    <a:pt x="219075" y="11430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834389" y="3991445"/>
            <a:ext cx="6223635" cy="1122680"/>
          </a:xfrm>
          <a:prstGeom prst="rect">
            <a:avLst/>
          </a:prstGeom>
        </p:spPr>
        <p:txBody>
          <a:bodyPr vert="horz" wrap="square" lIns="0" tIns="1955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40"/>
              </a:spcBef>
              <a:tabLst>
                <a:tab pos="2807335"/>
              </a:tabLst>
            </a:pPr>
            <a:r>
              <a:rPr sz="2400" b="1">
                <a:latin typeface="Arial"/>
                <a:cs typeface="Arial"/>
              </a:rPr>
              <a:t>CY:container</a:t>
            </a:r>
            <a:r>
              <a:rPr sz="2400" b="1" spc="-50">
                <a:latin typeface="Arial"/>
                <a:cs typeface="Arial"/>
              </a:rPr>
              <a:t> </a:t>
            </a:r>
            <a:r>
              <a:rPr sz="2400" b="1" spc="-20">
                <a:latin typeface="Arial"/>
                <a:cs typeface="Arial"/>
              </a:rPr>
              <a:t>yard</a:t>
            </a:r>
            <a:r>
              <a:rPr sz="2400" b="1">
                <a:latin typeface="Arial"/>
                <a:cs typeface="Arial"/>
              </a:rPr>
              <a:t>	</a:t>
            </a:r>
            <a:r>
              <a:rPr sz="2400" b="1" spc="-10">
                <a:latin typeface="Microsoft JhengHei"/>
                <a:cs typeface="Microsoft JhengHei"/>
              </a:rPr>
              <a:t>集装箱堆场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  <a:tabLst>
                <a:tab pos="4381500"/>
              </a:tabLst>
            </a:pPr>
            <a:r>
              <a:rPr sz="2400" b="1">
                <a:latin typeface="Arial"/>
                <a:cs typeface="Arial"/>
              </a:rPr>
              <a:t>CFS:container</a:t>
            </a:r>
            <a:r>
              <a:rPr sz="2400" b="1" spc="-35">
                <a:latin typeface="Arial"/>
                <a:cs typeface="Arial"/>
              </a:rPr>
              <a:t> </a:t>
            </a:r>
            <a:r>
              <a:rPr sz="2400" b="1">
                <a:latin typeface="Arial"/>
                <a:cs typeface="Arial"/>
              </a:rPr>
              <a:t>freight</a:t>
            </a:r>
            <a:r>
              <a:rPr sz="2400" b="1" spc="-30">
                <a:latin typeface="Arial"/>
                <a:cs typeface="Arial"/>
              </a:rPr>
              <a:t> </a:t>
            </a:r>
            <a:r>
              <a:rPr sz="2400" b="1" spc="-10">
                <a:latin typeface="Arial"/>
                <a:cs typeface="Arial"/>
              </a:rPr>
              <a:t>station</a:t>
            </a:r>
            <a:r>
              <a:rPr sz="2400" b="1">
                <a:latin typeface="Arial"/>
                <a:cs typeface="Arial"/>
              </a:rPr>
              <a:t>	</a:t>
            </a:r>
            <a:r>
              <a:rPr sz="2400" b="1" spc="-10">
                <a:latin typeface="Microsoft JhengHei"/>
                <a:cs typeface="Microsoft JhengHei"/>
              </a:rPr>
              <a:t>集装箱货运站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16</a:t>
            </a:fld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68312" y="2492375"/>
            <a:ext cx="8229600" cy="2892425"/>
          </a:xfrm>
          <a:custGeom>
            <a:rect l="l" t="t" r="r" b="b"/>
            <a:pathLst>
              <a:path w="8229600" h="2892425">
                <a:moveTo>
                  <a:pt x="8229600" y="2892425"/>
                </a:moveTo>
                <a:lnTo>
                  <a:pt x="0" y="2892425"/>
                </a:lnTo>
                <a:lnTo>
                  <a:pt x="0" y="0"/>
                </a:lnTo>
                <a:lnTo>
                  <a:pt x="8229600" y="0"/>
                </a:lnTo>
                <a:lnTo>
                  <a:pt x="8229600" y="2892425"/>
                </a:lnTo>
                <a:close/>
              </a:path>
            </a:pathLst>
          </a:custGeom>
          <a:solidFill>
            <a:srgbClr val="CC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9952" y="2516208"/>
            <a:ext cx="7810500" cy="3049270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208915" indent="673100">
              <a:lnSpc>
                <a:spcPct val="101099"/>
              </a:lnSpc>
              <a:spcBef>
                <a:spcPts val="55"/>
              </a:spcBef>
              <a:tabLst>
                <a:tab pos="3936365"/>
              </a:tabLst>
            </a:pPr>
            <a:r>
              <a:rPr sz="3200">
                <a:latin typeface="宋体"/>
                <a:cs typeface="宋体"/>
              </a:rPr>
              <a:t>托运单</a:t>
            </a:r>
            <a:r>
              <a:rPr sz="3200" spc="-10">
                <a:latin typeface="宋体"/>
                <a:cs typeface="宋体"/>
              </a:rPr>
              <a:t>（BOOKING</a:t>
            </a:r>
            <a:r>
              <a:rPr sz="3200">
                <a:latin typeface="宋体"/>
                <a:cs typeface="宋体"/>
              </a:rPr>
              <a:t>	NOTE）是托运人向</a:t>
            </a:r>
            <a:r>
              <a:rPr sz="3200" spc="-50">
                <a:latin typeface="宋体"/>
                <a:cs typeface="宋体"/>
              </a:rPr>
              <a:t>承</a:t>
            </a:r>
            <a:r>
              <a:rPr sz="3200">
                <a:latin typeface="宋体"/>
                <a:cs typeface="宋体"/>
              </a:rPr>
              <a:t>运人或其代理人办理托运的书面凭证，</a:t>
            </a:r>
            <a:r>
              <a:rPr sz="3200" spc="-50">
                <a:latin typeface="宋体"/>
                <a:cs typeface="宋体"/>
              </a:rPr>
              <a:t>是</a:t>
            </a:r>
            <a:r>
              <a:rPr sz="3200">
                <a:latin typeface="宋体"/>
                <a:cs typeface="宋体"/>
              </a:rPr>
              <a:t>船公司缮制提单的主要背景资料，若缮</a:t>
            </a:r>
            <a:r>
              <a:rPr sz="3200" spc="-50">
                <a:latin typeface="宋体"/>
                <a:cs typeface="宋体"/>
              </a:rPr>
              <a:t>制</a:t>
            </a:r>
            <a:r>
              <a:rPr sz="3200">
                <a:latin typeface="宋体"/>
                <a:cs typeface="宋体"/>
              </a:rPr>
              <a:t>错漏就会影响运输单据的正确缮制和快</a:t>
            </a:r>
            <a:r>
              <a:rPr sz="3200" spc="-50">
                <a:latin typeface="宋体"/>
                <a:cs typeface="宋体"/>
              </a:rPr>
              <a:t>速</a:t>
            </a:r>
            <a:r>
              <a:rPr sz="3200">
                <a:latin typeface="宋体"/>
                <a:cs typeface="宋体"/>
              </a:rPr>
              <a:t>流转，影响安全收汇</a:t>
            </a:r>
            <a:r>
              <a:rPr sz="3200" spc="-50">
                <a:latin typeface="宋体"/>
                <a:cs typeface="宋体"/>
              </a:rPr>
              <a:t>。</a:t>
            </a:r>
            <a:endParaRPr sz="3200">
              <a:latin typeface="宋体"/>
              <a:cs typeface="宋体"/>
            </a:endParaRPr>
          </a:p>
          <a:p>
            <a:pPr marL="685165">
              <a:lnSpc>
                <a:spcPct val="100000"/>
              </a:lnSpc>
              <a:spcBef>
                <a:spcPts val="595"/>
              </a:spcBef>
            </a:pPr>
            <a:r>
              <a:rPr sz="3200">
                <a:latin typeface="宋体"/>
                <a:cs typeface="宋体"/>
              </a:rPr>
              <a:t>托运单的缮制P122-125,样式见P375-6</a:t>
            </a:r>
            <a:r>
              <a:rPr sz="3200" spc="-50">
                <a:latin typeface="宋体"/>
                <a:cs typeface="宋体"/>
              </a:rPr>
              <a:t>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271708" y="1268412"/>
            <a:ext cx="1360805" cy="1229360"/>
          </a:xfrm>
          <a:custGeom>
            <a:rect l="l" t="t" r="r" b="b"/>
            <a:pathLst>
              <a:path w="1360804" h="1229360">
                <a:moveTo>
                  <a:pt x="1360448" y="0"/>
                </a:moveTo>
                <a:lnTo>
                  <a:pt x="1360448" y="609599"/>
                </a:lnTo>
              </a:path>
              <a:path w="1360804" h="1229360">
                <a:moveTo>
                  <a:pt x="1360448" y="114300"/>
                </a:moveTo>
                <a:lnTo>
                  <a:pt x="1019217" y="114300"/>
                </a:lnTo>
                <a:lnTo>
                  <a:pt x="0" y="122874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3708400" y="1268412"/>
            <a:ext cx="2514600" cy="609600"/>
          </a:xfrm>
          <a:prstGeom prst="rect">
            <a:avLst/>
          </a:prstGeom>
          <a:solidFill>
            <a:srgbClr val="FFCCCC"/>
          </a:solidFill>
          <a:ln w="9525">
            <a:solidFill>
              <a:srgbClr val="000000"/>
            </a:solidFill>
          </a:ln>
        </p:spPr>
        <p:txBody>
          <a:bodyPr vert="horz" wrap="square" lIns="0" tIns="58419" rIns="0" bIns="0" rtlCol="0">
            <a:spAutoFit/>
          </a:bodyPr>
          <a:lstStyle/>
          <a:p>
            <a:pPr marL="647700">
              <a:lnSpc>
                <a:spcPct val="100000"/>
              </a:lnSpc>
              <a:spcBef>
                <a:spcPts val="459"/>
              </a:spcBef>
            </a:pPr>
            <a:r>
              <a:rPr sz="3200" spc="-20">
                <a:latin typeface="宋体"/>
                <a:cs typeface="宋体"/>
              </a:rPr>
              <a:t>托运单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17</a:t>
            </a:fld>
          </a:p>
        </p:txBody>
      </p:sp>
      <p:sp>
        <p:nvSpPr>
          <p:cNvPr id="8" name="object 8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3570" rIns="0" bIns="0" rtlCol="0">
            <a:spAutoFit/>
          </a:bodyPr>
          <a:lstStyle/>
          <a:p>
            <a:pPr marL="121920">
              <a:lnSpc>
                <a:spcPct val="100000"/>
              </a:lnSpc>
              <a:spcBef>
                <a:spcPts val="100"/>
              </a:spcBef>
            </a:pPr>
            <a:r>
              <a:rPr sz="3600">
                <a:solidFill>
                  <a:srgbClr val="000000"/>
                </a:solidFill>
              </a:rPr>
              <a:t>三、托运单的缮制</a:t>
            </a:r>
            <a:r>
              <a:rPr sz="3600" spc="-20">
                <a:solidFill>
                  <a:srgbClr val="000000"/>
                </a:solidFill>
                <a:latin typeface="Arial"/>
                <a:cs typeface="Arial"/>
              </a:rPr>
              <a:t>P122</a:t>
            </a:r>
            <a:endParaRPr sz="36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124075" y="1628775"/>
            <a:ext cx="6172200" cy="3298825"/>
          </a:xfrm>
          <a:custGeom>
            <a:rect l="l" t="t" r="r" b="b"/>
            <a:pathLst>
              <a:path w="6172200" h="3298825">
                <a:moveTo>
                  <a:pt x="6172200" y="3298825"/>
                </a:moveTo>
                <a:lnTo>
                  <a:pt x="0" y="3298825"/>
                </a:lnTo>
                <a:lnTo>
                  <a:pt x="0" y="0"/>
                </a:lnTo>
                <a:lnTo>
                  <a:pt x="6172200" y="0"/>
                </a:lnTo>
                <a:lnTo>
                  <a:pt x="6172200" y="3298825"/>
                </a:lnTo>
                <a:close/>
              </a:path>
            </a:pathLst>
          </a:custGeom>
          <a:solidFill>
            <a:srgbClr val="CCFF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723210" y="1802021"/>
            <a:ext cx="5359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latin typeface="宋体"/>
                <a:cs typeface="宋体"/>
              </a:rPr>
              <a:t>装运单据分为两类：一类具有物权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pc="-5"/>
              <a:t>凭证，可以进行转让，如海运提单、国际多式联运提单等，另一类不具有物权凭证，如航空运单、铁路运单、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202814" y="4362342"/>
            <a:ext cx="294957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宋体"/>
                <a:cs typeface="宋体"/>
              </a:rPr>
              <a:t>邮包收据等</a:t>
            </a:r>
            <a:r>
              <a:rPr sz="2800">
                <a:latin typeface="Times New Roman"/>
                <a:cs typeface="Times New Roman"/>
              </a:rPr>
              <a:t>(P94)</a:t>
            </a:r>
            <a:r>
              <a:rPr sz="2800" spc="-50"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299466" y="1751073"/>
            <a:ext cx="1839595" cy="1165225"/>
            <a:chOff x="299466" y="1751073"/>
            <a:chExt cx="1839595" cy="1165225"/>
          </a:xfrm>
        </p:grpSpPr>
        <p:sp>
          <p:nvSpPr>
            <p:cNvPr id="7" name="object 7"/>
            <p:cNvSpPr/>
            <p:nvPr/>
          </p:nvSpPr>
          <p:spPr>
            <a:xfrm>
              <a:off x="304228" y="1755838"/>
              <a:ext cx="1830070" cy="1155700"/>
            </a:xfrm>
            <a:custGeom>
              <a:rect l="l" t="t" r="r" b="b"/>
              <a:pathLst>
                <a:path w="1830070" h="1155700">
                  <a:moveTo>
                    <a:pt x="1796008" y="1130236"/>
                  </a:moveTo>
                  <a:lnTo>
                    <a:pt x="1794014" y="1120355"/>
                  </a:lnTo>
                  <a:lnTo>
                    <a:pt x="1788566" y="1112278"/>
                  </a:lnTo>
                  <a:lnTo>
                    <a:pt x="1780489" y="1106830"/>
                  </a:lnTo>
                  <a:lnTo>
                    <a:pt x="1770608" y="1104836"/>
                  </a:lnTo>
                  <a:lnTo>
                    <a:pt x="1760715" y="1106830"/>
                  </a:lnTo>
                  <a:lnTo>
                    <a:pt x="1752650" y="1112278"/>
                  </a:lnTo>
                  <a:lnTo>
                    <a:pt x="1747202" y="1120355"/>
                  </a:lnTo>
                  <a:lnTo>
                    <a:pt x="1745208" y="1130236"/>
                  </a:lnTo>
                  <a:lnTo>
                    <a:pt x="1747202" y="1140129"/>
                  </a:lnTo>
                  <a:lnTo>
                    <a:pt x="1752650" y="1148194"/>
                  </a:lnTo>
                  <a:lnTo>
                    <a:pt x="1760715" y="1153642"/>
                  </a:lnTo>
                  <a:lnTo>
                    <a:pt x="1770608" y="1155636"/>
                  </a:lnTo>
                  <a:lnTo>
                    <a:pt x="1780489" y="1153642"/>
                  </a:lnTo>
                  <a:lnTo>
                    <a:pt x="1788566" y="1148194"/>
                  </a:lnTo>
                  <a:lnTo>
                    <a:pt x="1794014" y="1140129"/>
                  </a:lnTo>
                  <a:lnTo>
                    <a:pt x="1796008" y="1130236"/>
                  </a:lnTo>
                  <a:close/>
                </a:path>
                <a:path w="1830070" h="1155700">
                  <a:moveTo>
                    <a:pt x="1829701" y="430834"/>
                  </a:moveTo>
                  <a:lnTo>
                    <a:pt x="1821002" y="393585"/>
                  </a:lnTo>
                  <a:lnTo>
                    <a:pt x="1801456" y="357606"/>
                  </a:lnTo>
                  <a:lnTo>
                    <a:pt x="1770875" y="324002"/>
                  </a:lnTo>
                  <a:lnTo>
                    <a:pt x="1775002" y="317423"/>
                  </a:lnTo>
                  <a:lnTo>
                    <a:pt x="1778457" y="310667"/>
                  </a:lnTo>
                  <a:lnTo>
                    <a:pt x="1781213" y="303784"/>
                  </a:lnTo>
                  <a:lnTo>
                    <a:pt x="1789201" y="262839"/>
                  </a:lnTo>
                  <a:lnTo>
                    <a:pt x="1781416" y="223278"/>
                  </a:lnTo>
                  <a:lnTo>
                    <a:pt x="1759356" y="186893"/>
                  </a:lnTo>
                  <a:lnTo>
                    <a:pt x="1724545" y="155486"/>
                  </a:lnTo>
                  <a:lnTo>
                    <a:pt x="1678482" y="130848"/>
                  </a:lnTo>
                  <a:lnTo>
                    <a:pt x="1622691" y="114795"/>
                  </a:lnTo>
                  <a:lnTo>
                    <a:pt x="1619542" y="106883"/>
                  </a:lnTo>
                  <a:lnTo>
                    <a:pt x="1613395" y="91516"/>
                  </a:lnTo>
                  <a:lnTo>
                    <a:pt x="1598472" y="69824"/>
                  </a:lnTo>
                  <a:lnTo>
                    <a:pt x="1598053" y="69418"/>
                  </a:lnTo>
                  <a:lnTo>
                    <a:pt x="1578305" y="50177"/>
                  </a:lnTo>
                  <a:lnTo>
                    <a:pt x="1576984" y="49276"/>
                  </a:lnTo>
                  <a:lnTo>
                    <a:pt x="1553286" y="33058"/>
                  </a:lnTo>
                  <a:lnTo>
                    <a:pt x="1506842" y="12865"/>
                  </a:lnTo>
                  <a:lnTo>
                    <a:pt x="1455978" y="2032"/>
                  </a:lnTo>
                  <a:lnTo>
                    <a:pt x="1403438" y="419"/>
                  </a:lnTo>
                  <a:lnTo>
                    <a:pt x="1352003" y="7861"/>
                  </a:lnTo>
                  <a:lnTo>
                    <a:pt x="1304442" y="24193"/>
                  </a:lnTo>
                  <a:lnTo>
                    <a:pt x="1263497" y="49276"/>
                  </a:lnTo>
                  <a:lnTo>
                    <a:pt x="1249756" y="38366"/>
                  </a:lnTo>
                  <a:lnTo>
                    <a:pt x="1199045" y="12979"/>
                  </a:lnTo>
                  <a:lnTo>
                    <a:pt x="1152131" y="2070"/>
                  </a:lnTo>
                  <a:lnTo>
                    <a:pt x="1104315" y="0"/>
                  </a:lnTo>
                  <a:lnTo>
                    <a:pt x="1057960" y="6248"/>
                  </a:lnTo>
                  <a:lnTo>
                    <a:pt x="1015403" y="20243"/>
                  </a:lnTo>
                  <a:lnTo>
                    <a:pt x="979030" y="41490"/>
                  </a:lnTo>
                  <a:lnTo>
                    <a:pt x="951204" y="69418"/>
                  </a:lnTo>
                  <a:lnTo>
                    <a:pt x="939152" y="61899"/>
                  </a:lnTo>
                  <a:lnTo>
                    <a:pt x="898740" y="43192"/>
                  </a:lnTo>
                  <a:lnTo>
                    <a:pt x="850226" y="30238"/>
                  </a:lnTo>
                  <a:lnTo>
                    <a:pt x="800290" y="25260"/>
                  </a:lnTo>
                  <a:lnTo>
                    <a:pt x="750773" y="27901"/>
                  </a:lnTo>
                  <a:lnTo>
                    <a:pt x="703491" y="37769"/>
                  </a:lnTo>
                  <a:lnTo>
                    <a:pt x="660285" y="54470"/>
                  </a:lnTo>
                  <a:lnTo>
                    <a:pt x="622998" y="77635"/>
                  </a:lnTo>
                  <a:lnTo>
                    <a:pt x="593445" y="106883"/>
                  </a:lnTo>
                  <a:lnTo>
                    <a:pt x="550468" y="92875"/>
                  </a:lnTo>
                  <a:lnTo>
                    <a:pt x="505002" y="83972"/>
                  </a:lnTo>
                  <a:lnTo>
                    <a:pt x="457987" y="80289"/>
                  </a:lnTo>
                  <a:lnTo>
                    <a:pt x="410400" y="81965"/>
                  </a:lnTo>
                  <a:lnTo>
                    <a:pt x="354101" y="91173"/>
                  </a:lnTo>
                  <a:lnTo>
                    <a:pt x="303174" y="107315"/>
                  </a:lnTo>
                  <a:lnTo>
                    <a:pt x="258610" y="129540"/>
                  </a:lnTo>
                  <a:lnTo>
                    <a:pt x="221386" y="156959"/>
                  </a:lnTo>
                  <a:lnTo>
                    <a:pt x="192493" y="188683"/>
                  </a:lnTo>
                  <a:lnTo>
                    <a:pt x="172923" y="223850"/>
                  </a:lnTo>
                  <a:lnTo>
                    <a:pt x="163652" y="261556"/>
                  </a:lnTo>
                  <a:lnTo>
                    <a:pt x="165671" y="300926"/>
                  </a:lnTo>
                  <a:lnTo>
                    <a:pt x="164122" y="303771"/>
                  </a:lnTo>
                  <a:lnTo>
                    <a:pt x="121843" y="310273"/>
                  </a:lnTo>
                  <a:lnTo>
                    <a:pt x="83439" y="323138"/>
                  </a:lnTo>
                  <a:lnTo>
                    <a:pt x="24269" y="365353"/>
                  </a:lnTo>
                  <a:lnTo>
                    <a:pt x="2971" y="402920"/>
                  </a:lnTo>
                  <a:lnTo>
                    <a:pt x="0" y="441756"/>
                  </a:lnTo>
                  <a:lnTo>
                    <a:pt x="14236" y="479031"/>
                  </a:lnTo>
                  <a:lnTo>
                    <a:pt x="44602" y="511898"/>
                  </a:lnTo>
                  <a:lnTo>
                    <a:pt x="90043" y="537540"/>
                  </a:lnTo>
                  <a:lnTo>
                    <a:pt x="65900" y="559396"/>
                  </a:lnTo>
                  <a:lnTo>
                    <a:pt x="49453" y="583996"/>
                  </a:lnTo>
                  <a:lnTo>
                    <a:pt x="41173" y="610412"/>
                  </a:lnTo>
                  <a:lnTo>
                    <a:pt x="41478" y="637743"/>
                  </a:lnTo>
                  <a:lnTo>
                    <a:pt x="57619" y="676313"/>
                  </a:lnTo>
                  <a:lnTo>
                    <a:pt x="89547" y="708393"/>
                  </a:lnTo>
                  <a:lnTo>
                    <a:pt x="133896" y="732167"/>
                  </a:lnTo>
                  <a:lnTo>
                    <a:pt x="187274" y="745820"/>
                  </a:lnTo>
                  <a:lnTo>
                    <a:pt x="246303" y="747547"/>
                  </a:lnTo>
                  <a:lnTo>
                    <a:pt x="247434" y="748893"/>
                  </a:lnTo>
                  <a:lnTo>
                    <a:pt x="280733" y="781088"/>
                  </a:lnTo>
                  <a:lnTo>
                    <a:pt x="317258" y="806157"/>
                  </a:lnTo>
                  <a:lnTo>
                    <a:pt x="358406" y="826630"/>
                  </a:lnTo>
                  <a:lnTo>
                    <a:pt x="403250" y="842340"/>
                  </a:lnTo>
                  <a:lnTo>
                    <a:pt x="450862" y="853135"/>
                  </a:lnTo>
                  <a:lnTo>
                    <a:pt x="500329" y="858850"/>
                  </a:lnTo>
                  <a:lnTo>
                    <a:pt x="550722" y="859345"/>
                  </a:lnTo>
                  <a:lnTo>
                    <a:pt x="601116" y="854443"/>
                  </a:lnTo>
                  <a:lnTo>
                    <a:pt x="650595" y="844003"/>
                  </a:lnTo>
                  <a:lnTo>
                    <a:pt x="698233" y="827862"/>
                  </a:lnTo>
                  <a:lnTo>
                    <a:pt x="729030" y="854087"/>
                  </a:lnTo>
                  <a:lnTo>
                    <a:pt x="765683" y="876160"/>
                  </a:lnTo>
                  <a:lnTo>
                    <a:pt x="807300" y="893660"/>
                  </a:lnTo>
                  <a:lnTo>
                    <a:pt x="853033" y="906132"/>
                  </a:lnTo>
                  <a:lnTo>
                    <a:pt x="903541" y="913295"/>
                  </a:lnTo>
                  <a:lnTo>
                    <a:pt x="953668" y="914184"/>
                  </a:lnTo>
                  <a:lnTo>
                    <a:pt x="1002423" y="909180"/>
                  </a:lnTo>
                  <a:lnTo>
                    <a:pt x="1048778" y="898652"/>
                  </a:lnTo>
                  <a:lnTo>
                    <a:pt x="1091730" y="882967"/>
                  </a:lnTo>
                  <a:lnTo>
                    <a:pt x="1130274" y="862482"/>
                  </a:lnTo>
                  <a:lnTo>
                    <a:pt x="1163421" y="837577"/>
                  </a:lnTo>
                  <a:lnTo>
                    <a:pt x="1190142" y="808621"/>
                  </a:lnTo>
                  <a:lnTo>
                    <a:pt x="1209433" y="775982"/>
                  </a:lnTo>
                  <a:lnTo>
                    <a:pt x="1239215" y="786752"/>
                  </a:lnTo>
                  <a:lnTo>
                    <a:pt x="1270723" y="794613"/>
                  </a:lnTo>
                  <a:lnTo>
                    <a:pt x="1303528" y="799477"/>
                  </a:lnTo>
                  <a:lnTo>
                    <a:pt x="1337157" y="801243"/>
                  </a:lnTo>
                  <a:lnTo>
                    <a:pt x="1393367" y="797153"/>
                  </a:lnTo>
                  <a:lnTo>
                    <a:pt x="1445056" y="784898"/>
                  </a:lnTo>
                  <a:lnTo>
                    <a:pt x="1490764" y="765492"/>
                  </a:lnTo>
                  <a:lnTo>
                    <a:pt x="1528991" y="739914"/>
                  </a:lnTo>
                  <a:lnTo>
                    <a:pt x="1558264" y="709155"/>
                  </a:lnTo>
                  <a:lnTo>
                    <a:pt x="1577098" y="674204"/>
                  </a:lnTo>
                  <a:lnTo>
                    <a:pt x="1584020" y="636066"/>
                  </a:lnTo>
                  <a:lnTo>
                    <a:pt x="1620062" y="630936"/>
                  </a:lnTo>
                  <a:lnTo>
                    <a:pt x="1687537" y="611606"/>
                  </a:lnTo>
                  <a:lnTo>
                    <a:pt x="1760410" y="570547"/>
                  </a:lnTo>
                  <a:lnTo>
                    <a:pt x="1792922" y="539216"/>
                  </a:lnTo>
                  <a:lnTo>
                    <a:pt x="1815452" y="504748"/>
                  </a:lnTo>
                  <a:lnTo>
                    <a:pt x="1827784" y="468261"/>
                  </a:lnTo>
                  <a:lnTo>
                    <a:pt x="1829701" y="430834"/>
                  </a:lnTo>
                  <a:close/>
                </a:path>
              </a:pathLst>
            </a:custGeom>
            <a:solidFill>
              <a:srgbClr val="FFCCC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915063" y="2749139"/>
              <a:ext cx="101599" cy="1016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740832" y="2606108"/>
              <a:ext cx="152399" cy="15240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304228" y="1755835"/>
              <a:ext cx="1830070" cy="1155700"/>
            </a:xfrm>
            <a:custGeom>
              <a:rect l="l" t="t" r="r" b="b"/>
              <a:pathLst>
                <a:path w="1830070" h="1155700">
                  <a:moveTo>
                    <a:pt x="165671" y="300929"/>
                  </a:moveTo>
                  <a:lnTo>
                    <a:pt x="163660" y="261551"/>
                  </a:lnTo>
                  <a:lnTo>
                    <a:pt x="172933" y="223843"/>
                  </a:lnTo>
                  <a:lnTo>
                    <a:pt x="192505" y="188685"/>
                  </a:lnTo>
                  <a:lnTo>
                    <a:pt x="221392" y="156957"/>
                  </a:lnTo>
                  <a:lnTo>
                    <a:pt x="258610" y="129541"/>
                  </a:lnTo>
                  <a:lnTo>
                    <a:pt x="303175" y="107316"/>
                  </a:lnTo>
                  <a:lnTo>
                    <a:pt x="354102" y="91164"/>
                  </a:lnTo>
                  <a:lnTo>
                    <a:pt x="410407" y="81964"/>
                  </a:lnTo>
                  <a:lnTo>
                    <a:pt x="457990" y="80286"/>
                  </a:lnTo>
                  <a:lnTo>
                    <a:pt x="505003" y="83966"/>
                  </a:lnTo>
                  <a:lnTo>
                    <a:pt x="550480" y="92872"/>
                  </a:lnTo>
                  <a:lnTo>
                    <a:pt x="593454" y="106874"/>
                  </a:lnTo>
                  <a:lnTo>
                    <a:pt x="623004" y="77632"/>
                  </a:lnTo>
                  <a:lnTo>
                    <a:pt x="660295" y="54468"/>
                  </a:lnTo>
                  <a:lnTo>
                    <a:pt x="703496" y="37763"/>
                  </a:lnTo>
                  <a:lnTo>
                    <a:pt x="750773" y="27901"/>
                  </a:lnTo>
                  <a:lnTo>
                    <a:pt x="800295" y="25262"/>
                  </a:lnTo>
                  <a:lnTo>
                    <a:pt x="850229" y="30231"/>
                  </a:lnTo>
                  <a:lnTo>
                    <a:pt x="898743" y="43188"/>
                  </a:lnTo>
                  <a:lnTo>
                    <a:pt x="912879" y="48760"/>
                  </a:lnTo>
                  <a:lnTo>
                    <a:pt x="926369" y="55004"/>
                  </a:lnTo>
                  <a:lnTo>
                    <a:pt x="939163" y="61896"/>
                  </a:lnTo>
                  <a:lnTo>
                    <a:pt x="951208" y="69409"/>
                  </a:lnTo>
                  <a:lnTo>
                    <a:pt x="979042" y="41481"/>
                  </a:lnTo>
                  <a:lnTo>
                    <a:pt x="1015415" y="20245"/>
                  </a:lnTo>
                  <a:lnTo>
                    <a:pt x="1057964" y="6238"/>
                  </a:lnTo>
                  <a:lnTo>
                    <a:pt x="1104327" y="0"/>
                  </a:lnTo>
                  <a:lnTo>
                    <a:pt x="1152141" y="2066"/>
                  </a:lnTo>
                  <a:lnTo>
                    <a:pt x="1199045" y="12976"/>
                  </a:lnTo>
                  <a:lnTo>
                    <a:pt x="1217371" y="20119"/>
                  </a:lnTo>
                  <a:lnTo>
                    <a:pt x="1234327" y="28610"/>
                  </a:lnTo>
                  <a:lnTo>
                    <a:pt x="1249756" y="38358"/>
                  </a:lnTo>
                  <a:lnTo>
                    <a:pt x="1263498" y="49275"/>
                  </a:lnTo>
                  <a:lnTo>
                    <a:pt x="1304443" y="24191"/>
                  </a:lnTo>
                  <a:lnTo>
                    <a:pt x="1352013" y="7852"/>
                  </a:lnTo>
                  <a:lnTo>
                    <a:pt x="1403446" y="414"/>
                  </a:lnTo>
                  <a:lnTo>
                    <a:pt x="1455978" y="2031"/>
                  </a:lnTo>
                  <a:lnTo>
                    <a:pt x="1506848" y="12857"/>
                  </a:lnTo>
                  <a:lnTo>
                    <a:pt x="1553294" y="33048"/>
                  </a:lnTo>
                  <a:lnTo>
                    <a:pt x="1578309" y="50175"/>
                  </a:lnTo>
                  <a:lnTo>
                    <a:pt x="1598478" y="69816"/>
                  </a:lnTo>
                  <a:lnTo>
                    <a:pt x="1613407" y="91509"/>
                  </a:lnTo>
                  <a:lnTo>
                    <a:pt x="1622702" y="114788"/>
                  </a:lnTo>
                  <a:lnTo>
                    <a:pt x="1678491" y="130845"/>
                  </a:lnTo>
                  <a:lnTo>
                    <a:pt x="1724547" y="155480"/>
                  </a:lnTo>
                  <a:lnTo>
                    <a:pt x="1759360" y="186892"/>
                  </a:lnTo>
                  <a:lnTo>
                    <a:pt x="1781417" y="223278"/>
                  </a:lnTo>
                  <a:lnTo>
                    <a:pt x="1789207" y="262838"/>
                  </a:lnTo>
                  <a:lnTo>
                    <a:pt x="1781221" y="303770"/>
                  </a:lnTo>
                  <a:lnTo>
                    <a:pt x="1778467" y="310666"/>
                  </a:lnTo>
                  <a:lnTo>
                    <a:pt x="1775012" y="317424"/>
                  </a:lnTo>
                  <a:lnTo>
                    <a:pt x="1770881" y="323993"/>
                  </a:lnTo>
                  <a:lnTo>
                    <a:pt x="1801468" y="357600"/>
                  </a:lnTo>
                  <a:lnTo>
                    <a:pt x="1821008" y="393579"/>
                  </a:lnTo>
                  <a:lnTo>
                    <a:pt x="1829712" y="430830"/>
                  </a:lnTo>
                  <a:lnTo>
                    <a:pt x="1827793" y="468251"/>
                  </a:lnTo>
                  <a:lnTo>
                    <a:pt x="1815463" y="504744"/>
                  </a:lnTo>
                  <a:lnTo>
                    <a:pt x="1792933" y="539206"/>
                  </a:lnTo>
                  <a:lnTo>
                    <a:pt x="1760416" y="570539"/>
                  </a:lnTo>
                  <a:lnTo>
                    <a:pt x="1718125" y="597641"/>
                  </a:lnTo>
                  <a:lnTo>
                    <a:pt x="1687538" y="611598"/>
                  </a:lnTo>
                  <a:lnTo>
                    <a:pt x="1654713" y="622733"/>
                  </a:lnTo>
                  <a:lnTo>
                    <a:pt x="1620067" y="630927"/>
                  </a:lnTo>
                  <a:lnTo>
                    <a:pt x="1584020" y="636059"/>
                  </a:lnTo>
                  <a:lnTo>
                    <a:pt x="1577102" y="674204"/>
                  </a:lnTo>
                  <a:lnTo>
                    <a:pt x="1558265" y="709152"/>
                  </a:lnTo>
                  <a:lnTo>
                    <a:pt x="1528992" y="739911"/>
                  </a:lnTo>
                  <a:lnTo>
                    <a:pt x="1490763" y="765491"/>
                  </a:lnTo>
                  <a:lnTo>
                    <a:pt x="1445062" y="784899"/>
                  </a:lnTo>
                  <a:lnTo>
                    <a:pt x="1393368" y="797145"/>
                  </a:lnTo>
                  <a:lnTo>
                    <a:pt x="1337165" y="801236"/>
                  </a:lnTo>
                  <a:lnTo>
                    <a:pt x="1303536" y="799473"/>
                  </a:lnTo>
                  <a:lnTo>
                    <a:pt x="1270733" y="794615"/>
                  </a:lnTo>
                  <a:lnTo>
                    <a:pt x="1239215" y="786753"/>
                  </a:lnTo>
                  <a:lnTo>
                    <a:pt x="1209441" y="775976"/>
                  </a:lnTo>
                  <a:lnTo>
                    <a:pt x="1190144" y="808621"/>
                  </a:lnTo>
                  <a:lnTo>
                    <a:pt x="1163423" y="837579"/>
                  </a:lnTo>
                  <a:lnTo>
                    <a:pt x="1130284" y="862480"/>
                  </a:lnTo>
                  <a:lnTo>
                    <a:pt x="1091734" y="882959"/>
                  </a:lnTo>
                  <a:lnTo>
                    <a:pt x="1048779" y="898646"/>
                  </a:lnTo>
                  <a:lnTo>
                    <a:pt x="1002425" y="909175"/>
                  </a:lnTo>
                  <a:lnTo>
                    <a:pt x="953680" y="914178"/>
                  </a:lnTo>
                  <a:lnTo>
                    <a:pt x="903549" y="913287"/>
                  </a:lnTo>
                  <a:lnTo>
                    <a:pt x="853040" y="906134"/>
                  </a:lnTo>
                  <a:lnTo>
                    <a:pt x="807310" y="893662"/>
                  </a:lnTo>
                  <a:lnTo>
                    <a:pt x="765685" y="876162"/>
                  </a:lnTo>
                  <a:lnTo>
                    <a:pt x="729037" y="854079"/>
                  </a:lnTo>
                  <a:lnTo>
                    <a:pt x="698243" y="827853"/>
                  </a:lnTo>
                  <a:lnTo>
                    <a:pt x="650605" y="843998"/>
                  </a:lnTo>
                  <a:lnTo>
                    <a:pt x="601125" y="854442"/>
                  </a:lnTo>
                  <a:lnTo>
                    <a:pt x="550727" y="859341"/>
                  </a:lnTo>
                  <a:lnTo>
                    <a:pt x="500332" y="858851"/>
                  </a:lnTo>
                  <a:lnTo>
                    <a:pt x="450866" y="853131"/>
                  </a:lnTo>
                  <a:lnTo>
                    <a:pt x="403250" y="842336"/>
                  </a:lnTo>
                  <a:lnTo>
                    <a:pt x="358409" y="826625"/>
                  </a:lnTo>
                  <a:lnTo>
                    <a:pt x="317266" y="806154"/>
                  </a:lnTo>
                  <a:lnTo>
                    <a:pt x="280744" y="781081"/>
                  </a:lnTo>
                  <a:lnTo>
                    <a:pt x="249767" y="751562"/>
                  </a:lnTo>
                  <a:lnTo>
                    <a:pt x="248595" y="750230"/>
                  </a:lnTo>
                  <a:lnTo>
                    <a:pt x="247443" y="748891"/>
                  </a:lnTo>
                  <a:lnTo>
                    <a:pt x="246312" y="747543"/>
                  </a:lnTo>
                  <a:lnTo>
                    <a:pt x="187274" y="745816"/>
                  </a:lnTo>
                  <a:lnTo>
                    <a:pt x="133898" y="732163"/>
                  </a:lnTo>
                  <a:lnTo>
                    <a:pt x="89558" y="708392"/>
                  </a:lnTo>
                  <a:lnTo>
                    <a:pt x="57628" y="676313"/>
                  </a:lnTo>
                  <a:lnTo>
                    <a:pt x="41482" y="637735"/>
                  </a:lnTo>
                  <a:lnTo>
                    <a:pt x="41176" y="610413"/>
                  </a:lnTo>
                  <a:lnTo>
                    <a:pt x="49463" y="583995"/>
                  </a:lnTo>
                  <a:lnTo>
                    <a:pt x="65900" y="559396"/>
                  </a:lnTo>
                  <a:lnTo>
                    <a:pt x="90043" y="537532"/>
                  </a:lnTo>
                  <a:lnTo>
                    <a:pt x="44613" y="511897"/>
                  </a:lnTo>
                  <a:lnTo>
                    <a:pt x="14237" y="479025"/>
                  </a:lnTo>
                  <a:lnTo>
                    <a:pt x="0" y="441754"/>
                  </a:lnTo>
                  <a:lnTo>
                    <a:pt x="2983" y="402919"/>
                  </a:lnTo>
                  <a:lnTo>
                    <a:pt x="24271" y="365355"/>
                  </a:lnTo>
                  <a:lnTo>
                    <a:pt x="50420" y="341716"/>
                  </a:lnTo>
                  <a:lnTo>
                    <a:pt x="83445" y="323133"/>
                  </a:lnTo>
                  <a:lnTo>
                    <a:pt x="121847" y="310266"/>
                  </a:lnTo>
                  <a:lnTo>
                    <a:pt x="164129" y="303774"/>
                  </a:lnTo>
                  <a:lnTo>
                    <a:pt x="165671" y="300929"/>
                  </a:lnTo>
                  <a:close/>
                </a:path>
                <a:path w="1830070" h="1155700">
                  <a:moveTo>
                    <a:pt x="1796011" y="1130236"/>
                  </a:moveTo>
                  <a:lnTo>
                    <a:pt x="1794015" y="1140123"/>
                  </a:lnTo>
                  <a:lnTo>
                    <a:pt x="1788572" y="1148196"/>
                  </a:lnTo>
                  <a:lnTo>
                    <a:pt x="1780498" y="1153640"/>
                  </a:lnTo>
                  <a:lnTo>
                    <a:pt x="1770611" y="1155636"/>
                  </a:lnTo>
                  <a:lnTo>
                    <a:pt x="1760724" y="1153640"/>
                  </a:lnTo>
                  <a:lnTo>
                    <a:pt x="1752651" y="1148196"/>
                  </a:lnTo>
                  <a:lnTo>
                    <a:pt x="1747207" y="1140123"/>
                  </a:lnTo>
                  <a:lnTo>
                    <a:pt x="1745211" y="1130236"/>
                  </a:lnTo>
                  <a:lnTo>
                    <a:pt x="1747207" y="1120349"/>
                  </a:lnTo>
                  <a:lnTo>
                    <a:pt x="1752651" y="1112275"/>
                  </a:lnTo>
                  <a:lnTo>
                    <a:pt x="1760724" y="1106832"/>
                  </a:lnTo>
                  <a:lnTo>
                    <a:pt x="1770611" y="1104836"/>
                  </a:lnTo>
                  <a:lnTo>
                    <a:pt x="1780498" y="1106832"/>
                  </a:lnTo>
                  <a:lnTo>
                    <a:pt x="1788572" y="1112275"/>
                  </a:lnTo>
                  <a:lnTo>
                    <a:pt x="1794015" y="1120349"/>
                  </a:lnTo>
                  <a:lnTo>
                    <a:pt x="1796011" y="1130236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736069" y="2601345"/>
              <a:ext cx="285356" cy="254156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396235" y="1802139"/>
              <a:ext cx="1678305" cy="777875"/>
            </a:xfrm>
            <a:custGeom>
              <a:rect l="l" t="t" r="r" b="b"/>
              <a:pathLst>
                <a:path w="1678305" h="777875">
                  <a:moveTo>
                    <a:pt x="107235" y="504540"/>
                  </a:moveTo>
                  <a:lnTo>
                    <a:pt x="79246" y="504570"/>
                  </a:lnTo>
                  <a:lnTo>
                    <a:pt x="51730" y="501719"/>
                  </a:lnTo>
                  <a:lnTo>
                    <a:pt x="25157" y="496061"/>
                  </a:lnTo>
                  <a:lnTo>
                    <a:pt x="0" y="487670"/>
                  </a:lnTo>
                </a:path>
                <a:path w="1678305" h="777875">
                  <a:moveTo>
                    <a:pt x="201850" y="689155"/>
                  </a:moveTo>
                  <a:lnTo>
                    <a:pt x="190433" y="691957"/>
                  </a:lnTo>
                  <a:lnTo>
                    <a:pt x="178782" y="694241"/>
                  </a:lnTo>
                  <a:lnTo>
                    <a:pt x="166936" y="696000"/>
                  </a:lnTo>
                  <a:lnTo>
                    <a:pt x="154932" y="697229"/>
                  </a:lnTo>
                </a:path>
                <a:path w="1678305" h="777875">
                  <a:moveTo>
                    <a:pt x="606133" y="777865"/>
                  </a:moveTo>
                  <a:lnTo>
                    <a:pt x="597991" y="769054"/>
                  </a:lnTo>
                  <a:lnTo>
                    <a:pt x="590556" y="759965"/>
                  </a:lnTo>
                  <a:lnTo>
                    <a:pt x="583841" y="750619"/>
                  </a:lnTo>
                  <a:lnTo>
                    <a:pt x="577863" y="741035"/>
                  </a:lnTo>
                </a:path>
                <a:path w="1678305" h="777875">
                  <a:moveTo>
                    <a:pt x="1128907" y="686023"/>
                  </a:moveTo>
                  <a:lnTo>
                    <a:pt x="1127262" y="696268"/>
                  </a:lnTo>
                  <a:lnTo>
                    <a:pt x="1124829" y="706433"/>
                  </a:lnTo>
                  <a:lnTo>
                    <a:pt x="1121612" y="716496"/>
                  </a:lnTo>
                  <a:lnTo>
                    <a:pt x="1117619" y="726435"/>
                  </a:lnTo>
                </a:path>
                <a:path w="1678305" h="777875">
                  <a:moveTo>
                    <a:pt x="1353358" y="436320"/>
                  </a:moveTo>
                  <a:lnTo>
                    <a:pt x="1400329" y="456659"/>
                  </a:lnTo>
                  <a:lnTo>
                    <a:pt x="1438683" y="483144"/>
                  </a:lnTo>
                  <a:lnTo>
                    <a:pt x="1467316" y="514562"/>
                  </a:lnTo>
                  <a:lnTo>
                    <a:pt x="1485123" y="549704"/>
                  </a:lnTo>
                  <a:lnTo>
                    <a:pt x="1491002" y="587357"/>
                  </a:lnTo>
                </a:path>
                <a:path w="1678305" h="777875">
                  <a:moveTo>
                    <a:pt x="1678012" y="275453"/>
                  </a:moveTo>
                  <a:lnTo>
                    <a:pt x="1666375" y="291356"/>
                  </a:lnTo>
                  <a:lnTo>
                    <a:pt x="1652178" y="306191"/>
                  </a:lnTo>
                  <a:lnTo>
                    <a:pt x="1635576" y="319816"/>
                  </a:lnTo>
                  <a:lnTo>
                    <a:pt x="1616723" y="332088"/>
                  </a:lnTo>
                </a:path>
                <a:path w="1678305" h="777875">
                  <a:moveTo>
                    <a:pt x="1530946" y="65310"/>
                  </a:moveTo>
                  <a:lnTo>
                    <a:pt x="1532466" y="71951"/>
                  </a:lnTo>
                  <a:lnTo>
                    <a:pt x="1533513" y="78631"/>
                  </a:lnTo>
                  <a:lnTo>
                    <a:pt x="1534086" y="85337"/>
                  </a:lnTo>
                  <a:lnTo>
                    <a:pt x="1534182" y="92057"/>
                  </a:lnTo>
                </a:path>
                <a:path w="1678305" h="777875">
                  <a:moveTo>
                    <a:pt x="1139533" y="34111"/>
                  </a:moveTo>
                  <a:lnTo>
                    <a:pt x="1146002" y="25021"/>
                  </a:lnTo>
                  <a:lnTo>
                    <a:pt x="1153412" y="16283"/>
                  </a:lnTo>
                  <a:lnTo>
                    <a:pt x="1161732" y="7932"/>
                  </a:lnTo>
                  <a:lnTo>
                    <a:pt x="1170930" y="0"/>
                  </a:lnTo>
                </a:path>
                <a:path w="1678305" h="777875">
                  <a:moveTo>
                    <a:pt x="845866" y="50366"/>
                  </a:moveTo>
                  <a:lnTo>
                    <a:pt x="848655" y="42781"/>
                  </a:lnTo>
                  <a:lnTo>
                    <a:pt x="852126" y="35335"/>
                  </a:lnTo>
                  <a:lnTo>
                    <a:pt x="856270" y="28051"/>
                  </a:lnTo>
                  <a:lnTo>
                    <a:pt x="861073" y="20948"/>
                  </a:lnTo>
                </a:path>
                <a:path w="1678305" h="777875">
                  <a:moveTo>
                    <a:pt x="501231" y="60357"/>
                  </a:moveTo>
                  <a:lnTo>
                    <a:pt x="515924" y="66630"/>
                  </a:lnTo>
                  <a:lnTo>
                    <a:pt x="530018" y="73491"/>
                  </a:lnTo>
                  <a:lnTo>
                    <a:pt x="543476" y="80920"/>
                  </a:lnTo>
                  <a:lnTo>
                    <a:pt x="556258" y="88898"/>
                  </a:lnTo>
                </a:path>
                <a:path w="1678305" h="777875">
                  <a:moveTo>
                    <a:pt x="83274" y="284661"/>
                  </a:moveTo>
                  <a:lnTo>
                    <a:pt x="80220" y="277255"/>
                  </a:lnTo>
                  <a:lnTo>
                    <a:pt x="77599" y="269776"/>
                  </a:lnTo>
                  <a:lnTo>
                    <a:pt x="75415" y="262232"/>
                  </a:lnTo>
                  <a:lnTo>
                    <a:pt x="73671" y="254632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735076" y="1936411"/>
            <a:ext cx="838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25">
                <a:latin typeface="宋体"/>
                <a:cs typeface="宋体"/>
              </a:rPr>
              <a:t>概念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81000" y="5181600"/>
            <a:ext cx="7620000" cy="1676400"/>
          </a:xfrm>
          <a:custGeom>
            <a:rect l="l" t="t" r="r" b="b"/>
            <a:pathLst>
              <a:path w="7620000" h="1676400">
                <a:moveTo>
                  <a:pt x="0" y="0"/>
                </a:moveTo>
                <a:lnTo>
                  <a:pt x="7620000" y="0"/>
                </a:lnTo>
                <a:lnTo>
                  <a:pt x="7620000" y="1676400"/>
                </a:lnTo>
                <a:lnTo>
                  <a:pt x="0" y="1676400"/>
                </a:lnTo>
                <a:lnTo>
                  <a:pt x="0" y="0"/>
                </a:lnTo>
                <a:close/>
              </a:path>
            </a:pathLst>
          </a:custGeom>
          <a:solidFill>
            <a:srgbClr val="CC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459740" y="5179048"/>
            <a:ext cx="7315200" cy="141986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 marR="5080" indent="533400">
              <a:lnSpc>
                <a:spcPct val="100699"/>
              </a:lnSpc>
              <a:spcBef>
                <a:spcPts val="260"/>
              </a:spcBef>
            </a:pPr>
            <a:r>
              <a:rPr sz="2800">
                <a:latin typeface="宋体"/>
                <a:cs typeface="宋体"/>
              </a:rPr>
              <a:t>是承运人收到承载货物</a:t>
            </a:r>
            <a:r>
              <a:rPr sz="2800">
                <a:latin typeface="Times New Roman"/>
                <a:cs typeface="Times New Roman"/>
              </a:rPr>
              <a:t>1818</a:t>
            </a:r>
            <a:r>
              <a:rPr sz="2800" spc="-10">
                <a:latin typeface="宋体"/>
                <a:cs typeface="宋体"/>
              </a:rPr>
              <a:t>后签发的，表明</a:t>
            </a:r>
            <a:r>
              <a:rPr sz="2800" spc="-5">
                <a:latin typeface="宋体"/>
                <a:cs typeface="宋体"/>
              </a:rPr>
              <a:t>货物已经装运或已发运或已收妥待运的证明文</a:t>
            </a:r>
            <a:r>
              <a:rPr sz="2800">
                <a:latin typeface="宋体"/>
                <a:cs typeface="宋体"/>
              </a:rPr>
              <a:t>件，是承运人与托运人之间的</a:t>
            </a:r>
            <a:r>
              <a:rPr sz="3350" b="1" spc="-175">
                <a:latin typeface="Microsoft JhengHei"/>
                <a:cs typeface="Microsoft JhengHei"/>
              </a:rPr>
              <a:t>运输契约的</a:t>
            </a:r>
            <a:r>
              <a:rPr sz="3350" b="1" spc="-50">
                <a:latin typeface="Microsoft JhengHei"/>
                <a:cs typeface="Microsoft JhengHei"/>
              </a:rPr>
              <a:t>证</a:t>
            </a:r>
            <a:endParaRPr sz="3350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59740" y="6544392"/>
            <a:ext cx="431800" cy="54229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3350" b="1" spc="-150">
                <a:latin typeface="Microsoft JhengHei"/>
                <a:cs typeface="Microsoft JhengHei"/>
              </a:rPr>
              <a:t>明</a:t>
            </a:r>
            <a:endParaRPr sz="3350">
              <a:latin typeface="Microsoft JhengHei"/>
              <a:cs typeface="Microsoft JhengHei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539749" y="0"/>
            <a:ext cx="7705725" cy="1440180"/>
            <a:chOff x="539749" y="0"/>
            <a:chExt cx="7705725" cy="1440180"/>
          </a:xfrm>
        </p:grpSpPr>
        <p:sp>
          <p:nvSpPr>
            <p:cNvPr id="18" name="object 18"/>
            <p:cNvSpPr/>
            <p:nvPr/>
          </p:nvSpPr>
          <p:spPr>
            <a:xfrm>
              <a:off x="539749" y="89991"/>
              <a:ext cx="7705725" cy="1350010"/>
            </a:xfrm>
            <a:custGeom>
              <a:rect l="l" t="t" r="r" b="b"/>
              <a:pathLst>
                <a:path w="7705725" h="1350010">
                  <a:moveTo>
                    <a:pt x="7615732" y="44995"/>
                  </a:moveTo>
                  <a:lnTo>
                    <a:pt x="7570737" y="44995"/>
                  </a:lnTo>
                  <a:lnTo>
                    <a:pt x="7588251" y="41459"/>
                  </a:lnTo>
                  <a:lnTo>
                    <a:pt x="7602553" y="31816"/>
                  </a:lnTo>
                  <a:lnTo>
                    <a:pt x="7612196" y="17514"/>
                  </a:lnTo>
                  <a:lnTo>
                    <a:pt x="7615732" y="0"/>
                  </a:lnTo>
                  <a:lnTo>
                    <a:pt x="7615732" y="44995"/>
                  </a:lnTo>
                  <a:close/>
                </a:path>
                <a:path w="7705725" h="1350010">
                  <a:moveTo>
                    <a:pt x="7705723" y="89991"/>
                  </a:moveTo>
                  <a:lnTo>
                    <a:pt x="7615732" y="89991"/>
                  </a:lnTo>
                  <a:lnTo>
                    <a:pt x="7650761" y="82919"/>
                  </a:lnTo>
                  <a:lnTo>
                    <a:pt x="7679365" y="63633"/>
                  </a:lnTo>
                  <a:lnTo>
                    <a:pt x="7698651" y="35028"/>
                  </a:lnTo>
                  <a:lnTo>
                    <a:pt x="7705723" y="0"/>
                  </a:lnTo>
                  <a:lnTo>
                    <a:pt x="7705723" y="89991"/>
                  </a:lnTo>
                  <a:close/>
                </a:path>
                <a:path w="7705725" h="1350010">
                  <a:moveTo>
                    <a:pt x="7705723" y="89991"/>
                  </a:moveTo>
                  <a:lnTo>
                    <a:pt x="7525742" y="89991"/>
                  </a:lnTo>
                  <a:lnTo>
                    <a:pt x="7525741" y="0"/>
                  </a:lnTo>
                  <a:lnTo>
                    <a:pt x="7529277" y="17514"/>
                  </a:lnTo>
                  <a:lnTo>
                    <a:pt x="7538920" y="31816"/>
                  </a:lnTo>
                  <a:lnTo>
                    <a:pt x="7553222" y="41459"/>
                  </a:lnTo>
                  <a:lnTo>
                    <a:pt x="7570737" y="44995"/>
                  </a:lnTo>
                  <a:lnTo>
                    <a:pt x="7615732" y="44995"/>
                  </a:lnTo>
                  <a:lnTo>
                    <a:pt x="7615732" y="89991"/>
                  </a:lnTo>
                  <a:lnTo>
                    <a:pt x="7705723" y="89991"/>
                  </a:lnTo>
                  <a:close/>
                </a:path>
                <a:path w="7705725" h="1350010">
                  <a:moveTo>
                    <a:pt x="179982" y="1259879"/>
                  </a:moveTo>
                  <a:lnTo>
                    <a:pt x="0" y="1259879"/>
                  </a:lnTo>
                  <a:lnTo>
                    <a:pt x="0" y="179982"/>
                  </a:lnTo>
                  <a:lnTo>
                    <a:pt x="7071" y="144954"/>
                  </a:lnTo>
                  <a:lnTo>
                    <a:pt x="26357" y="116349"/>
                  </a:lnTo>
                  <a:lnTo>
                    <a:pt x="54962" y="97063"/>
                  </a:lnTo>
                  <a:lnTo>
                    <a:pt x="89991" y="89991"/>
                  </a:lnTo>
                  <a:lnTo>
                    <a:pt x="7705723" y="89991"/>
                  </a:lnTo>
                  <a:lnTo>
                    <a:pt x="7705723" y="134987"/>
                  </a:lnTo>
                  <a:lnTo>
                    <a:pt x="134986" y="134987"/>
                  </a:lnTo>
                  <a:lnTo>
                    <a:pt x="117472" y="138523"/>
                  </a:lnTo>
                  <a:lnTo>
                    <a:pt x="103170" y="148165"/>
                  </a:lnTo>
                  <a:lnTo>
                    <a:pt x="93527" y="162468"/>
                  </a:lnTo>
                  <a:lnTo>
                    <a:pt x="89991" y="179982"/>
                  </a:lnTo>
                  <a:lnTo>
                    <a:pt x="89991" y="269974"/>
                  </a:lnTo>
                  <a:lnTo>
                    <a:pt x="7705723" y="269974"/>
                  </a:lnTo>
                  <a:lnTo>
                    <a:pt x="7705723" y="1079896"/>
                  </a:lnTo>
                  <a:lnTo>
                    <a:pt x="7698651" y="1114924"/>
                  </a:lnTo>
                  <a:lnTo>
                    <a:pt x="7679365" y="1143529"/>
                  </a:lnTo>
                  <a:lnTo>
                    <a:pt x="7650761" y="1162815"/>
                  </a:lnTo>
                  <a:lnTo>
                    <a:pt x="7615732" y="1169887"/>
                  </a:lnTo>
                  <a:lnTo>
                    <a:pt x="179982" y="1169887"/>
                  </a:lnTo>
                  <a:lnTo>
                    <a:pt x="179982" y="1259879"/>
                  </a:lnTo>
                  <a:close/>
                </a:path>
                <a:path w="7705725" h="1350010">
                  <a:moveTo>
                    <a:pt x="7705723" y="269974"/>
                  </a:moveTo>
                  <a:lnTo>
                    <a:pt x="89991" y="269974"/>
                  </a:lnTo>
                  <a:lnTo>
                    <a:pt x="125020" y="262902"/>
                  </a:lnTo>
                  <a:lnTo>
                    <a:pt x="153624" y="243616"/>
                  </a:lnTo>
                  <a:lnTo>
                    <a:pt x="172910" y="215011"/>
                  </a:lnTo>
                  <a:lnTo>
                    <a:pt x="179982" y="179982"/>
                  </a:lnTo>
                  <a:lnTo>
                    <a:pt x="176446" y="162468"/>
                  </a:lnTo>
                  <a:lnTo>
                    <a:pt x="166803" y="148165"/>
                  </a:lnTo>
                  <a:lnTo>
                    <a:pt x="152501" y="138522"/>
                  </a:lnTo>
                  <a:lnTo>
                    <a:pt x="134986" y="134987"/>
                  </a:lnTo>
                  <a:lnTo>
                    <a:pt x="7705723" y="134987"/>
                  </a:lnTo>
                  <a:lnTo>
                    <a:pt x="7705723" y="269974"/>
                  </a:lnTo>
                  <a:close/>
                </a:path>
                <a:path w="7705725" h="1350010">
                  <a:moveTo>
                    <a:pt x="89991" y="1349870"/>
                  </a:moveTo>
                  <a:lnTo>
                    <a:pt x="54962" y="1342798"/>
                  </a:lnTo>
                  <a:lnTo>
                    <a:pt x="26357" y="1323512"/>
                  </a:lnTo>
                  <a:lnTo>
                    <a:pt x="7071" y="1294907"/>
                  </a:lnTo>
                  <a:lnTo>
                    <a:pt x="0" y="1259879"/>
                  </a:lnTo>
                  <a:lnTo>
                    <a:pt x="179982" y="1259879"/>
                  </a:lnTo>
                  <a:lnTo>
                    <a:pt x="172910" y="1294907"/>
                  </a:lnTo>
                  <a:lnTo>
                    <a:pt x="153624" y="1323512"/>
                  </a:lnTo>
                  <a:lnTo>
                    <a:pt x="125020" y="1342798"/>
                  </a:lnTo>
                  <a:lnTo>
                    <a:pt x="89991" y="1349870"/>
                  </a:lnTo>
                  <a:close/>
                </a:path>
              </a:pathLst>
            </a:custGeom>
            <a:solidFill>
              <a:srgbClr val="FF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629741" y="0"/>
              <a:ext cx="7616190" cy="360045"/>
            </a:xfrm>
            <a:custGeom>
              <a:rect l="l" t="t" r="r" b="b"/>
              <a:pathLst>
                <a:path w="7616190" h="360045">
                  <a:moveTo>
                    <a:pt x="0" y="359965"/>
                  </a:moveTo>
                  <a:lnTo>
                    <a:pt x="0" y="269974"/>
                  </a:lnTo>
                  <a:lnTo>
                    <a:pt x="27481" y="228514"/>
                  </a:lnTo>
                  <a:lnTo>
                    <a:pt x="44995" y="224978"/>
                  </a:lnTo>
                  <a:lnTo>
                    <a:pt x="62510" y="228514"/>
                  </a:lnTo>
                  <a:lnTo>
                    <a:pt x="76812" y="238157"/>
                  </a:lnTo>
                  <a:lnTo>
                    <a:pt x="86455" y="252459"/>
                  </a:lnTo>
                  <a:lnTo>
                    <a:pt x="89991" y="269974"/>
                  </a:lnTo>
                  <a:lnTo>
                    <a:pt x="82919" y="305002"/>
                  </a:lnTo>
                  <a:lnTo>
                    <a:pt x="63633" y="333607"/>
                  </a:lnTo>
                  <a:lnTo>
                    <a:pt x="35028" y="352893"/>
                  </a:lnTo>
                  <a:lnTo>
                    <a:pt x="0" y="359965"/>
                  </a:lnTo>
                  <a:close/>
                </a:path>
                <a:path w="7616190" h="360045">
                  <a:moveTo>
                    <a:pt x="7525740" y="89991"/>
                  </a:moveTo>
                  <a:lnTo>
                    <a:pt x="7435750" y="89991"/>
                  </a:lnTo>
                  <a:lnTo>
                    <a:pt x="7442821" y="54962"/>
                  </a:lnTo>
                  <a:lnTo>
                    <a:pt x="7462107" y="26357"/>
                  </a:lnTo>
                  <a:lnTo>
                    <a:pt x="7490712" y="7071"/>
                  </a:lnTo>
                  <a:lnTo>
                    <a:pt x="7525740" y="0"/>
                  </a:lnTo>
                  <a:lnTo>
                    <a:pt x="7560769" y="7071"/>
                  </a:lnTo>
                  <a:lnTo>
                    <a:pt x="7589374" y="26357"/>
                  </a:lnTo>
                  <a:lnTo>
                    <a:pt x="7608660" y="54962"/>
                  </a:lnTo>
                  <a:lnTo>
                    <a:pt x="7615732" y="89991"/>
                  </a:lnTo>
                  <a:lnTo>
                    <a:pt x="7525740" y="89991"/>
                  </a:lnTo>
                  <a:close/>
                </a:path>
                <a:path w="7616190" h="360045">
                  <a:moveTo>
                    <a:pt x="7525741" y="179982"/>
                  </a:moveTo>
                  <a:lnTo>
                    <a:pt x="7525740" y="89991"/>
                  </a:lnTo>
                  <a:lnTo>
                    <a:pt x="7615732" y="89991"/>
                  </a:lnTo>
                  <a:lnTo>
                    <a:pt x="7608660" y="125020"/>
                  </a:lnTo>
                  <a:lnTo>
                    <a:pt x="7589374" y="153624"/>
                  </a:lnTo>
                  <a:lnTo>
                    <a:pt x="7560770" y="172910"/>
                  </a:lnTo>
                  <a:lnTo>
                    <a:pt x="7525741" y="179982"/>
                  </a:lnTo>
                  <a:close/>
                </a:path>
                <a:path w="7616190" h="360045">
                  <a:moveTo>
                    <a:pt x="7480745" y="134987"/>
                  </a:moveTo>
                  <a:lnTo>
                    <a:pt x="7463230" y="131451"/>
                  </a:lnTo>
                  <a:lnTo>
                    <a:pt x="7448928" y="121808"/>
                  </a:lnTo>
                  <a:lnTo>
                    <a:pt x="7439285" y="107505"/>
                  </a:lnTo>
                  <a:lnTo>
                    <a:pt x="7435749" y="89991"/>
                  </a:lnTo>
                  <a:lnTo>
                    <a:pt x="7525740" y="89991"/>
                  </a:lnTo>
                  <a:lnTo>
                    <a:pt x="7522204" y="107505"/>
                  </a:lnTo>
                  <a:lnTo>
                    <a:pt x="7512561" y="121808"/>
                  </a:lnTo>
                  <a:lnTo>
                    <a:pt x="7498259" y="131451"/>
                  </a:lnTo>
                  <a:lnTo>
                    <a:pt x="7480745" y="134987"/>
                  </a:lnTo>
                  <a:close/>
                </a:path>
              </a:pathLst>
            </a:custGeom>
            <a:solidFill>
              <a:srgbClr val="CCA3A3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0" name="object 20"/>
          <p:cNvSpPr txBox="1">
            <a:spLocks noGrp="1"/>
          </p:cNvSpPr>
          <p:nvPr>
            <p:ph type="title"/>
          </p:nvPr>
        </p:nvSpPr>
        <p:spPr>
          <a:xfrm>
            <a:off x="2530636" y="356515"/>
            <a:ext cx="381444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565910"/>
              </a:tabLst>
            </a:pPr>
            <a:r>
              <a:rPr sz="4400" spc="-10">
                <a:solidFill>
                  <a:srgbClr val="000000"/>
                </a:solidFill>
                <a:latin typeface="Arial"/>
                <a:cs typeface="Arial"/>
              </a:rPr>
              <a:t>4.4.3</a:t>
            </a:r>
            <a:r>
              <a:rPr sz="4400">
                <a:solidFill>
                  <a:srgbClr val="000000"/>
                </a:solidFill>
                <a:latin typeface="Arial"/>
                <a:cs typeface="Arial"/>
              </a:rPr>
              <a:t>	</a:t>
            </a:r>
            <a:r>
              <a:rPr sz="4400" spc="-15">
                <a:solidFill>
                  <a:srgbClr val="000000"/>
                </a:solidFill>
              </a:rPr>
              <a:t>装运单据</a:t>
            </a:r>
            <a:endParaRPr sz="4400">
              <a:latin typeface="Arial"/>
              <a:cs typeface="Arial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6567969" y="4290802"/>
            <a:ext cx="2430780" cy="1038225"/>
            <a:chOff x="6567969" y="4290802"/>
            <a:chExt cx="2430780" cy="1038225"/>
          </a:xfrm>
        </p:grpSpPr>
        <p:sp>
          <p:nvSpPr>
            <p:cNvPr id="22" name="object 22"/>
            <p:cNvSpPr/>
            <p:nvPr/>
          </p:nvSpPr>
          <p:spPr>
            <a:xfrm>
              <a:off x="6572720" y="4295571"/>
              <a:ext cx="2421890" cy="1028700"/>
            </a:xfrm>
            <a:custGeom>
              <a:rect l="l" t="t" r="r" b="b"/>
              <a:pathLst>
                <a:path w="2421890" h="1028700">
                  <a:moveTo>
                    <a:pt x="46570" y="1005090"/>
                  </a:moveTo>
                  <a:lnTo>
                    <a:pt x="44742" y="996022"/>
                  </a:lnTo>
                  <a:lnTo>
                    <a:pt x="39751" y="988618"/>
                  </a:lnTo>
                  <a:lnTo>
                    <a:pt x="32346" y="983627"/>
                  </a:lnTo>
                  <a:lnTo>
                    <a:pt x="23291" y="981798"/>
                  </a:lnTo>
                  <a:lnTo>
                    <a:pt x="14224" y="983627"/>
                  </a:lnTo>
                  <a:lnTo>
                    <a:pt x="6819" y="988618"/>
                  </a:lnTo>
                  <a:lnTo>
                    <a:pt x="1841" y="996022"/>
                  </a:lnTo>
                  <a:lnTo>
                    <a:pt x="0" y="1005090"/>
                  </a:lnTo>
                  <a:lnTo>
                    <a:pt x="1841" y="1014145"/>
                  </a:lnTo>
                  <a:lnTo>
                    <a:pt x="6819" y="1021549"/>
                  </a:lnTo>
                  <a:lnTo>
                    <a:pt x="14224" y="1026541"/>
                  </a:lnTo>
                  <a:lnTo>
                    <a:pt x="23291" y="1028369"/>
                  </a:lnTo>
                  <a:lnTo>
                    <a:pt x="32346" y="1026541"/>
                  </a:lnTo>
                  <a:lnTo>
                    <a:pt x="39751" y="1021549"/>
                  </a:lnTo>
                  <a:lnTo>
                    <a:pt x="44742" y="1014145"/>
                  </a:lnTo>
                  <a:lnTo>
                    <a:pt x="46570" y="1005090"/>
                  </a:lnTo>
                  <a:close/>
                </a:path>
                <a:path w="2421890" h="1028700">
                  <a:moveTo>
                    <a:pt x="2421267" y="409663"/>
                  </a:moveTo>
                  <a:lnTo>
                    <a:pt x="2415679" y="370459"/>
                  </a:lnTo>
                  <a:lnTo>
                    <a:pt x="2396020" y="332397"/>
                  </a:lnTo>
                  <a:lnTo>
                    <a:pt x="2361971" y="296989"/>
                  </a:lnTo>
                  <a:lnTo>
                    <a:pt x="2366099" y="290969"/>
                  </a:lnTo>
                  <a:lnTo>
                    <a:pt x="2369553" y="284772"/>
                  </a:lnTo>
                  <a:lnTo>
                    <a:pt x="2372309" y="278460"/>
                  </a:lnTo>
                  <a:lnTo>
                    <a:pt x="2380297" y="240931"/>
                  </a:lnTo>
                  <a:lnTo>
                    <a:pt x="2372499" y="204673"/>
                  </a:lnTo>
                  <a:lnTo>
                    <a:pt x="2350452" y="171323"/>
                  </a:lnTo>
                  <a:lnTo>
                    <a:pt x="2315629" y="142519"/>
                  </a:lnTo>
                  <a:lnTo>
                    <a:pt x="2269579" y="119938"/>
                  </a:lnTo>
                  <a:lnTo>
                    <a:pt x="2213787" y="105219"/>
                  </a:lnTo>
                  <a:lnTo>
                    <a:pt x="2210625" y="97967"/>
                  </a:lnTo>
                  <a:lnTo>
                    <a:pt x="2204491" y="83883"/>
                  </a:lnTo>
                  <a:lnTo>
                    <a:pt x="2189569" y="63995"/>
                  </a:lnTo>
                  <a:lnTo>
                    <a:pt x="2189149" y="63627"/>
                  </a:lnTo>
                  <a:lnTo>
                    <a:pt x="2169401" y="45999"/>
                  </a:lnTo>
                  <a:lnTo>
                    <a:pt x="2168080" y="45173"/>
                  </a:lnTo>
                  <a:lnTo>
                    <a:pt x="2144382" y="30289"/>
                  </a:lnTo>
                  <a:lnTo>
                    <a:pt x="2097938" y="11785"/>
                  </a:lnTo>
                  <a:lnTo>
                    <a:pt x="2047062" y="1866"/>
                  </a:lnTo>
                  <a:lnTo>
                    <a:pt x="1994535" y="381"/>
                  </a:lnTo>
                  <a:lnTo>
                    <a:pt x="1943100" y="7200"/>
                  </a:lnTo>
                  <a:lnTo>
                    <a:pt x="1895525" y="22174"/>
                  </a:lnTo>
                  <a:lnTo>
                    <a:pt x="1854581" y="45173"/>
                  </a:lnTo>
                  <a:lnTo>
                    <a:pt x="1840839" y="35166"/>
                  </a:lnTo>
                  <a:lnTo>
                    <a:pt x="1790128" y="11899"/>
                  </a:lnTo>
                  <a:lnTo>
                    <a:pt x="1743227" y="1892"/>
                  </a:lnTo>
                  <a:lnTo>
                    <a:pt x="1695411" y="0"/>
                  </a:lnTo>
                  <a:lnTo>
                    <a:pt x="1649056" y="5715"/>
                  </a:lnTo>
                  <a:lnTo>
                    <a:pt x="1606499" y="18554"/>
                  </a:lnTo>
                  <a:lnTo>
                    <a:pt x="1570126" y="38023"/>
                  </a:lnTo>
                  <a:lnTo>
                    <a:pt x="1542300" y="63627"/>
                  </a:lnTo>
                  <a:lnTo>
                    <a:pt x="1530248" y="56743"/>
                  </a:lnTo>
                  <a:lnTo>
                    <a:pt x="1489837" y="39585"/>
                  </a:lnTo>
                  <a:lnTo>
                    <a:pt x="1441323" y="27711"/>
                  </a:lnTo>
                  <a:lnTo>
                    <a:pt x="1391386" y="23152"/>
                  </a:lnTo>
                  <a:lnTo>
                    <a:pt x="1341856" y="25577"/>
                  </a:lnTo>
                  <a:lnTo>
                    <a:pt x="1294587" y="34620"/>
                  </a:lnTo>
                  <a:lnTo>
                    <a:pt x="1251381" y="49923"/>
                  </a:lnTo>
                  <a:lnTo>
                    <a:pt x="1214094" y="71158"/>
                  </a:lnTo>
                  <a:lnTo>
                    <a:pt x="1184541" y="97967"/>
                  </a:lnTo>
                  <a:lnTo>
                    <a:pt x="1141564" y="85128"/>
                  </a:lnTo>
                  <a:lnTo>
                    <a:pt x="1096098" y="76974"/>
                  </a:lnTo>
                  <a:lnTo>
                    <a:pt x="1049083" y="73596"/>
                  </a:lnTo>
                  <a:lnTo>
                    <a:pt x="1001496" y="75133"/>
                  </a:lnTo>
                  <a:lnTo>
                    <a:pt x="945184" y="83566"/>
                  </a:lnTo>
                  <a:lnTo>
                    <a:pt x="894257" y="98374"/>
                  </a:lnTo>
                  <a:lnTo>
                    <a:pt x="849693" y="118745"/>
                  </a:lnTo>
                  <a:lnTo>
                    <a:pt x="812482" y="143878"/>
                  </a:lnTo>
                  <a:lnTo>
                    <a:pt x="783590" y="172961"/>
                  </a:lnTo>
                  <a:lnTo>
                    <a:pt x="754748" y="239750"/>
                  </a:lnTo>
                  <a:lnTo>
                    <a:pt x="756754" y="275856"/>
                  </a:lnTo>
                  <a:lnTo>
                    <a:pt x="755218" y="278460"/>
                  </a:lnTo>
                  <a:lnTo>
                    <a:pt x="712927" y="284403"/>
                  </a:lnTo>
                  <a:lnTo>
                    <a:pt x="674522" y="296202"/>
                  </a:lnTo>
                  <a:lnTo>
                    <a:pt x="615353" y="334911"/>
                  </a:lnTo>
                  <a:lnTo>
                    <a:pt x="594067" y="369341"/>
                  </a:lnTo>
                  <a:lnTo>
                    <a:pt x="591083" y="404939"/>
                  </a:lnTo>
                  <a:lnTo>
                    <a:pt x="605320" y="439102"/>
                  </a:lnTo>
                  <a:lnTo>
                    <a:pt x="635698" y="469239"/>
                  </a:lnTo>
                  <a:lnTo>
                    <a:pt x="681126" y="492734"/>
                  </a:lnTo>
                  <a:lnTo>
                    <a:pt x="656983" y="512775"/>
                  </a:lnTo>
                  <a:lnTo>
                    <a:pt x="640549" y="535330"/>
                  </a:lnTo>
                  <a:lnTo>
                    <a:pt x="632256" y="559549"/>
                  </a:lnTo>
                  <a:lnTo>
                    <a:pt x="632561" y="584593"/>
                  </a:lnTo>
                  <a:lnTo>
                    <a:pt x="648716" y="619950"/>
                  </a:lnTo>
                  <a:lnTo>
                    <a:pt x="680643" y="649363"/>
                  </a:lnTo>
                  <a:lnTo>
                    <a:pt x="724979" y="671144"/>
                  </a:lnTo>
                  <a:lnTo>
                    <a:pt x="778357" y="683666"/>
                  </a:lnTo>
                  <a:lnTo>
                    <a:pt x="837399" y="685241"/>
                  </a:lnTo>
                  <a:lnTo>
                    <a:pt x="838530" y="686485"/>
                  </a:lnTo>
                  <a:lnTo>
                    <a:pt x="871829" y="715987"/>
                  </a:lnTo>
                  <a:lnTo>
                    <a:pt x="908354" y="738974"/>
                  </a:lnTo>
                  <a:lnTo>
                    <a:pt x="949490" y="757732"/>
                  </a:lnTo>
                  <a:lnTo>
                    <a:pt x="994333" y="772134"/>
                  </a:lnTo>
                  <a:lnTo>
                    <a:pt x="1041946" y="782040"/>
                  </a:lnTo>
                  <a:lnTo>
                    <a:pt x="1091412" y="787273"/>
                  </a:lnTo>
                  <a:lnTo>
                    <a:pt x="1141806" y="787730"/>
                  </a:lnTo>
                  <a:lnTo>
                    <a:pt x="1192212" y="783234"/>
                  </a:lnTo>
                  <a:lnTo>
                    <a:pt x="1241691" y="773658"/>
                  </a:lnTo>
                  <a:lnTo>
                    <a:pt x="1289329" y="758863"/>
                  </a:lnTo>
                  <a:lnTo>
                    <a:pt x="1320126" y="782904"/>
                  </a:lnTo>
                  <a:lnTo>
                    <a:pt x="1356766" y="803148"/>
                  </a:lnTo>
                  <a:lnTo>
                    <a:pt x="1398397" y="819188"/>
                  </a:lnTo>
                  <a:lnTo>
                    <a:pt x="1444129" y="830618"/>
                  </a:lnTo>
                  <a:lnTo>
                    <a:pt x="1500936" y="837590"/>
                  </a:lnTo>
                  <a:lnTo>
                    <a:pt x="1557121" y="837336"/>
                  </a:lnTo>
                  <a:lnTo>
                    <a:pt x="1611223" y="830364"/>
                  </a:lnTo>
                  <a:lnTo>
                    <a:pt x="1661833" y="817143"/>
                  </a:lnTo>
                  <a:lnTo>
                    <a:pt x="1707489" y="798144"/>
                  </a:lnTo>
                  <a:lnTo>
                    <a:pt x="1746783" y="773849"/>
                  </a:lnTo>
                  <a:lnTo>
                    <a:pt x="1778279" y="744740"/>
                  </a:lnTo>
                  <a:lnTo>
                    <a:pt x="1800529" y="711314"/>
                  </a:lnTo>
                  <a:lnTo>
                    <a:pt x="1830298" y="721182"/>
                  </a:lnTo>
                  <a:lnTo>
                    <a:pt x="1861820" y="728395"/>
                  </a:lnTo>
                  <a:lnTo>
                    <a:pt x="1894624" y="732853"/>
                  </a:lnTo>
                  <a:lnTo>
                    <a:pt x="1928253" y="734466"/>
                  </a:lnTo>
                  <a:lnTo>
                    <a:pt x="1984451" y="730719"/>
                  </a:lnTo>
                  <a:lnTo>
                    <a:pt x="2036152" y="719493"/>
                  </a:lnTo>
                  <a:lnTo>
                    <a:pt x="2081847" y="701700"/>
                  </a:lnTo>
                  <a:lnTo>
                    <a:pt x="2120074" y="678256"/>
                  </a:lnTo>
                  <a:lnTo>
                    <a:pt x="2149348" y="650049"/>
                  </a:lnTo>
                  <a:lnTo>
                    <a:pt x="2175103" y="583057"/>
                  </a:lnTo>
                  <a:lnTo>
                    <a:pt x="2211159" y="578345"/>
                  </a:lnTo>
                  <a:lnTo>
                    <a:pt x="2278621" y="560628"/>
                  </a:lnTo>
                  <a:lnTo>
                    <a:pt x="2356751" y="519099"/>
                  </a:lnTo>
                  <a:lnTo>
                    <a:pt x="2391486" y="485495"/>
                  </a:lnTo>
                  <a:lnTo>
                    <a:pt x="2413089" y="448513"/>
                  </a:lnTo>
                  <a:lnTo>
                    <a:pt x="2421267" y="409663"/>
                  </a:lnTo>
                  <a:close/>
                </a:path>
              </a:pathLst>
            </a:custGeom>
            <a:solidFill>
              <a:srgbClr val="FFCCC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798939" y="5154988"/>
              <a:ext cx="93132" cy="9313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068425" y="5015418"/>
              <a:ext cx="139699" cy="139699"/>
            </a:xfrm>
            <a:prstGeom prst="rect">
              <a:avLst/>
            </a:prstGeom>
          </p:spPr>
        </p:pic>
        <p:sp>
          <p:nvSpPr>
            <p:cNvPr id="25" name="object 25"/>
            <p:cNvSpPr/>
            <p:nvPr/>
          </p:nvSpPr>
          <p:spPr>
            <a:xfrm>
              <a:off x="6572732" y="4295564"/>
              <a:ext cx="2421255" cy="1028700"/>
            </a:xfrm>
            <a:custGeom>
              <a:rect l="l" t="t" r="r" b="b"/>
              <a:pathLst>
                <a:path w="2421254" h="1028700">
                  <a:moveTo>
                    <a:pt x="756754" y="275852"/>
                  </a:moveTo>
                  <a:lnTo>
                    <a:pt x="764017" y="205190"/>
                  </a:lnTo>
                  <a:lnTo>
                    <a:pt x="812475" y="143878"/>
                  </a:lnTo>
                  <a:lnTo>
                    <a:pt x="849693" y="118747"/>
                  </a:lnTo>
                  <a:lnTo>
                    <a:pt x="894258" y="98374"/>
                  </a:lnTo>
                  <a:lnTo>
                    <a:pt x="945185" y="83567"/>
                  </a:lnTo>
                  <a:lnTo>
                    <a:pt x="1001490" y="75134"/>
                  </a:lnTo>
                  <a:lnTo>
                    <a:pt x="1049073" y="73596"/>
                  </a:lnTo>
                  <a:lnTo>
                    <a:pt x="1096087" y="76970"/>
                  </a:lnTo>
                  <a:lnTo>
                    <a:pt x="1141564" y="85134"/>
                  </a:lnTo>
                  <a:lnTo>
                    <a:pt x="1184537" y="97968"/>
                  </a:lnTo>
                  <a:lnTo>
                    <a:pt x="1214085" y="71163"/>
                  </a:lnTo>
                  <a:lnTo>
                    <a:pt x="1251377" y="49929"/>
                  </a:lnTo>
                  <a:lnTo>
                    <a:pt x="1294578" y="34617"/>
                  </a:lnTo>
                  <a:lnTo>
                    <a:pt x="1341856" y="25576"/>
                  </a:lnTo>
                  <a:lnTo>
                    <a:pt x="1391378" y="23158"/>
                  </a:lnTo>
                  <a:lnTo>
                    <a:pt x="1441312" y="27712"/>
                  </a:lnTo>
                  <a:lnTo>
                    <a:pt x="1489825" y="39590"/>
                  </a:lnTo>
                  <a:lnTo>
                    <a:pt x="1503960" y="44697"/>
                  </a:lnTo>
                  <a:lnTo>
                    <a:pt x="1517451" y="50421"/>
                  </a:lnTo>
                  <a:lnTo>
                    <a:pt x="1530245" y="56739"/>
                  </a:lnTo>
                  <a:lnTo>
                    <a:pt x="1542290" y="63626"/>
                  </a:lnTo>
                  <a:lnTo>
                    <a:pt x="1570123" y="38024"/>
                  </a:lnTo>
                  <a:lnTo>
                    <a:pt x="1606496" y="18558"/>
                  </a:lnTo>
                  <a:lnTo>
                    <a:pt x="1649045" y="5719"/>
                  </a:lnTo>
                  <a:lnTo>
                    <a:pt x="1695408" y="0"/>
                  </a:lnTo>
                  <a:lnTo>
                    <a:pt x="1743223" y="1894"/>
                  </a:lnTo>
                  <a:lnTo>
                    <a:pt x="1790127" y="11895"/>
                  </a:lnTo>
                  <a:lnTo>
                    <a:pt x="1808452" y="18443"/>
                  </a:lnTo>
                  <a:lnTo>
                    <a:pt x="1825409" y="26225"/>
                  </a:lnTo>
                  <a:lnTo>
                    <a:pt x="1840837" y="35162"/>
                  </a:lnTo>
                  <a:lnTo>
                    <a:pt x="1854579" y="45169"/>
                  </a:lnTo>
                  <a:lnTo>
                    <a:pt x="1895524" y="22174"/>
                  </a:lnTo>
                  <a:lnTo>
                    <a:pt x="1943094" y="7197"/>
                  </a:lnTo>
                  <a:lnTo>
                    <a:pt x="1994527" y="379"/>
                  </a:lnTo>
                  <a:lnTo>
                    <a:pt x="2047059" y="1861"/>
                  </a:lnTo>
                  <a:lnTo>
                    <a:pt x="2097929" y="11786"/>
                  </a:lnTo>
                  <a:lnTo>
                    <a:pt x="2144375" y="30294"/>
                  </a:lnTo>
                  <a:lnTo>
                    <a:pt x="2169390" y="45994"/>
                  </a:lnTo>
                  <a:lnTo>
                    <a:pt x="2189559" y="63998"/>
                  </a:lnTo>
                  <a:lnTo>
                    <a:pt x="2204488" y="83883"/>
                  </a:lnTo>
                  <a:lnTo>
                    <a:pt x="2213783" y="105222"/>
                  </a:lnTo>
                  <a:lnTo>
                    <a:pt x="2269571" y="119941"/>
                  </a:lnTo>
                  <a:lnTo>
                    <a:pt x="2315628" y="142523"/>
                  </a:lnTo>
                  <a:lnTo>
                    <a:pt x="2350440" y="171317"/>
                  </a:lnTo>
                  <a:lnTo>
                    <a:pt x="2372497" y="204671"/>
                  </a:lnTo>
                  <a:lnTo>
                    <a:pt x="2380288" y="240934"/>
                  </a:lnTo>
                  <a:lnTo>
                    <a:pt x="2372301" y="278455"/>
                  </a:lnTo>
                  <a:lnTo>
                    <a:pt x="2369547" y="284777"/>
                  </a:lnTo>
                  <a:lnTo>
                    <a:pt x="2366092" y="290971"/>
                  </a:lnTo>
                  <a:lnTo>
                    <a:pt x="2361962" y="296993"/>
                  </a:lnTo>
                  <a:lnTo>
                    <a:pt x="2396011" y="332401"/>
                  </a:lnTo>
                  <a:lnTo>
                    <a:pt x="2415671" y="370461"/>
                  </a:lnTo>
                  <a:lnTo>
                    <a:pt x="2421258" y="409667"/>
                  </a:lnTo>
                  <a:lnTo>
                    <a:pt x="2413088" y="448514"/>
                  </a:lnTo>
                  <a:lnTo>
                    <a:pt x="2391478" y="485494"/>
                  </a:lnTo>
                  <a:lnTo>
                    <a:pt x="2356745" y="519104"/>
                  </a:lnTo>
                  <a:lnTo>
                    <a:pt x="2309204" y="547836"/>
                  </a:lnTo>
                  <a:lnTo>
                    <a:pt x="2278617" y="560630"/>
                  </a:lnTo>
                  <a:lnTo>
                    <a:pt x="2245792" y="570838"/>
                  </a:lnTo>
                  <a:lnTo>
                    <a:pt x="2211147" y="578349"/>
                  </a:lnTo>
                  <a:lnTo>
                    <a:pt x="2175100" y="583053"/>
                  </a:lnTo>
                  <a:lnTo>
                    <a:pt x="2168181" y="618019"/>
                  </a:lnTo>
                  <a:lnTo>
                    <a:pt x="2149345" y="650054"/>
                  </a:lnTo>
                  <a:lnTo>
                    <a:pt x="2120071" y="678250"/>
                  </a:lnTo>
                  <a:lnTo>
                    <a:pt x="2081843" y="701698"/>
                  </a:lnTo>
                  <a:lnTo>
                    <a:pt x="2036141" y="719489"/>
                  </a:lnTo>
                  <a:lnTo>
                    <a:pt x="1984448" y="730715"/>
                  </a:lnTo>
                  <a:lnTo>
                    <a:pt x="1928245" y="734465"/>
                  </a:lnTo>
                  <a:lnTo>
                    <a:pt x="1894615" y="732849"/>
                  </a:lnTo>
                  <a:lnTo>
                    <a:pt x="1861812" y="728396"/>
                  </a:lnTo>
                  <a:lnTo>
                    <a:pt x="1830294" y="721188"/>
                  </a:lnTo>
                  <a:lnTo>
                    <a:pt x="1800520" y="711310"/>
                  </a:lnTo>
                  <a:lnTo>
                    <a:pt x="1778268" y="744744"/>
                  </a:lnTo>
                  <a:lnTo>
                    <a:pt x="1746779" y="773847"/>
                  </a:lnTo>
                  <a:lnTo>
                    <a:pt x="1707486" y="798138"/>
                  </a:lnTo>
                  <a:lnTo>
                    <a:pt x="1661822" y="817137"/>
                  </a:lnTo>
                  <a:lnTo>
                    <a:pt x="1611220" y="830365"/>
                  </a:lnTo>
                  <a:lnTo>
                    <a:pt x="1557114" y="837342"/>
                  </a:lnTo>
                  <a:lnTo>
                    <a:pt x="1500935" y="837587"/>
                  </a:lnTo>
                  <a:lnTo>
                    <a:pt x="1444118" y="830622"/>
                  </a:lnTo>
                  <a:lnTo>
                    <a:pt x="1398389" y="819188"/>
                  </a:lnTo>
                  <a:lnTo>
                    <a:pt x="1356763" y="803147"/>
                  </a:lnTo>
                  <a:lnTo>
                    <a:pt x="1320116" y="782904"/>
                  </a:lnTo>
                  <a:lnTo>
                    <a:pt x="1289322" y="758864"/>
                  </a:lnTo>
                  <a:lnTo>
                    <a:pt x="1241683" y="773664"/>
                  </a:lnTo>
                  <a:lnTo>
                    <a:pt x="1192203" y="783238"/>
                  </a:lnTo>
                  <a:lnTo>
                    <a:pt x="1141804" y="787728"/>
                  </a:lnTo>
                  <a:lnTo>
                    <a:pt x="1091409" y="787279"/>
                  </a:lnTo>
                  <a:lnTo>
                    <a:pt x="1041943" y="782035"/>
                  </a:lnTo>
                  <a:lnTo>
                    <a:pt x="994327" y="772141"/>
                  </a:lnTo>
                  <a:lnTo>
                    <a:pt x="949486" y="757739"/>
                  </a:lnTo>
                  <a:lnTo>
                    <a:pt x="908343" y="738974"/>
                  </a:lnTo>
                  <a:lnTo>
                    <a:pt x="871822" y="715989"/>
                  </a:lnTo>
                  <a:lnTo>
                    <a:pt x="840844" y="688930"/>
                  </a:lnTo>
                  <a:lnTo>
                    <a:pt x="839672" y="687710"/>
                  </a:lnTo>
                  <a:lnTo>
                    <a:pt x="838520" y="686482"/>
                  </a:lnTo>
                  <a:lnTo>
                    <a:pt x="837389" y="685247"/>
                  </a:lnTo>
                  <a:lnTo>
                    <a:pt x="778350" y="683664"/>
                  </a:lnTo>
                  <a:lnTo>
                    <a:pt x="724974" y="671148"/>
                  </a:lnTo>
                  <a:lnTo>
                    <a:pt x="680634" y="649359"/>
                  </a:lnTo>
                  <a:lnTo>
                    <a:pt x="648704" y="619953"/>
                  </a:lnTo>
                  <a:lnTo>
                    <a:pt x="632559" y="584589"/>
                  </a:lnTo>
                  <a:lnTo>
                    <a:pt x="632253" y="559545"/>
                  </a:lnTo>
                  <a:lnTo>
                    <a:pt x="640540" y="535328"/>
                  </a:lnTo>
                  <a:lnTo>
                    <a:pt x="656977" y="512779"/>
                  </a:lnTo>
                  <a:lnTo>
                    <a:pt x="681120" y="492737"/>
                  </a:lnTo>
                  <a:lnTo>
                    <a:pt x="635689" y="469237"/>
                  </a:lnTo>
                  <a:lnTo>
                    <a:pt x="605313" y="439105"/>
                  </a:lnTo>
                  <a:lnTo>
                    <a:pt x="591076" y="404940"/>
                  </a:lnTo>
                  <a:lnTo>
                    <a:pt x="594059" y="369341"/>
                  </a:lnTo>
                  <a:lnTo>
                    <a:pt x="615347" y="334908"/>
                  </a:lnTo>
                  <a:lnTo>
                    <a:pt x="641496" y="313238"/>
                  </a:lnTo>
                  <a:lnTo>
                    <a:pt x="674521" y="296203"/>
                  </a:lnTo>
                  <a:lnTo>
                    <a:pt x="712923" y="284408"/>
                  </a:lnTo>
                  <a:lnTo>
                    <a:pt x="755205" y="278458"/>
                  </a:lnTo>
                  <a:lnTo>
                    <a:pt x="756754" y="275852"/>
                  </a:lnTo>
                  <a:close/>
                </a:path>
                <a:path w="2421254" h="1028700">
                  <a:moveTo>
                    <a:pt x="46566" y="1005087"/>
                  </a:moveTo>
                  <a:lnTo>
                    <a:pt x="44737" y="1014150"/>
                  </a:lnTo>
                  <a:lnTo>
                    <a:pt x="39747" y="1021551"/>
                  </a:lnTo>
                  <a:lnTo>
                    <a:pt x="32346" y="1026541"/>
                  </a:lnTo>
                  <a:lnTo>
                    <a:pt x="23283" y="1028370"/>
                  </a:lnTo>
                  <a:lnTo>
                    <a:pt x="14220" y="1026541"/>
                  </a:lnTo>
                  <a:lnTo>
                    <a:pt x="6819" y="1021551"/>
                  </a:lnTo>
                  <a:lnTo>
                    <a:pt x="1829" y="1014150"/>
                  </a:lnTo>
                  <a:lnTo>
                    <a:pt x="0" y="1005087"/>
                  </a:lnTo>
                  <a:lnTo>
                    <a:pt x="1829" y="996024"/>
                  </a:lnTo>
                  <a:lnTo>
                    <a:pt x="6819" y="988623"/>
                  </a:lnTo>
                  <a:lnTo>
                    <a:pt x="14220" y="983634"/>
                  </a:lnTo>
                  <a:lnTo>
                    <a:pt x="23283" y="981804"/>
                  </a:lnTo>
                  <a:lnTo>
                    <a:pt x="32346" y="983633"/>
                  </a:lnTo>
                  <a:lnTo>
                    <a:pt x="39747" y="988623"/>
                  </a:lnTo>
                  <a:lnTo>
                    <a:pt x="44737" y="996024"/>
                  </a:lnTo>
                  <a:lnTo>
                    <a:pt x="46566" y="100508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794176" y="5150226"/>
              <a:ext cx="102658" cy="102658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063662" y="5010656"/>
              <a:ext cx="149225" cy="149224"/>
            </a:xfrm>
            <a:prstGeom prst="rect">
              <a:avLst/>
            </a:prstGeom>
          </p:spPr>
        </p:pic>
        <p:sp>
          <p:nvSpPr>
            <p:cNvPr id="28" name="object 28"/>
            <p:cNvSpPr/>
            <p:nvPr/>
          </p:nvSpPr>
          <p:spPr>
            <a:xfrm>
              <a:off x="7255823" y="4338011"/>
              <a:ext cx="1678305" cy="713105"/>
            </a:xfrm>
            <a:custGeom>
              <a:rect l="l" t="t" r="r" b="b"/>
              <a:pathLst>
                <a:path w="1678304" h="713104">
                  <a:moveTo>
                    <a:pt x="107235" y="462495"/>
                  </a:moveTo>
                  <a:lnTo>
                    <a:pt x="79246" y="462522"/>
                  </a:lnTo>
                  <a:lnTo>
                    <a:pt x="51730" y="459909"/>
                  </a:lnTo>
                  <a:lnTo>
                    <a:pt x="25158" y="454722"/>
                  </a:lnTo>
                  <a:lnTo>
                    <a:pt x="0" y="447030"/>
                  </a:lnTo>
                </a:path>
                <a:path w="1678304" h="713104">
                  <a:moveTo>
                    <a:pt x="201850" y="631726"/>
                  </a:moveTo>
                  <a:lnTo>
                    <a:pt x="190433" y="634294"/>
                  </a:lnTo>
                  <a:lnTo>
                    <a:pt x="178782" y="636387"/>
                  </a:lnTo>
                  <a:lnTo>
                    <a:pt x="166936" y="638001"/>
                  </a:lnTo>
                  <a:lnTo>
                    <a:pt x="154932" y="639127"/>
                  </a:lnTo>
                </a:path>
                <a:path w="1678304" h="713104">
                  <a:moveTo>
                    <a:pt x="606134" y="713043"/>
                  </a:moveTo>
                  <a:lnTo>
                    <a:pt x="597992" y="704966"/>
                  </a:lnTo>
                  <a:lnTo>
                    <a:pt x="590557" y="696635"/>
                  </a:lnTo>
                  <a:lnTo>
                    <a:pt x="583842" y="688067"/>
                  </a:lnTo>
                  <a:lnTo>
                    <a:pt x="577864" y="679281"/>
                  </a:lnTo>
                </a:path>
                <a:path w="1678304" h="713104">
                  <a:moveTo>
                    <a:pt x="1128908" y="628854"/>
                  </a:moveTo>
                  <a:lnTo>
                    <a:pt x="1127263" y="638245"/>
                  </a:lnTo>
                  <a:lnTo>
                    <a:pt x="1124829" y="647563"/>
                  </a:lnTo>
                  <a:lnTo>
                    <a:pt x="1121613" y="656787"/>
                  </a:lnTo>
                  <a:lnTo>
                    <a:pt x="1117620" y="665899"/>
                  </a:lnTo>
                </a:path>
                <a:path w="1678304" h="713104">
                  <a:moveTo>
                    <a:pt x="1353359" y="399959"/>
                  </a:moveTo>
                  <a:lnTo>
                    <a:pt x="1410769" y="424188"/>
                  </a:lnTo>
                  <a:lnTo>
                    <a:pt x="1454284" y="456785"/>
                  </a:lnTo>
                  <a:lnTo>
                    <a:pt x="1481747" y="495582"/>
                  </a:lnTo>
                  <a:lnTo>
                    <a:pt x="1491002" y="538410"/>
                  </a:lnTo>
                </a:path>
                <a:path w="1678304" h="713104">
                  <a:moveTo>
                    <a:pt x="1678013" y="252498"/>
                  </a:moveTo>
                  <a:lnTo>
                    <a:pt x="1666375" y="267076"/>
                  </a:lnTo>
                  <a:lnTo>
                    <a:pt x="1652178" y="280675"/>
                  </a:lnTo>
                  <a:lnTo>
                    <a:pt x="1635576" y="293164"/>
                  </a:lnTo>
                  <a:lnTo>
                    <a:pt x="1616723" y="304414"/>
                  </a:lnTo>
                </a:path>
                <a:path w="1678304" h="713104">
                  <a:moveTo>
                    <a:pt x="1530947" y="59868"/>
                  </a:moveTo>
                  <a:lnTo>
                    <a:pt x="1533288" y="67957"/>
                  </a:lnTo>
                  <a:lnTo>
                    <a:pt x="1534372" y="76167"/>
                  </a:lnTo>
                  <a:lnTo>
                    <a:pt x="1534183" y="84386"/>
                  </a:lnTo>
                </a:path>
                <a:path w="1678304" h="713104">
                  <a:moveTo>
                    <a:pt x="1139532" y="31268"/>
                  </a:moveTo>
                  <a:lnTo>
                    <a:pt x="1146002" y="22936"/>
                  </a:lnTo>
                  <a:lnTo>
                    <a:pt x="1153412" y="14926"/>
                  </a:lnTo>
                  <a:lnTo>
                    <a:pt x="1161732" y="7271"/>
                  </a:lnTo>
                  <a:lnTo>
                    <a:pt x="1170930" y="0"/>
                  </a:lnTo>
                </a:path>
                <a:path w="1678304" h="713104">
                  <a:moveTo>
                    <a:pt x="845867" y="46169"/>
                  </a:moveTo>
                  <a:lnTo>
                    <a:pt x="848656" y="39216"/>
                  </a:lnTo>
                  <a:lnTo>
                    <a:pt x="852127" y="32390"/>
                  </a:lnTo>
                  <a:lnTo>
                    <a:pt x="856270" y="25713"/>
                  </a:lnTo>
                  <a:lnTo>
                    <a:pt x="861074" y="19202"/>
                  </a:lnTo>
                </a:path>
                <a:path w="1678304" h="713104">
                  <a:moveTo>
                    <a:pt x="501231" y="55327"/>
                  </a:moveTo>
                  <a:lnTo>
                    <a:pt x="515924" y="61077"/>
                  </a:lnTo>
                  <a:lnTo>
                    <a:pt x="530018" y="67366"/>
                  </a:lnTo>
                  <a:lnTo>
                    <a:pt x="543476" y="74176"/>
                  </a:lnTo>
                  <a:lnTo>
                    <a:pt x="556259" y="81489"/>
                  </a:lnTo>
                </a:path>
                <a:path w="1678304" h="713104">
                  <a:moveTo>
                    <a:pt x="83274" y="260938"/>
                  </a:moveTo>
                  <a:lnTo>
                    <a:pt x="80220" y="254150"/>
                  </a:lnTo>
                  <a:lnTo>
                    <a:pt x="77600" y="247294"/>
                  </a:lnTo>
                  <a:lnTo>
                    <a:pt x="75416" y="240379"/>
                  </a:lnTo>
                  <a:lnTo>
                    <a:pt x="73671" y="233412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9" name="object 29"/>
          <p:cNvSpPr txBox="1"/>
          <p:nvPr/>
        </p:nvSpPr>
        <p:spPr>
          <a:xfrm>
            <a:off x="7594665" y="4464903"/>
            <a:ext cx="838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25">
                <a:latin typeface="宋体"/>
                <a:cs typeface="宋体"/>
              </a:rPr>
              <a:t>性质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8379459" y="6454632"/>
            <a:ext cx="228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>
                <a:latin typeface="Arial Black"/>
                <a:cs typeface="Arial Black"/>
              </a:rPr>
              <a:t>18</a:t>
            </a:r>
            <a:endParaRPr sz="1200">
              <a:latin typeface="Arial Black"/>
              <a:cs typeface="Arial Black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35939" y="6475965"/>
            <a:ext cx="465836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425825"/>
              </a:tabLst>
            </a:pPr>
            <a:r>
              <a:rPr sz="1200" spc="-10">
                <a:latin typeface="Arial"/>
                <a:cs typeface="Arial"/>
              </a:rPr>
              <a:t>2023/11/11</a:t>
            </a:r>
            <a:r>
              <a:rPr sz="1200">
                <a:latin typeface="Arial"/>
                <a:cs typeface="Arial"/>
              </a:rPr>
              <a:t>	</a:t>
            </a:r>
            <a:r>
              <a:rPr sz="1800" spc="-15" baseline="2314">
                <a:latin typeface="宋体"/>
                <a:cs typeface="宋体"/>
              </a:rPr>
              <a:t>国际贸易单证实务</a:t>
            </a:r>
            <a:endParaRPr sz="1800" baseline="2314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31762" y="0"/>
            <a:ext cx="9012555" cy="6858000"/>
            <a:chOff x="131762" y="0"/>
            <a:chExt cx="9012555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09600" y="0"/>
              <a:ext cx="8532812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900112" y="1412875"/>
              <a:ext cx="4752975" cy="530225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900112" y="1412875"/>
            <a:ext cx="4752975" cy="530225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60"/>
              </a:spcBef>
            </a:pPr>
            <a:r>
              <a:rPr sz="3200" b="1">
                <a:latin typeface="Microsoft JhengHei"/>
                <a:cs typeface="Microsoft JhengHei"/>
              </a:rPr>
              <a:t>（一）</a:t>
            </a:r>
            <a:r>
              <a:rPr sz="3200" b="1" spc="20">
                <a:latin typeface="Microsoft JhengHei"/>
                <a:cs typeface="Microsoft JhengHei"/>
              </a:rPr>
              <a:t>性质与作用 </a:t>
            </a:r>
            <a:r>
              <a:rPr sz="3200" b="1" spc="-20">
                <a:latin typeface="Tahoma"/>
                <a:cs typeface="Tahoma"/>
              </a:rPr>
              <a:t>P133</a:t>
            </a:r>
            <a:endParaRPr sz="3200">
              <a:latin typeface="Tahoma"/>
              <a:cs typeface="Tahoma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57200" y="3427803"/>
            <a:ext cx="8692515" cy="3430270"/>
            <a:chOff x="457200" y="3427803"/>
            <a:chExt cx="8692515" cy="3430270"/>
          </a:xfrm>
        </p:grpSpPr>
        <p:sp>
          <p:nvSpPr>
            <p:cNvPr id="7" name="object 7"/>
            <p:cNvSpPr/>
            <p:nvPr/>
          </p:nvSpPr>
          <p:spPr>
            <a:xfrm>
              <a:off x="1692272" y="3644899"/>
              <a:ext cx="3600450" cy="1297305"/>
            </a:xfrm>
            <a:custGeom>
              <a:rect l="l" t="t" r="r" b="b"/>
              <a:pathLst>
                <a:path w="3600450" h="1297304">
                  <a:moveTo>
                    <a:pt x="3600449" y="648494"/>
                  </a:moveTo>
                  <a:lnTo>
                    <a:pt x="2" y="648494"/>
                  </a:lnTo>
                  <a:lnTo>
                    <a:pt x="1302" y="623619"/>
                  </a:lnTo>
                  <a:lnTo>
                    <a:pt x="11562" y="574597"/>
                  </a:lnTo>
                  <a:lnTo>
                    <a:pt x="31724" y="526656"/>
                  </a:lnTo>
                  <a:lnTo>
                    <a:pt x="61415" y="479932"/>
                  </a:lnTo>
                  <a:lnTo>
                    <a:pt x="100263" y="434559"/>
                  </a:lnTo>
                  <a:lnTo>
                    <a:pt x="147895" y="390670"/>
                  </a:lnTo>
                  <a:lnTo>
                    <a:pt x="203937" y="348400"/>
                  </a:lnTo>
                  <a:lnTo>
                    <a:pt x="268017" y="307883"/>
                  </a:lnTo>
                  <a:lnTo>
                    <a:pt x="302954" y="288325"/>
                  </a:lnTo>
                  <a:lnTo>
                    <a:pt x="339761" y="269255"/>
                  </a:lnTo>
                  <a:lnTo>
                    <a:pt x="378391" y="250690"/>
                  </a:lnTo>
                  <a:lnTo>
                    <a:pt x="418797" y="232648"/>
                  </a:lnTo>
                  <a:lnTo>
                    <a:pt x="460933" y="215145"/>
                  </a:lnTo>
                  <a:lnTo>
                    <a:pt x="504752" y="198198"/>
                  </a:lnTo>
                  <a:lnTo>
                    <a:pt x="550207" y="181824"/>
                  </a:lnTo>
                  <a:lnTo>
                    <a:pt x="597252" y="166039"/>
                  </a:lnTo>
                  <a:lnTo>
                    <a:pt x="645841" y="150861"/>
                  </a:lnTo>
                  <a:lnTo>
                    <a:pt x="695926" y="136305"/>
                  </a:lnTo>
                  <a:lnTo>
                    <a:pt x="747461" y="122390"/>
                  </a:lnTo>
                  <a:lnTo>
                    <a:pt x="800400" y="109131"/>
                  </a:lnTo>
                  <a:lnTo>
                    <a:pt x="854695" y="96545"/>
                  </a:lnTo>
                  <a:lnTo>
                    <a:pt x="910300" y="84650"/>
                  </a:lnTo>
                  <a:lnTo>
                    <a:pt x="967169" y="73462"/>
                  </a:lnTo>
                  <a:lnTo>
                    <a:pt x="1025255" y="62998"/>
                  </a:lnTo>
                  <a:lnTo>
                    <a:pt x="1084511" y="53274"/>
                  </a:lnTo>
                  <a:lnTo>
                    <a:pt x="1144891" y="44308"/>
                  </a:lnTo>
                  <a:lnTo>
                    <a:pt x="1206348" y="36116"/>
                  </a:lnTo>
                  <a:lnTo>
                    <a:pt x="1268836" y="28715"/>
                  </a:lnTo>
                  <a:lnTo>
                    <a:pt x="1332307" y="22122"/>
                  </a:lnTo>
                  <a:lnTo>
                    <a:pt x="1396716" y="16354"/>
                  </a:lnTo>
                  <a:lnTo>
                    <a:pt x="1462016" y="11426"/>
                  </a:lnTo>
                  <a:lnTo>
                    <a:pt x="1528160" y="7358"/>
                  </a:lnTo>
                  <a:lnTo>
                    <a:pt x="1595104" y="4164"/>
                  </a:lnTo>
                  <a:lnTo>
                    <a:pt x="1662802" y="1861"/>
                  </a:lnTo>
                  <a:lnTo>
                    <a:pt x="1731238" y="468"/>
                  </a:lnTo>
                  <a:lnTo>
                    <a:pt x="1800225" y="0"/>
                  </a:lnTo>
                  <a:lnTo>
                    <a:pt x="1869297" y="468"/>
                  </a:lnTo>
                  <a:lnTo>
                    <a:pt x="1937685" y="1862"/>
                  </a:lnTo>
                  <a:lnTo>
                    <a:pt x="2005372" y="4164"/>
                  </a:lnTo>
                  <a:lnTo>
                    <a:pt x="2072310" y="7358"/>
                  </a:lnTo>
                  <a:lnTo>
                    <a:pt x="2138452" y="11427"/>
                  </a:lnTo>
                  <a:lnTo>
                    <a:pt x="2203749" y="16354"/>
                  </a:lnTo>
                  <a:lnTo>
                    <a:pt x="2268157" y="22123"/>
                  </a:lnTo>
                  <a:lnTo>
                    <a:pt x="2331627" y="28716"/>
                  </a:lnTo>
                  <a:lnTo>
                    <a:pt x="2394114" y="36117"/>
                  </a:lnTo>
                  <a:lnTo>
                    <a:pt x="2455570" y="44309"/>
                  </a:lnTo>
                  <a:lnTo>
                    <a:pt x="2515949" y="53275"/>
                  </a:lnTo>
                  <a:lnTo>
                    <a:pt x="2575205" y="62999"/>
                  </a:lnTo>
                  <a:lnTo>
                    <a:pt x="2633290" y="73463"/>
                  </a:lnTo>
                  <a:lnTo>
                    <a:pt x="2690158" y="84651"/>
                  </a:lnTo>
                  <a:lnTo>
                    <a:pt x="2745763" y="96546"/>
                  </a:lnTo>
                  <a:lnTo>
                    <a:pt x="2800058" y="109132"/>
                  </a:lnTo>
                  <a:lnTo>
                    <a:pt x="2852996" y="122391"/>
                  </a:lnTo>
                  <a:lnTo>
                    <a:pt x="2904531" y="136306"/>
                  </a:lnTo>
                  <a:lnTo>
                    <a:pt x="2954616" y="150862"/>
                  </a:lnTo>
                  <a:lnTo>
                    <a:pt x="3003204" y="166040"/>
                  </a:lnTo>
                  <a:lnTo>
                    <a:pt x="3050249" y="181825"/>
                  </a:lnTo>
                  <a:lnTo>
                    <a:pt x="3095704" y="198200"/>
                  </a:lnTo>
                  <a:lnTo>
                    <a:pt x="3139523" y="215147"/>
                  </a:lnTo>
                  <a:lnTo>
                    <a:pt x="3181658" y="232650"/>
                  </a:lnTo>
                  <a:lnTo>
                    <a:pt x="3222064" y="250692"/>
                  </a:lnTo>
                  <a:lnTo>
                    <a:pt x="3260694" y="269256"/>
                  </a:lnTo>
                  <a:lnTo>
                    <a:pt x="3297500" y="288326"/>
                  </a:lnTo>
                  <a:lnTo>
                    <a:pt x="3332438" y="307885"/>
                  </a:lnTo>
                  <a:lnTo>
                    <a:pt x="3365459" y="327915"/>
                  </a:lnTo>
                  <a:lnTo>
                    <a:pt x="3425566" y="369325"/>
                  </a:lnTo>
                  <a:lnTo>
                    <a:pt x="3477448" y="412421"/>
                  </a:lnTo>
                  <a:lnTo>
                    <a:pt x="3520734" y="457070"/>
                  </a:lnTo>
                  <a:lnTo>
                    <a:pt x="3555050" y="503135"/>
                  </a:lnTo>
                  <a:lnTo>
                    <a:pt x="3580024" y="550484"/>
                  </a:lnTo>
                  <a:lnTo>
                    <a:pt x="3595281" y="598982"/>
                  </a:lnTo>
                  <a:lnTo>
                    <a:pt x="3599150" y="623620"/>
                  </a:lnTo>
                  <a:lnTo>
                    <a:pt x="3600449" y="648494"/>
                  </a:lnTo>
                  <a:close/>
                </a:path>
                <a:path w="3600450" h="1297304">
                  <a:moveTo>
                    <a:pt x="1800224" y="1296987"/>
                  </a:moveTo>
                  <a:lnTo>
                    <a:pt x="1731173" y="1296518"/>
                  </a:lnTo>
                  <a:lnTo>
                    <a:pt x="1662778" y="1295124"/>
                  </a:lnTo>
                  <a:lnTo>
                    <a:pt x="1595088" y="1292822"/>
                  </a:lnTo>
                  <a:lnTo>
                    <a:pt x="1528148" y="1289628"/>
                  </a:lnTo>
                  <a:lnTo>
                    <a:pt x="1462006" y="1285559"/>
                  </a:lnTo>
                  <a:lnTo>
                    <a:pt x="1396707" y="1280632"/>
                  </a:lnTo>
                  <a:lnTo>
                    <a:pt x="1332299" y="1274863"/>
                  </a:lnTo>
                  <a:lnTo>
                    <a:pt x="1268828" y="1268270"/>
                  </a:lnTo>
                  <a:lnTo>
                    <a:pt x="1206341" y="1260869"/>
                  </a:lnTo>
                  <a:lnTo>
                    <a:pt x="1144885" y="1252677"/>
                  </a:lnTo>
                  <a:lnTo>
                    <a:pt x="1084505" y="1243711"/>
                  </a:lnTo>
                  <a:lnTo>
                    <a:pt x="1025249" y="1233988"/>
                  </a:lnTo>
                  <a:lnTo>
                    <a:pt x="967164" y="1223523"/>
                  </a:lnTo>
                  <a:lnTo>
                    <a:pt x="910295" y="1212335"/>
                  </a:lnTo>
                  <a:lnTo>
                    <a:pt x="854690" y="1200440"/>
                  </a:lnTo>
                  <a:lnTo>
                    <a:pt x="800395" y="1187855"/>
                  </a:lnTo>
                  <a:lnTo>
                    <a:pt x="747457" y="1174596"/>
                  </a:lnTo>
                  <a:lnTo>
                    <a:pt x="695922" y="1160680"/>
                  </a:lnTo>
                  <a:lnTo>
                    <a:pt x="645837" y="1146125"/>
                  </a:lnTo>
                  <a:lnTo>
                    <a:pt x="597248" y="1130946"/>
                  </a:lnTo>
                  <a:lnTo>
                    <a:pt x="550203" y="1115161"/>
                  </a:lnTo>
                  <a:lnTo>
                    <a:pt x="504748" y="1098787"/>
                  </a:lnTo>
                  <a:lnTo>
                    <a:pt x="460929" y="1081840"/>
                  </a:lnTo>
                  <a:lnTo>
                    <a:pt x="418793" y="1064337"/>
                  </a:lnTo>
                  <a:lnTo>
                    <a:pt x="378387" y="1046295"/>
                  </a:lnTo>
                  <a:lnTo>
                    <a:pt x="339758" y="1027731"/>
                  </a:lnTo>
                  <a:lnTo>
                    <a:pt x="302951" y="1008661"/>
                  </a:lnTo>
                  <a:lnTo>
                    <a:pt x="268013" y="989102"/>
                  </a:lnTo>
                  <a:lnTo>
                    <a:pt x="234992" y="969071"/>
                  </a:lnTo>
                  <a:lnTo>
                    <a:pt x="174885" y="927662"/>
                  </a:lnTo>
                  <a:lnTo>
                    <a:pt x="123002" y="884565"/>
                  </a:lnTo>
                  <a:lnTo>
                    <a:pt x="79716" y="839917"/>
                  </a:lnTo>
                  <a:lnTo>
                    <a:pt x="45399" y="793852"/>
                  </a:lnTo>
                  <a:lnTo>
                    <a:pt x="20426" y="746503"/>
                  </a:lnTo>
                  <a:lnTo>
                    <a:pt x="5168" y="698005"/>
                  </a:lnTo>
                  <a:lnTo>
                    <a:pt x="0" y="648492"/>
                  </a:lnTo>
                  <a:lnTo>
                    <a:pt x="3600449" y="648494"/>
                  </a:lnTo>
                  <a:lnTo>
                    <a:pt x="3595280" y="698005"/>
                  </a:lnTo>
                  <a:lnTo>
                    <a:pt x="3580023" y="746503"/>
                  </a:lnTo>
                  <a:lnTo>
                    <a:pt x="3555050" y="793852"/>
                  </a:lnTo>
                  <a:lnTo>
                    <a:pt x="3520733" y="839918"/>
                  </a:lnTo>
                  <a:lnTo>
                    <a:pt x="3477447" y="884566"/>
                  </a:lnTo>
                  <a:lnTo>
                    <a:pt x="3425564" y="927662"/>
                  </a:lnTo>
                  <a:lnTo>
                    <a:pt x="3365457" y="969072"/>
                  </a:lnTo>
                  <a:lnTo>
                    <a:pt x="3332436" y="989103"/>
                  </a:lnTo>
                  <a:lnTo>
                    <a:pt x="3297499" y="1008661"/>
                  </a:lnTo>
                  <a:lnTo>
                    <a:pt x="3260692" y="1027731"/>
                  </a:lnTo>
                  <a:lnTo>
                    <a:pt x="3222062" y="1046296"/>
                  </a:lnTo>
                  <a:lnTo>
                    <a:pt x="3181656" y="1064338"/>
                  </a:lnTo>
                  <a:lnTo>
                    <a:pt x="3139520" y="1081841"/>
                  </a:lnTo>
                  <a:lnTo>
                    <a:pt x="3095702" y="1098788"/>
                  </a:lnTo>
                  <a:lnTo>
                    <a:pt x="3050246" y="1115162"/>
                  </a:lnTo>
                  <a:lnTo>
                    <a:pt x="3003201" y="1130947"/>
                  </a:lnTo>
                  <a:lnTo>
                    <a:pt x="2954613" y="1146125"/>
                  </a:lnTo>
                  <a:lnTo>
                    <a:pt x="2904528" y="1160681"/>
                  </a:lnTo>
                  <a:lnTo>
                    <a:pt x="2852993" y="1174596"/>
                  </a:lnTo>
                  <a:lnTo>
                    <a:pt x="2800055" y="1187855"/>
                  </a:lnTo>
                  <a:lnTo>
                    <a:pt x="2745760" y="1200441"/>
                  </a:lnTo>
                  <a:lnTo>
                    <a:pt x="2690155" y="1212336"/>
                  </a:lnTo>
                  <a:lnTo>
                    <a:pt x="2633286" y="1223524"/>
                  </a:lnTo>
                  <a:lnTo>
                    <a:pt x="2575200" y="1233988"/>
                  </a:lnTo>
                  <a:lnTo>
                    <a:pt x="2515945" y="1243712"/>
                  </a:lnTo>
                  <a:lnTo>
                    <a:pt x="2455565" y="1252678"/>
                  </a:lnTo>
                  <a:lnTo>
                    <a:pt x="2394108" y="1260870"/>
                  </a:lnTo>
                  <a:lnTo>
                    <a:pt x="2331621" y="1268271"/>
                  </a:lnTo>
                  <a:lnTo>
                    <a:pt x="2268151" y="1274864"/>
                  </a:lnTo>
                  <a:lnTo>
                    <a:pt x="2203743" y="1280633"/>
                  </a:lnTo>
                  <a:lnTo>
                    <a:pt x="2138444" y="1285560"/>
                  </a:lnTo>
                  <a:lnTo>
                    <a:pt x="2072302" y="1289629"/>
                  </a:lnTo>
                  <a:lnTo>
                    <a:pt x="2005362" y="1292823"/>
                  </a:lnTo>
                  <a:lnTo>
                    <a:pt x="1937671" y="1295125"/>
                  </a:lnTo>
                  <a:lnTo>
                    <a:pt x="1869277" y="1296519"/>
                  </a:lnTo>
                  <a:lnTo>
                    <a:pt x="1800224" y="1296987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692272" y="3644899"/>
              <a:ext cx="3600450" cy="1297305"/>
            </a:xfrm>
            <a:custGeom>
              <a:rect l="l" t="t" r="r" b="b"/>
              <a:pathLst>
                <a:path w="3600450" h="1297304">
                  <a:moveTo>
                    <a:pt x="2" y="648494"/>
                  </a:moveTo>
                  <a:lnTo>
                    <a:pt x="5170" y="598982"/>
                  </a:lnTo>
                  <a:lnTo>
                    <a:pt x="20428" y="550484"/>
                  </a:lnTo>
                  <a:lnTo>
                    <a:pt x="45401" y="503135"/>
                  </a:lnTo>
                  <a:lnTo>
                    <a:pt x="79717" y="457070"/>
                  </a:lnTo>
                  <a:lnTo>
                    <a:pt x="123003" y="412421"/>
                  </a:lnTo>
                  <a:lnTo>
                    <a:pt x="174886" y="369325"/>
                  </a:lnTo>
                  <a:lnTo>
                    <a:pt x="234993" y="327915"/>
                  </a:lnTo>
                  <a:lnTo>
                    <a:pt x="268014" y="307885"/>
                  </a:lnTo>
                  <a:lnTo>
                    <a:pt x="302951" y="288326"/>
                  </a:lnTo>
                  <a:lnTo>
                    <a:pt x="339758" y="269256"/>
                  </a:lnTo>
                  <a:lnTo>
                    <a:pt x="378388" y="250692"/>
                  </a:lnTo>
                  <a:lnTo>
                    <a:pt x="418794" y="232650"/>
                  </a:lnTo>
                  <a:lnTo>
                    <a:pt x="460930" y="215147"/>
                  </a:lnTo>
                  <a:lnTo>
                    <a:pt x="504748" y="198200"/>
                  </a:lnTo>
                  <a:lnTo>
                    <a:pt x="550204" y="181825"/>
                  </a:lnTo>
                  <a:lnTo>
                    <a:pt x="597249" y="166040"/>
                  </a:lnTo>
                  <a:lnTo>
                    <a:pt x="645837" y="150862"/>
                  </a:lnTo>
                  <a:lnTo>
                    <a:pt x="695922" y="136306"/>
                  </a:lnTo>
                  <a:lnTo>
                    <a:pt x="747457" y="122391"/>
                  </a:lnTo>
                  <a:lnTo>
                    <a:pt x="800395" y="109132"/>
                  </a:lnTo>
                  <a:lnTo>
                    <a:pt x="854690" y="96546"/>
                  </a:lnTo>
                  <a:lnTo>
                    <a:pt x="910295" y="84651"/>
                  </a:lnTo>
                  <a:lnTo>
                    <a:pt x="967164" y="73463"/>
                  </a:lnTo>
                  <a:lnTo>
                    <a:pt x="1025249" y="62999"/>
                  </a:lnTo>
                  <a:lnTo>
                    <a:pt x="1084505" y="53275"/>
                  </a:lnTo>
                  <a:lnTo>
                    <a:pt x="1144885" y="44309"/>
                  </a:lnTo>
                  <a:lnTo>
                    <a:pt x="1206341" y="36117"/>
                  </a:lnTo>
                  <a:lnTo>
                    <a:pt x="1268828" y="28716"/>
                  </a:lnTo>
                  <a:lnTo>
                    <a:pt x="1332299" y="22123"/>
                  </a:lnTo>
                  <a:lnTo>
                    <a:pt x="1396707" y="16354"/>
                  </a:lnTo>
                  <a:lnTo>
                    <a:pt x="1462005" y="11427"/>
                  </a:lnTo>
                  <a:lnTo>
                    <a:pt x="1528148" y="7358"/>
                  </a:lnTo>
                  <a:lnTo>
                    <a:pt x="1595088" y="4164"/>
                  </a:lnTo>
                  <a:lnTo>
                    <a:pt x="1662778" y="1862"/>
                  </a:lnTo>
                  <a:lnTo>
                    <a:pt x="1731173" y="468"/>
                  </a:lnTo>
                  <a:lnTo>
                    <a:pt x="1800225" y="0"/>
                  </a:lnTo>
                  <a:lnTo>
                    <a:pt x="1869275" y="468"/>
                  </a:lnTo>
                  <a:lnTo>
                    <a:pt x="1937670" y="1861"/>
                  </a:lnTo>
                  <a:lnTo>
                    <a:pt x="2005361" y="4164"/>
                  </a:lnTo>
                  <a:lnTo>
                    <a:pt x="2072301" y="7358"/>
                  </a:lnTo>
                  <a:lnTo>
                    <a:pt x="2138443" y="11426"/>
                  </a:lnTo>
                  <a:lnTo>
                    <a:pt x="2203742" y="16354"/>
                  </a:lnTo>
                  <a:lnTo>
                    <a:pt x="2268150" y="22122"/>
                  </a:lnTo>
                  <a:lnTo>
                    <a:pt x="2331620" y="28715"/>
                  </a:lnTo>
                  <a:lnTo>
                    <a:pt x="2394107" y="36116"/>
                  </a:lnTo>
                  <a:lnTo>
                    <a:pt x="2455564" y="44308"/>
                  </a:lnTo>
                  <a:lnTo>
                    <a:pt x="2515943" y="53274"/>
                  </a:lnTo>
                  <a:lnTo>
                    <a:pt x="2575199" y="62998"/>
                  </a:lnTo>
                  <a:lnTo>
                    <a:pt x="2633285" y="73462"/>
                  </a:lnTo>
                  <a:lnTo>
                    <a:pt x="2690154" y="84650"/>
                  </a:lnTo>
                  <a:lnTo>
                    <a:pt x="2745759" y="96545"/>
                  </a:lnTo>
                  <a:lnTo>
                    <a:pt x="2800054" y="109131"/>
                  </a:lnTo>
                  <a:lnTo>
                    <a:pt x="2852992" y="122390"/>
                  </a:lnTo>
                  <a:lnTo>
                    <a:pt x="2904527" y="136305"/>
                  </a:lnTo>
                  <a:lnTo>
                    <a:pt x="2954612" y="150861"/>
                  </a:lnTo>
                  <a:lnTo>
                    <a:pt x="3003200" y="166039"/>
                  </a:lnTo>
                  <a:lnTo>
                    <a:pt x="3050246" y="181824"/>
                  </a:lnTo>
                  <a:lnTo>
                    <a:pt x="3095701" y="198198"/>
                  </a:lnTo>
                  <a:lnTo>
                    <a:pt x="3139520" y="215145"/>
                  </a:lnTo>
                  <a:lnTo>
                    <a:pt x="3181655" y="232648"/>
                  </a:lnTo>
                  <a:lnTo>
                    <a:pt x="3222062" y="250690"/>
                  </a:lnTo>
                  <a:lnTo>
                    <a:pt x="3260691" y="269255"/>
                  </a:lnTo>
                  <a:lnTo>
                    <a:pt x="3297498" y="288325"/>
                  </a:lnTo>
                  <a:lnTo>
                    <a:pt x="3332435" y="307883"/>
                  </a:lnTo>
                  <a:lnTo>
                    <a:pt x="3365457" y="327914"/>
                  </a:lnTo>
                  <a:lnTo>
                    <a:pt x="3425564" y="369324"/>
                  </a:lnTo>
                  <a:lnTo>
                    <a:pt x="3477447" y="412420"/>
                  </a:lnTo>
                  <a:lnTo>
                    <a:pt x="3520733" y="457068"/>
                  </a:lnTo>
                  <a:lnTo>
                    <a:pt x="3555050" y="503134"/>
                  </a:lnTo>
                  <a:lnTo>
                    <a:pt x="3580023" y="550483"/>
                  </a:lnTo>
                  <a:lnTo>
                    <a:pt x="3595281" y="598981"/>
                  </a:lnTo>
                  <a:lnTo>
                    <a:pt x="3600450" y="648493"/>
                  </a:lnTo>
                  <a:lnTo>
                    <a:pt x="3599149" y="673367"/>
                  </a:lnTo>
                  <a:lnTo>
                    <a:pt x="3595280" y="698005"/>
                  </a:lnTo>
                  <a:lnTo>
                    <a:pt x="3580023" y="746503"/>
                  </a:lnTo>
                  <a:lnTo>
                    <a:pt x="3555050" y="793852"/>
                  </a:lnTo>
                  <a:lnTo>
                    <a:pt x="3520733" y="839918"/>
                  </a:lnTo>
                  <a:lnTo>
                    <a:pt x="3477447" y="884566"/>
                  </a:lnTo>
                  <a:lnTo>
                    <a:pt x="3425564" y="927662"/>
                  </a:lnTo>
                  <a:lnTo>
                    <a:pt x="3365457" y="969072"/>
                  </a:lnTo>
                  <a:lnTo>
                    <a:pt x="3332436" y="989103"/>
                  </a:lnTo>
                  <a:lnTo>
                    <a:pt x="3297499" y="1008661"/>
                  </a:lnTo>
                  <a:lnTo>
                    <a:pt x="3260692" y="1027731"/>
                  </a:lnTo>
                  <a:lnTo>
                    <a:pt x="3222062" y="1046296"/>
                  </a:lnTo>
                  <a:lnTo>
                    <a:pt x="3181656" y="1064338"/>
                  </a:lnTo>
                  <a:lnTo>
                    <a:pt x="3139520" y="1081841"/>
                  </a:lnTo>
                  <a:lnTo>
                    <a:pt x="3095702" y="1098788"/>
                  </a:lnTo>
                  <a:lnTo>
                    <a:pt x="3050246" y="1115162"/>
                  </a:lnTo>
                  <a:lnTo>
                    <a:pt x="3003201" y="1130947"/>
                  </a:lnTo>
                  <a:lnTo>
                    <a:pt x="2954613" y="1146125"/>
                  </a:lnTo>
                  <a:lnTo>
                    <a:pt x="2904528" y="1160681"/>
                  </a:lnTo>
                  <a:lnTo>
                    <a:pt x="2852993" y="1174596"/>
                  </a:lnTo>
                  <a:lnTo>
                    <a:pt x="2800055" y="1187855"/>
                  </a:lnTo>
                  <a:lnTo>
                    <a:pt x="2745760" y="1200441"/>
                  </a:lnTo>
                  <a:lnTo>
                    <a:pt x="2690155" y="1212336"/>
                  </a:lnTo>
                  <a:lnTo>
                    <a:pt x="2633286" y="1223524"/>
                  </a:lnTo>
                  <a:lnTo>
                    <a:pt x="2575200" y="1233988"/>
                  </a:lnTo>
                  <a:lnTo>
                    <a:pt x="2515945" y="1243712"/>
                  </a:lnTo>
                  <a:lnTo>
                    <a:pt x="2455565" y="1252678"/>
                  </a:lnTo>
                  <a:lnTo>
                    <a:pt x="2394108" y="1260870"/>
                  </a:lnTo>
                  <a:lnTo>
                    <a:pt x="2331621" y="1268271"/>
                  </a:lnTo>
                  <a:lnTo>
                    <a:pt x="2268151" y="1274864"/>
                  </a:lnTo>
                  <a:lnTo>
                    <a:pt x="2203743" y="1280633"/>
                  </a:lnTo>
                  <a:lnTo>
                    <a:pt x="2138444" y="1285560"/>
                  </a:lnTo>
                  <a:lnTo>
                    <a:pt x="2072302" y="1289629"/>
                  </a:lnTo>
                  <a:lnTo>
                    <a:pt x="2005362" y="1292823"/>
                  </a:lnTo>
                  <a:lnTo>
                    <a:pt x="1937671" y="1295125"/>
                  </a:lnTo>
                  <a:lnTo>
                    <a:pt x="1869277" y="1296519"/>
                  </a:lnTo>
                  <a:lnTo>
                    <a:pt x="1800224" y="1296987"/>
                  </a:lnTo>
                  <a:lnTo>
                    <a:pt x="1731173" y="1296518"/>
                  </a:lnTo>
                  <a:lnTo>
                    <a:pt x="1662778" y="1295124"/>
                  </a:lnTo>
                  <a:lnTo>
                    <a:pt x="1595088" y="1292822"/>
                  </a:lnTo>
                  <a:lnTo>
                    <a:pt x="1528148" y="1289628"/>
                  </a:lnTo>
                  <a:lnTo>
                    <a:pt x="1462006" y="1285559"/>
                  </a:lnTo>
                  <a:lnTo>
                    <a:pt x="1396707" y="1280632"/>
                  </a:lnTo>
                  <a:lnTo>
                    <a:pt x="1332299" y="1274863"/>
                  </a:lnTo>
                  <a:lnTo>
                    <a:pt x="1268828" y="1268270"/>
                  </a:lnTo>
                  <a:lnTo>
                    <a:pt x="1206341" y="1260869"/>
                  </a:lnTo>
                  <a:lnTo>
                    <a:pt x="1144885" y="1252677"/>
                  </a:lnTo>
                  <a:lnTo>
                    <a:pt x="1084505" y="1243711"/>
                  </a:lnTo>
                  <a:lnTo>
                    <a:pt x="1025249" y="1233988"/>
                  </a:lnTo>
                  <a:lnTo>
                    <a:pt x="967164" y="1223523"/>
                  </a:lnTo>
                  <a:lnTo>
                    <a:pt x="910295" y="1212335"/>
                  </a:lnTo>
                  <a:lnTo>
                    <a:pt x="854690" y="1200440"/>
                  </a:lnTo>
                  <a:lnTo>
                    <a:pt x="800395" y="1187855"/>
                  </a:lnTo>
                  <a:lnTo>
                    <a:pt x="747457" y="1174596"/>
                  </a:lnTo>
                  <a:lnTo>
                    <a:pt x="695922" y="1160680"/>
                  </a:lnTo>
                  <a:lnTo>
                    <a:pt x="645837" y="1146125"/>
                  </a:lnTo>
                  <a:lnTo>
                    <a:pt x="597248" y="1130946"/>
                  </a:lnTo>
                  <a:lnTo>
                    <a:pt x="550203" y="1115161"/>
                  </a:lnTo>
                  <a:lnTo>
                    <a:pt x="504748" y="1098787"/>
                  </a:lnTo>
                  <a:lnTo>
                    <a:pt x="460929" y="1081840"/>
                  </a:lnTo>
                  <a:lnTo>
                    <a:pt x="418793" y="1064337"/>
                  </a:lnTo>
                  <a:lnTo>
                    <a:pt x="378387" y="1046295"/>
                  </a:lnTo>
                  <a:lnTo>
                    <a:pt x="339758" y="1027731"/>
                  </a:lnTo>
                  <a:lnTo>
                    <a:pt x="302951" y="1008661"/>
                  </a:lnTo>
                  <a:lnTo>
                    <a:pt x="268013" y="989102"/>
                  </a:lnTo>
                  <a:lnTo>
                    <a:pt x="234992" y="969071"/>
                  </a:lnTo>
                  <a:lnTo>
                    <a:pt x="174885" y="927662"/>
                  </a:lnTo>
                  <a:lnTo>
                    <a:pt x="123002" y="884565"/>
                  </a:lnTo>
                  <a:lnTo>
                    <a:pt x="79716" y="839917"/>
                  </a:lnTo>
                  <a:lnTo>
                    <a:pt x="45399" y="793852"/>
                  </a:lnTo>
                  <a:lnTo>
                    <a:pt x="20426" y="746503"/>
                  </a:lnTo>
                  <a:lnTo>
                    <a:pt x="5168" y="698005"/>
                  </a:lnTo>
                  <a:lnTo>
                    <a:pt x="0" y="64849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839200" y="6553200"/>
              <a:ext cx="304800" cy="30480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7200" y="6553200"/>
              <a:ext cx="304800" cy="30480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3559173" y="3427803"/>
              <a:ext cx="5590167" cy="2887270"/>
            </a:xfrm>
            <a:prstGeom prst="rect">
              <a:avLst/>
            </a:prstGeom>
          </p:spPr>
        </p:pic>
      </p:grp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755650" y="620712"/>
            <a:ext cx="8137525" cy="641350"/>
          </a:xfrm>
          <a:prstGeom prst="rect">
            <a:avLst/>
          </a:prstGeom>
          <a:solidFill>
            <a:srgbClr val="790471"/>
          </a:solidFill>
        </p:spPr>
        <p:txBody>
          <a:bodyPr vert="horz" wrap="square" lIns="0" tIns="1778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140"/>
              </a:spcBef>
            </a:pPr>
            <a:r>
              <a:rPr sz="3800" spc="-235">
                <a:solidFill>
                  <a:srgbClr val="0066FF"/>
                </a:solidFill>
              </a:rPr>
              <a:t>一、海运提单</a:t>
            </a:r>
            <a:r>
              <a:rPr sz="3800" spc="-100">
                <a:solidFill>
                  <a:srgbClr val="0066FF"/>
                </a:solidFill>
              </a:rPr>
              <a:t>（</a:t>
            </a:r>
            <a:r>
              <a:rPr sz="3800" i="1" spc="-100">
                <a:solidFill>
                  <a:srgbClr val="0066FF"/>
                </a:solidFill>
                <a:latin typeface="Tahoma"/>
                <a:cs typeface="Tahoma"/>
              </a:rPr>
              <a:t>Bill</a:t>
            </a:r>
            <a:r>
              <a:rPr sz="3800" i="1" spc="-180">
                <a:solidFill>
                  <a:srgbClr val="0066FF"/>
                </a:solidFill>
                <a:latin typeface="Tahoma"/>
                <a:cs typeface="Tahoma"/>
              </a:rPr>
              <a:t> </a:t>
            </a:r>
            <a:r>
              <a:rPr sz="3800" i="1" spc="-20">
                <a:solidFill>
                  <a:srgbClr val="0066FF"/>
                </a:solidFill>
                <a:latin typeface="Tahoma"/>
                <a:cs typeface="Tahoma"/>
              </a:rPr>
              <a:t>of</a:t>
            </a:r>
            <a:r>
              <a:rPr sz="3800" i="1" spc="-210">
                <a:solidFill>
                  <a:srgbClr val="0066FF"/>
                </a:solidFill>
                <a:latin typeface="Tahoma"/>
                <a:cs typeface="Tahoma"/>
              </a:rPr>
              <a:t> </a:t>
            </a:r>
            <a:r>
              <a:rPr sz="3800" i="1" spc="-10">
                <a:solidFill>
                  <a:srgbClr val="0066FF"/>
                </a:solidFill>
                <a:latin typeface="Tahoma"/>
                <a:cs typeface="Tahoma"/>
              </a:rPr>
              <a:t>Lading</a:t>
            </a:r>
            <a:r>
              <a:rPr sz="3800" spc="-10">
                <a:solidFill>
                  <a:srgbClr val="0066FF"/>
                </a:solidFill>
              </a:rPr>
              <a:t>）</a:t>
            </a:r>
            <a:endParaRPr sz="3800">
              <a:latin typeface="Tahoma"/>
              <a:cs typeface="Tahoma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19</a:t>
            </a:fld>
          </a:p>
        </p:txBody>
      </p:sp>
      <p:sp>
        <p:nvSpPr>
          <p:cNvPr id="15" name="object 1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16" name="object 1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050290" y="2156797"/>
            <a:ext cx="7360920" cy="37134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50">
                <a:solidFill>
                  <a:srgbClr val="790471"/>
                </a:solidFill>
                <a:latin typeface="Wingdings"/>
                <a:cs typeface="Wingdings"/>
              </a:rPr>
              <a:t></a:t>
            </a:r>
            <a:r>
              <a:rPr sz="2800" b="1">
                <a:latin typeface="Arial"/>
                <a:cs typeface="Arial"/>
              </a:rPr>
              <a:t>B/L</a:t>
            </a:r>
            <a:r>
              <a:rPr sz="2800" b="1" spc="-5">
                <a:latin typeface="Microsoft JhengHei"/>
                <a:cs typeface="Microsoft JhengHei"/>
              </a:rPr>
              <a:t>的定义：承运人或船长或他们的代理人签</a:t>
            </a:r>
            <a:endParaRPr sz="2800">
              <a:latin typeface="Microsoft JhengHei"/>
              <a:cs typeface="Microsoft JhengHei"/>
            </a:endParaRPr>
          </a:p>
          <a:p>
            <a:pPr marL="12700" marR="227965">
              <a:lnSpc>
                <a:spcPct val="100000"/>
              </a:lnSpc>
              <a:spcBef>
                <a:spcPts val="165"/>
              </a:spcBef>
            </a:pPr>
            <a:r>
              <a:rPr sz="2800" b="1" spc="-5">
                <a:latin typeface="Microsoft JhengHei"/>
                <a:cs typeface="Microsoft JhengHei"/>
              </a:rPr>
              <a:t>发的证明已接受货物或装船，并保证在指定的目的港交给指定人的承运货物的收据。</a:t>
            </a:r>
            <a:endParaRPr sz="2800">
              <a:latin typeface="Microsoft JhengHei"/>
              <a:cs typeface="Microsoft JhengHei"/>
            </a:endParaRPr>
          </a:p>
          <a:p>
            <a:pPr marL="5507355">
              <a:lnSpc>
                <a:spcPct val="100000"/>
              </a:lnSpc>
              <a:spcBef>
                <a:spcPts val="1315"/>
              </a:spcBef>
            </a:pPr>
            <a:r>
              <a:rPr sz="2800" b="1" spc="-10">
                <a:latin typeface="Microsoft JhengHei"/>
                <a:cs typeface="Microsoft JhengHei"/>
              </a:rPr>
              <a:t>性质与作用</a:t>
            </a:r>
            <a:endParaRPr sz="2800">
              <a:latin typeface="Microsoft JhengHei"/>
              <a:cs typeface="Microsoft JhengHei"/>
            </a:endParaRPr>
          </a:p>
          <a:p>
            <a:pPr marL="1125855">
              <a:lnSpc>
                <a:spcPct val="100000"/>
              </a:lnSpc>
              <a:spcBef>
                <a:spcPts val="425"/>
              </a:spcBef>
            </a:pPr>
            <a:r>
              <a:rPr sz="2400" b="1">
                <a:solidFill>
                  <a:srgbClr val="440044"/>
                </a:solidFill>
                <a:latin typeface="Tahoma"/>
                <a:cs typeface="Tahoma"/>
              </a:rPr>
              <a:t>1</a:t>
            </a:r>
            <a:r>
              <a:rPr sz="2400" b="1" spc="-10">
                <a:solidFill>
                  <a:srgbClr val="440044"/>
                </a:solidFill>
                <a:latin typeface="Microsoft JhengHei"/>
                <a:cs typeface="Microsoft JhengHei"/>
              </a:rPr>
              <a:t>、是运输合同证明</a:t>
            </a:r>
            <a:endParaRPr sz="2400">
              <a:latin typeface="Microsoft JhengHei"/>
              <a:cs typeface="Microsoft JhengHei"/>
            </a:endParaRPr>
          </a:p>
          <a:p>
            <a:pPr marL="835025" algn="ctr">
              <a:lnSpc>
                <a:spcPct val="100000"/>
              </a:lnSpc>
              <a:spcBef>
                <a:spcPts val="2245"/>
              </a:spcBef>
            </a:pPr>
            <a:r>
              <a:rPr sz="2800" b="1">
                <a:solidFill>
                  <a:srgbClr val="440044"/>
                </a:solidFill>
                <a:latin typeface="Tahoma"/>
                <a:cs typeface="Tahoma"/>
              </a:rPr>
              <a:t>2</a:t>
            </a:r>
            <a:r>
              <a:rPr sz="2800" b="1" spc="-10">
                <a:solidFill>
                  <a:srgbClr val="440044"/>
                </a:solidFill>
                <a:latin typeface="Microsoft JhengHei"/>
                <a:cs typeface="Microsoft JhengHei"/>
              </a:rPr>
              <a:t>、是货物收据</a:t>
            </a:r>
            <a:endParaRPr sz="2800">
              <a:latin typeface="Microsoft JhengHei"/>
              <a:cs typeface="Microsoft JhengHei"/>
            </a:endParaRPr>
          </a:p>
          <a:p>
            <a:pPr marR="5080" algn="r">
              <a:lnSpc>
                <a:spcPct val="100000"/>
              </a:lnSpc>
              <a:spcBef>
                <a:spcPts val="1845"/>
              </a:spcBef>
            </a:pPr>
            <a:r>
              <a:rPr sz="2800" b="1">
                <a:solidFill>
                  <a:srgbClr val="440044"/>
                </a:solidFill>
                <a:latin typeface="Tahoma"/>
                <a:cs typeface="Tahoma"/>
              </a:rPr>
              <a:t>3</a:t>
            </a:r>
            <a:r>
              <a:rPr sz="2800" b="1" spc="-10">
                <a:solidFill>
                  <a:srgbClr val="440044"/>
                </a:solidFill>
                <a:latin typeface="Microsoft JhengHei"/>
                <a:cs typeface="Microsoft JhengHei"/>
              </a:rPr>
              <a:t>、是物权凭证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55650" y="620712"/>
            <a:ext cx="4752975" cy="5302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55650" y="620712"/>
            <a:ext cx="4752975" cy="530225"/>
          </a:xfrm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165"/>
              </a:spcBef>
            </a:pPr>
            <a:r>
              <a:rPr sz="3200">
                <a:solidFill>
                  <a:srgbClr val="000000"/>
                </a:solidFill>
              </a:rPr>
              <a:t>（二）</a:t>
            </a:r>
            <a:r>
              <a:rPr sz="3200" spc="-25">
                <a:solidFill>
                  <a:srgbClr val="000000"/>
                </a:solidFill>
              </a:rPr>
              <a:t>种类</a:t>
            </a:r>
            <a:endParaRPr sz="3200"/>
          </a:p>
        </p:txBody>
      </p:sp>
      <p:grpSp>
        <p:nvGrpSpPr>
          <p:cNvPr id="4" name="object 4"/>
          <p:cNvGrpSpPr/>
          <p:nvPr/>
        </p:nvGrpSpPr>
        <p:grpSpPr>
          <a:xfrm>
            <a:off x="1038259" y="4632329"/>
            <a:ext cx="3467100" cy="1681480"/>
            <a:chOff x="1038259" y="4632329"/>
            <a:chExt cx="3467100" cy="1681480"/>
          </a:xfrm>
        </p:grpSpPr>
        <p:sp>
          <p:nvSpPr>
            <p:cNvPr id="5" name="object 5"/>
            <p:cNvSpPr/>
            <p:nvPr/>
          </p:nvSpPr>
          <p:spPr>
            <a:xfrm>
              <a:off x="1043021" y="4637092"/>
              <a:ext cx="3457575" cy="1671955"/>
            </a:xfrm>
            <a:custGeom>
              <a:rect l="l" t="t" r="r" b="b"/>
              <a:pathLst>
                <a:path w="3457575" h="1671954">
                  <a:moveTo>
                    <a:pt x="1754361" y="1671578"/>
                  </a:moveTo>
                  <a:lnTo>
                    <a:pt x="1687028" y="1671494"/>
                  </a:lnTo>
                  <a:lnTo>
                    <a:pt x="1620268" y="1670554"/>
                  </a:lnTo>
                  <a:lnTo>
                    <a:pt x="1554132" y="1668773"/>
                  </a:lnTo>
                  <a:lnTo>
                    <a:pt x="1488670" y="1666166"/>
                  </a:lnTo>
                  <a:lnTo>
                    <a:pt x="1423932" y="1662748"/>
                  </a:lnTo>
                  <a:lnTo>
                    <a:pt x="1359969" y="1658536"/>
                  </a:lnTo>
                  <a:lnTo>
                    <a:pt x="1296832" y="1653542"/>
                  </a:lnTo>
                  <a:lnTo>
                    <a:pt x="1234571" y="1647784"/>
                  </a:lnTo>
                  <a:lnTo>
                    <a:pt x="1173237" y="1641275"/>
                  </a:lnTo>
                  <a:lnTo>
                    <a:pt x="1112880" y="1634031"/>
                  </a:lnTo>
                  <a:lnTo>
                    <a:pt x="1053551" y="1626067"/>
                  </a:lnTo>
                  <a:lnTo>
                    <a:pt x="995301" y="1617399"/>
                  </a:lnTo>
                  <a:lnTo>
                    <a:pt x="938179" y="1608040"/>
                  </a:lnTo>
                  <a:lnTo>
                    <a:pt x="882237" y="1598007"/>
                  </a:lnTo>
                  <a:lnTo>
                    <a:pt x="827526" y="1587314"/>
                  </a:lnTo>
                  <a:lnTo>
                    <a:pt x="774095" y="1575977"/>
                  </a:lnTo>
                  <a:lnTo>
                    <a:pt x="721996" y="1564010"/>
                  </a:lnTo>
                  <a:lnTo>
                    <a:pt x="671278" y="1551430"/>
                  </a:lnTo>
                  <a:lnTo>
                    <a:pt x="621993" y="1538250"/>
                  </a:lnTo>
                  <a:lnTo>
                    <a:pt x="574191" y="1524486"/>
                  </a:lnTo>
                  <a:lnTo>
                    <a:pt x="527923" y="1510153"/>
                  </a:lnTo>
                  <a:lnTo>
                    <a:pt x="483239" y="1495266"/>
                  </a:lnTo>
                  <a:lnTo>
                    <a:pt x="440190" y="1479840"/>
                  </a:lnTo>
                  <a:lnTo>
                    <a:pt x="398826" y="1463891"/>
                  </a:lnTo>
                  <a:lnTo>
                    <a:pt x="359197" y="1447433"/>
                  </a:lnTo>
                  <a:lnTo>
                    <a:pt x="321356" y="1430482"/>
                  </a:lnTo>
                  <a:lnTo>
                    <a:pt x="285351" y="1413053"/>
                  </a:lnTo>
                  <a:lnTo>
                    <a:pt x="251234" y="1395160"/>
                  </a:lnTo>
                  <a:lnTo>
                    <a:pt x="188865" y="1358046"/>
                  </a:lnTo>
                  <a:lnTo>
                    <a:pt x="134653" y="1319260"/>
                  </a:lnTo>
                  <a:lnTo>
                    <a:pt x="89003" y="1278923"/>
                  </a:lnTo>
                  <a:lnTo>
                    <a:pt x="52320" y="1237156"/>
                  </a:lnTo>
                  <a:lnTo>
                    <a:pt x="25007" y="1194080"/>
                  </a:lnTo>
                  <a:lnTo>
                    <a:pt x="7470" y="1149815"/>
                  </a:lnTo>
                  <a:lnTo>
                    <a:pt x="0" y="1100323"/>
                  </a:lnTo>
                  <a:lnTo>
                    <a:pt x="1267" y="1073546"/>
                  </a:lnTo>
                  <a:lnTo>
                    <a:pt x="14834" y="1020658"/>
                  </a:lnTo>
                  <a:lnTo>
                    <a:pt x="42686" y="968893"/>
                  </a:lnTo>
                  <a:lnTo>
                    <a:pt x="84318" y="918532"/>
                  </a:lnTo>
                  <a:lnTo>
                    <a:pt x="139222" y="869859"/>
                  </a:lnTo>
                  <a:lnTo>
                    <a:pt x="171493" y="846243"/>
                  </a:lnTo>
                  <a:lnTo>
                    <a:pt x="206892" y="823155"/>
                  </a:lnTo>
                  <a:lnTo>
                    <a:pt x="245355" y="800629"/>
                  </a:lnTo>
                  <a:lnTo>
                    <a:pt x="286820" y="778701"/>
                  </a:lnTo>
                  <a:lnTo>
                    <a:pt x="331222" y="757406"/>
                  </a:lnTo>
                  <a:lnTo>
                    <a:pt x="378500" y="736780"/>
                  </a:lnTo>
                  <a:lnTo>
                    <a:pt x="428588" y="716857"/>
                  </a:lnTo>
                  <a:lnTo>
                    <a:pt x="481424" y="697673"/>
                  </a:lnTo>
                  <a:lnTo>
                    <a:pt x="536944" y="679264"/>
                  </a:lnTo>
                  <a:lnTo>
                    <a:pt x="595085" y="661664"/>
                  </a:lnTo>
                  <a:lnTo>
                    <a:pt x="655784" y="644908"/>
                  </a:lnTo>
                  <a:lnTo>
                    <a:pt x="718978" y="629032"/>
                  </a:lnTo>
                  <a:lnTo>
                    <a:pt x="784602" y="614072"/>
                  </a:lnTo>
                  <a:lnTo>
                    <a:pt x="852594" y="600061"/>
                  </a:lnTo>
                  <a:lnTo>
                    <a:pt x="922890" y="587037"/>
                  </a:lnTo>
                  <a:lnTo>
                    <a:pt x="995427" y="575033"/>
                  </a:lnTo>
                  <a:lnTo>
                    <a:pt x="901667" y="0"/>
                  </a:lnTo>
                  <a:lnTo>
                    <a:pt x="1635295" y="521537"/>
                  </a:lnTo>
                  <a:lnTo>
                    <a:pt x="1820411" y="521537"/>
                  </a:lnTo>
                  <a:lnTo>
                    <a:pt x="1837240" y="521774"/>
                  </a:lnTo>
                  <a:lnTo>
                    <a:pt x="1903376" y="523555"/>
                  </a:lnTo>
                  <a:lnTo>
                    <a:pt x="1968839" y="526162"/>
                  </a:lnTo>
                  <a:lnTo>
                    <a:pt x="2033577" y="529579"/>
                  </a:lnTo>
                  <a:lnTo>
                    <a:pt x="2097539" y="533792"/>
                  </a:lnTo>
                  <a:lnTo>
                    <a:pt x="2160677" y="538785"/>
                  </a:lnTo>
                  <a:lnTo>
                    <a:pt x="2222938" y="544544"/>
                  </a:lnTo>
                  <a:lnTo>
                    <a:pt x="2284272" y="551053"/>
                  </a:lnTo>
                  <a:lnTo>
                    <a:pt x="2344629" y="558297"/>
                  </a:lnTo>
                  <a:lnTo>
                    <a:pt x="2403957" y="566260"/>
                  </a:lnTo>
                  <a:lnTo>
                    <a:pt x="2462208" y="574929"/>
                  </a:lnTo>
                  <a:lnTo>
                    <a:pt x="2519329" y="584288"/>
                  </a:lnTo>
                  <a:lnTo>
                    <a:pt x="2575271" y="594321"/>
                  </a:lnTo>
                  <a:lnTo>
                    <a:pt x="2629982" y="605014"/>
                  </a:lnTo>
                  <a:lnTo>
                    <a:pt x="2683413" y="616351"/>
                  </a:lnTo>
                  <a:lnTo>
                    <a:pt x="2735512" y="628317"/>
                  </a:lnTo>
                  <a:lnTo>
                    <a:pt x="2786230" y="640898"/>
                  </a:lnTo>
                  <a:lnTo>
                    <a:pt x="2835514" y="654078"/>
                  </a:lnTo>
                  <a:lnTo>
                    <a:pt x="2883316" y="667842"/>
                  </a:lnTo>
                  <a:lnTo>
                    <a:pt x="2929585" y="682175"/>
                  </a:lnTo>
                  <a:lnTo>
                    <a:pt x="2974269" y="697062"/>
                  </a:lnTo>
                  <a:lnTo>
                    <a:pt x="3017318" y="712488"/>
                  </a:lnTo>
                  <a:lnTo>
                    <a:pt x="3058682" y="728437"/>
                  </a:lnTo>
                  <a:lnTo>
                    <a:pt x="3098310" y="744895"/>
                  </a:lnTo>
                  <a:lnTo>
                    <a:pt x="3136152" y="761846"/>
                  </a:lnTo>
                  <a:lnTo>
                    <a:pt x="3172156" y="779275"/>
                  </a:lnTo>
                  <a:lnTo>
                    <a:pt x="3206273" y="797168"/>
                  </a:lnTo>
                  <a:lnTo>
                    <a:pt x="3268642" y="834283"/>
                  </a:lnTo>
                  <a:lnTo>
                    <a:pt x="3322854" y="873069"/>
                  </a:lnTo>
                  <a:lnTo>
                    <a:pt x="3368503" y="913406"/>
                  </a:lnTo>
                  <a:lnTo>
                    <a:pt x="3405187" y="955173"/>
                  </a:lnTo>
                  <a:lnTo>
                    <a:pt x="3432499" y="998249"/>
                  </a:lnTo>
                  <a:lnTo>
                    <a:pt x="3450036" y="1042513"/>
                  </a:lnTo>
                  <a:lnTo>
                    <a:pt x="3457425" y="1088765"/>
                  </a:lnTo>
                  <a:lnTo>
                    <a:pt x="3456955" y="1112285"/>
                  </a:lnTo>
                  <a:lnTo>
                    <a:pt x="3447578" y="1158668"/>
                  </a:lnTo>
                  <a:lnTo>
                    <a:pt x="3427302" y="1204047"/>
                  </a:lnTo>
                  <a:lnTo>
                    <a:pt x="3396547" y="1248266"/>
                  </a:lnTo>
                  <a:lnTo>
                    <a:pt x="3355733" y="1291169"/>
                  </a:lnTo>
                  <a:lnTo>
                    <a:pt x="3305281" y="1332600"/>
                  </a:lnTo>
                  <a:lnTo>
                    <a:pt x="3245610" y="1372403"/>
                  </a:lnTo>
                  <a:lnTo>
                    <a:pt x="3212449" y="1391646"/>
                  </a:lnTo>
                  <a:lnTo>
                    <a:pt x="3177141" y="1410423"/>
                  </a:lnTo>
                  <a:lnTo>
                    <a:pt x="3139739" y="1428715"/>
                  </a:lnTo>
                  <a:lnTo>
                    <a:pt x="3100294" y="1446503"/>
                  </a:lnTo>
                  <a:lnTo>
                    <a:pt x="3058860" y="1463767"/>
                  </a:lnTo>
                  <a:lnTo>
                    <a:pt x="3015490" y="1480488"/>
                  </a:lnTo>
                  <a:lnTo>
                    <a:pt x="2970234" y="1496646"/>
                  </a:lnTo>
                  <a:lnTo>
                    <a:pt x="2923147" y="1512221"/>
                  </a:lnTo>
                  <a:lnTo>
                    <a:pt x="2874281" y="1527195"/>
                  </a:lnTo>
                  <a:lnTo>
                    <a:pt x="2823688" y="1541548"/>
                  </a:lnTo>
                  <a:lnTo>
                    <a:pt x="2771421" y="1555259"/>
                  </a:lnTo>
                  <a:lnTo>
                    <a:pt x="2717531" y="1568311"/>
                  </a:lnTo>
                  <a:lnTo>
                    <a:pt x="2662073" y="1580683"/>
                  </a:lnTo>
                  <a:lnTo>
                    <a:pt x="2605098" y="1592355"/>
                  </a:lnTo>
                  <a:lnTo>
                    <a:pt x="2546659" y="1603309"/>
                  </a:lnTo>
                  <a:lnTo>
                    <a:pt x="2486808" y="1613524"/>
                  </a:lnTo>
                  <a:lnTo>
                    <a:pt x="2425598" y="1622982"/>
                  </a:lnTo>
                  <a:lnTo>
                    <a:pt x="2363081" y="1631663"/>
                  </a:lnTo>
                  <a:lnTo>
                    <a:pt x="2299311" y="1639547"/>
                  </a:lnTo>
                  <a:lnTo>
                    <a:pt x="2234339" y="1646615"/>
                  </a:lnTo>
                  <a:lnTo>
                    <a:pt x="2168218" y="1652847"/>
                  </a:lnTo>
                  <a:lnTo>
                    <a:pt x="2101000" y="1658224"/>
                  </a:lnTo>
                  <a:lnTo>
                    <a:pt x="2032738" y="1662726"/>
                  </a:lnTo>
                  <a:lnTo>
                    <a:pt x="1963486" y="1666335"/>
                  </a:lnTo>
                  <a:lnTo>
                    <a:pt x="1893294" y="1669030"/>
                  </a:lnTo>
                  <a:lnTo>
                    <a:pt x="1822215" y="1670791"/>
                  </a:lnTo>
                  <a:lnTo>
                    <a:pt x="1754361" y="1671578"/>
                  </a:lnTo>
                  <a:close/>
                </a:path>
                <a:path w="3457575" h="1671954">
                  <a:moveTo>
                    <a:pt x="1820411" y="521537"/>
                  </a:moveTo>
                  <a:lnTo>
                    <a:pt x="1635293" y="521536"/>
                  </a:lnTo>
                  <a:lnTo>
                    <a:pt x="1703148" y="520750"/>
                  </a:lnTo>
                  <a:lnTo>
                    <a:pt x="1770480" y="520834"/>
                  </a:lnTo>
                  <a:lnTo>
                    <a:pt x="1820411" y="521537"/>
                  </a:lnTo>
                  <a:close/>
                </a:path>
              </a:pathLst>
            </a:custGeom>
            <a:solidFill>
              <a:srgbClr val="FF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043021" y="4637092"/>
              <a:ext cx="3457575" cy="1671955"/>
            </a:xfrm>
            <a:custGeom>
              <a:rect l="l" t="t" r="r" b="b"/>
              <a:pathLst>
                <a:path w="3457575" h="1671954">
                  <a:moveTo>
                    <a:pt x="901667" y="0"/>
                  </a:moveTo>
                  <a:lnTo>
                    <a:pt x="1635295" y="521537"/>
                  </a:lnTo>
                  <a:lnTo>
                    <a:pt x="1703148" y="520750"/>
                  </a:lnTo>
                  <a:lnTo>
                    <a:pt x="1770480" y="520834"/>
                  </a:lnTo>
                  <a:lnTo>
                    <a:pt x="1837240" y="521774"/>
                  </a:lnTo>
                  <a:lnTo>
                    <a:pt x="1903376" y="523555"/>
                  </a:lnTo>
                  <a:lnTo>
                    <a:pt x="1968839" y="526162"/>
                  </a:lnTo>
                  <a:lnTo>
                    <a:pt x="2033577" y="529579"/>
                  </a:lnTo>
                  <a:lnTo>
                    <a:pt x="2097539" y="533792"/>
                  </a:lnTo>
                  <a:lnTo>
                    <a:pt x="2160677" y="538785"/>
                  </a:lnTo>
                  <a:lnTo>
                    <a:pt x="2222938" y="544544"/>
                  </a:lnTo>
                  <a:lnTo>
                    <a:pt x="2284272" y="551053"/>
                  </a:lnTo>
                  <a:lnTo>
                    <a:pt x="2344629" y="558297"/>
                  </a:lnTo>
                  <a:lnTo>
                    <a:pt x="2403957" y="566260"/>
                  </a:lnTo>
                  <a:lnTo>
                    <a:pt x="2462208" y="574929"/>
                  </a:lnTo>
                  <a:lnTo>
                    <a:pt x="2519329" y="584288"/>
                  </a:lnTo>
                  <a:lnTo>
                    <a:pt x="2575271" y="594321"/>
                  </a:lnTo>
                  <a:lnTo>
                    <a:pt x="2629982" y="605014"/>
                  </a:lnTo>
                  <a:lnTo>
                    <a:pt x="2683413" y="616351"/>
                  </a:lnTo>
                  <a:lnTo>
                    <a:pt x="2735512" y="628317"/>
                  </a:lnTo>
                  <a:lnTo>
                    <a:pt x="2786230" y="640898"/>
                  </a:lnTo>
                  <a:lnTo>
                    <a:pt x="2835514" y="654078"/>
                  </a:lnTo>
                  <a:lnTo>
                    <a:pt x="2883316" y="667842"/>
                  </a:lnTo>
                  <a:lnTo>
                    <a:pt x="2929585" y="682175"/>
                  </a:lnTo>
                  <a:lnTo>
                    <a:pt x="2974269" y="697062"/>
                  </a:lnTo>
                  <a:lnTo>
                    <a:pt x="3017318" y="712488"/>
                  </a:lnTo>
                  <a:lnTo>
                    <a:pt x="3058682" y="728437"/>
                  </a:lnTo>
                  <a:lnTo>
                    <a:pt x="3098310" y="744895"/>
                  </a:lnTo>
                  <a:lnTo>
                    <a:pt x="3136152" y="761846"/>
                  </a:lnTo>
                  <a:lnTo>
                    <a:pt x="3172156" y="779275"/>
                  </a:lnTo>
                  <a:lnTo>
                    <a:pt x="3206273" y="797168"/>
                  </a:lnTo>
                  <a:lnTo>
                    <a:pt x="3268642" y="834283"/>
                  </a:lnTo>
                  <a:lnTo>
                    <a:pt x="3322854" y="873069"/>
                  </a:lnTo>
                  <a:lnTo>
                    <a:pt x="3368503" y="913406"/>
                  </a:lnTo>
                  <a:lnTo>
                    <a:pt x="3405187" y="955173"/>
                  </a:lnTo>
                  <a:lnTo>
                    <a:pt x="3432499" y="998249"/>
                  </a:lnTo>
                  <a:lnTo>
                    <a:pt x="3450036" y="1042513"/>
                  </a:lnTo>
                  <a:lnTo>
                    <a:pt x="3455012" y="1065053"/>
                  </a:lnTo>
                  <a:lnTo>
                    <a:pt x="3457425" y="1088765"/>
                  </a:lnTo>
                  <a:lnTo>
                    <a:pt x="3456955" y="1112285"/>
                  </a:lnTo>
                  <a:lnTo>
                    <a:pt x="3453655" y="1135592"/>
                  </a:lnTo>
                  <a:lnTo>
                    <a:pt x="3438776" y="1181493"/>
                  </a:lnTo>
                  <a:lnTo>
                    <a:pt x="3413208" y="1226311"/>
                  </a:lnTo>
                  <a:lnTo>
                    <a:pt x="3377371" y="1269891"/>
                  </a:lnTo>
                  <a:lnTo>
                    <a:pt x="3331686" y="1312078"/>
                  </a:lnTo>
                  <a:lnTo>
                    <a:pt x="3276572" y="1352715"/>
                  </a:lnTo>
                  <a:lnTo>
                    <a:pt x="3212449" y="1391646"/>
                  </a:lnTo>
                  <a:lnTo>
                    <a:pt x="3177141" y="1410423"/>
                  </a:lnTo>
                  <a:lnTo>
                    <a:pt x="3139739" y="1428715"/>
                  </a:lnTo>
                  <a:lnTo>
                    <a:pt x="3100294" y="1446503"/>
                  </a:lnTo>
                  <a:lnTo>
                    <a:pt x="3058860" y="1463767"/>
                  </a:lnTo>
                  <a:lnTo>
                    <a:pt x="3015490" y="1480488"/>
                  </a:lnTo>
                  <a:lnTo>
                    <a:pt x="2970234" y="1496646"/>
                  </a:lnTo>
                  <a:lnTo>
                    <a:pt x="2923147" y="1512221"/>
                  </a:lnTo>
                  <a:lnTo>
                    <a:pt x="2874281" y="1527195"/>
                  </a:lnTo>
                  <a:lnTo>
                    <a:pt x="2823688" y="1541548"/>
                  </a:lnTo>
                  <a:lnTo>
                    <a:pt x="2771421" y="1555259"/>
                  </a:lnTo>
                  <a:lnTo>
                    <a:pt x="2717531" y="1568311"/>
                  </a:lnTo>
                  <a:lnTo>
                    <a:pt x="2662073" y="1580683"/>
                  </a:lnTo>
                  <a:lnTo>
                    <a:pt x="2605098" y="1592355"/>
                  </a:lnTo>
                  <a:lnTo>
                    <a:pt x="2546659" y="1603309"/>
                  </a:lnTo>
                  <a:lnTo>
                    <a:pt x="2486808" y="1613524"/>
                  </a:lnTo>
                  <a:lnTo>
                    <a:pt x="2425598" y="1622982"/>
                  </a:lnTo>
                  <a:lnTo>
                    <a:pt x="2363081" y="1631663"/>
                  </a:lnTo>
                  <a:lnTo>
                    <a:pt x="2299311" y="1639547"/>
                  </a:lnTo>
                  <a:lnTo>
                    <a:pt x="2234339" y="1646615"/>
                  </a:lnTo>
                  <a:lnTo>
                    <a:pt x="2168218" y="1652847"/>
                  </a:lnTo>
                  <a:lnTo>
                    <a:pt x="2101000" y="1658224"/>
                  </a:lnTo>
                  <a:lnTo>
                    <a:pt x="2032738" y="1662726"/>
                  </a:lnTo>
                  <a:lnTo>
                    <a:pt x="1963486" y="1666335"/>
                  </a:lnTo>
                  <a:lnTo>
                    <a:pt x="1893294" y="1669030"/>
                  </a:lnTo>
                  <a:lnTo>
                    <a:pt x="1822215" y="1670791"/>
                  </a:lnTo>
                  <a:lnTo>
                    <a:pt x="1754361" y="1671578"/>
                  </a:lnTo>
                  <a:lnTo>
                    <a:pt x="1687028" y="1671494"/>
                  </a:lnTo>
                  <a:lnTo>
                    <a:pt x="1620268" y="1670554"/>
                  </a:lnTo>
                  <a:lnTo>
                    <a:pt x="1554132" y="1668773"/>
                  </a:lnTo>
                  <a:lnTo>
                    <a:pt x="1488670" y="1666166"/>
                  </a:lnTo>
                  <a:lnTo>
                    <a:pt x="1423932" y="1662748"/>
                  </a:lnTo>
                  <a:lnTo>
                    <a:pt x="1359969" y="1658536"/>
                  </a:lnTo>
                  <a:lnTo>
                    <a:pt x="1296832" y="1653542"/>
                  </a:lnTo>
                  <a:lnTo>
                    <a:pt x="1234571" y="1647784"/>
                  </a:lnTo>
                  <a:lnTo>
                    <a:pt x="1173237" y="1641275"/>
                  </a:lnTo>
                  <a:lnTo>
                    <a:pt x="1112880" y="1634031"/>
                  </a:lnTo>
                  <a:lnTo>
                    <a:pt x="1053551" y="1626067"/>
                  </a:lnTo>
                  <a:lnTo>
                    <a:pt x="995301" y="1617399"/>
                  </a:lnTo>
                  <a:lnTo>
                    <a:pt x="938179" y="1608040"/>
                  </a:lnTo>
                  <a:lnTo>
                    <a:pt x="882237" y="1598007"/>
                  </a:lnTo>
                  <a:lnTo>
                    <a:pt x="827526" y="1587314"/>
                  </a:lnTo>
                  <a:lnTo>
                    <a:pt x="774095" y="1575977"/>
                  </a:lnTo>
                  <a:lnTo>
                    <a:pt x="721996" y="1564010"/>
                  </a:lnTo>
                  <a:lnTo>
                    <a:pt x="671278" y="1551430"/>
                  </a:lnTo>
                  <a:lnTo>
                    <a:pt x="621993" y="1538250"/>
                  </a:lnTo>
                  <a:lnTo>
                    <a:pt x="574191" y="1524486"/>
                  </a:lnTo>
                  <a:lnTo>
                    <a:pt x="527923" y="1510153"/>
                  </a:lnTo>
                  <a:lnTo>
                    <a:pt x="483239" y="1495266"/>
                  </a:lnTo>
                  <a:lnTo>
                    <a:pt x="440190" y="1479840"/>
                  </a:lnTo>
                  <a:lnTo>
                    <a:pt x="398826" y="1463891"/>
                  </a:lnTo>
                  <a:lnTo>
                    <a:pt x="359197" y="1447433"/>
                  </a:lnTo>
                  <a:lnTo>
                    <a:pt x="321356" y="1430482"/>
                  </a:lnTo>
                  <a:lnTo>
                    <a:pt x="285351" y="1413053"/>
                  </a:lnTo>
                  <a:lnTo>
                    <a:pt x="251234" y="1395160"/>
                  </a:lnTo>
                  <a:lnTo>
                    <a:pt x="188865" y="1358046"/>
                  </a:lnTo>
                  <a:lnTo>
                    <a:pt x="134653" y="1319260"/>
                  </a:lnTo>
                  <a:lnTo>
                    <a:pt x="89003" y="1278923"/>
                  </a:lnTo>
                  <a:lnTo>
                    <a:pt x="52320" y="1237156"/>
                  </a:lnTo>
                  <a:lnTo>
                    <a:pt x="25007" y="1194080"/>
                  </a:lnTo>
                  <a:lnTo>
                    <a:pt x="7470" y="1149815"/>
                  </a:lnTo>
                  <a:lnTo>
                    <a:pt x="2494" y="1127275"/>
                  </a:lnTo>
                  <a:lnTo>
                    <a:pt x="0" y="1100323"/>
                  </a:lnTo>
                  <a:lnTo>
                    <a:pt x="1267" y="1073546"/>
                  </a:lnTo>
                  <a:lnTo>
                    <a:pt x="6233" y="1046979"/>
                  </a:lnTo>
                  <a:lnTo>
                    <a:pt x="27006" y="994617"/>
                  </a:lnTo>
                  <a:lnTo>
                    <a:pt x="61811" y="943519"/>
                  </a:lnTo>
                  <a:lnTo>
                    <a:pt x="110143" y="893967"/>
                  </a:lnTo>
                  <a:lnTo>
                    <a:pt x="171493" y="846243"/>
                  </a:lnTo>
                  <a:lnTo>
                    <a:pt x="206892" y="823155"/>
                  </a:lnTo>
                  <a:lnTo>
                    <a:pt x="245355" y="800629"/>
                  </a:lnTo>
                  <a:lnTo>
                    <a:pt x="286820" y="778701"/>
                  </a:lnTo>
                  <a:lnTo>
                    <a:pt x="331222" y="757406"/>
                  </a:lnTo>
                  <a:lnTo>
                    <a:pt x="378500" y="736780"/>
                  </a:lnTo>
                  <a:lnTo>
                    <a:pt x="428588" y="716857"/>
                  </a:lnTo>
                  <a:lnTo>
                    <a:pt x="481424" y="697673"/>
                  </a:lnTo>
                  <a:lnTo>
                    <a:pt x="536944" y="679264"/>
                  </a:lnTo>
                  <a:lnTo>
                    <a:pt x="595085" y="661664"/>
                  </a:lnTo>
                  <a:lnTo>
                    <a:pt x="655784" y="644908"/>
                  </a:lnTo>
                  <a:lnTo>
                    <a:pt x="718978" y="629032"/>
                  </a:lnTo>
                  <a:lnTo>
                    <a:pt x="784602" y="614072"/>
                  </a:lnTo>
                  <a:lnTo>
                    <a:pt x="852594" y="600061"/>
                  </a:lnTo>
                  <a:lnTo>
                    <a:pt x="922890" y="587037"/>
                  </a:lnTo>
                  <a:lnTo>
                    <a:pt x="995427" y="575033"/>
                  </a:lnTo>
                  <a:lnTo>
                    <a:pt x="901667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834390" y="1420653"/>
            <a:ext cx="7747000" cy="4566920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25"/>
              </a:spcBef>
            </a:pPr>
            <a:r>
              <a:rPr sz="2600" b="1" spc="-265">
                <a:latin typeface="Microsoft JhengHei"/>
                <a:cs typeface="Microsoft JhengHei"/>
              </a:rPr>
              <a:t>1</a:t>
            </a:r>
            <a:r>
              <a:rPr sz="2600" b="1" spc="-10">
                <a:latin typeface="Microsoft JhengHei"/>
                <a:cs typeface="Microsoft JhengHei"/>
              </a:rPr>
              <a:t>、按是否已装船划分</a:t>
            </a:r>
            <a:endParaRPr sz="2600">
              <a:latin typeface="Microsoft JhengHei"/>
              <a:cs typeface="Microsoft JhengHei"/>
            </a:endParaRPr>
          </a:p>
          <a:p>
            <a:pPr marL="800100" marR="2317115" indent="-330200">
              <a:lnSpc>
                <a:spcPct val="120000"/>
              </a:lnSpc>
              <a:buClr>
                <a:srgbClr val="000000"/>
              </a:buClr>
              <a:buSzPct val="96153"/>
              <a:buAutoNum type="arabicPlain"/>
              <a:tabLst>
                <a:tab pos="1296035"/>
                <a:tab pos="3771265"/>
                <a:tab pos="4761865"/>
              </a:tabLst>
            </a:pP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已装船提单</a:t>
            </a:r>
            <a:r>
              <a:rPr sz="2600" b="1" spc="-415">
                <a:solidFill>
                  <a:srgbClr val="FF0000"/>
                </a:solidFill>
                <a:latin typeface="Microsoft JhengHei"/>
                <a:cs typeface="Microsoft JhengHei"/>
              </a:rPr>
              <a:t>（On</a:t>
            </a: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2600" b="1" spc="-10">
                <a:solidFill>
                  <a:srgbClr val="FF0000"/>
                </a:solidFill>
                <a:latin typeface="Microsoft JhengHei"/>
                <a:cs typeface="Microsoft JhengHei"/>
              </a:rPr>
              <a:t>Board</a:t>
            </a: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2600" b="1" spc="-20">
                <a:solidFill>
                  <a:srgbClr val="FF0000"/>
                </a:solidFill>
                <a:latin typeface="Microsoft JhengHei"/>
                <a:cs typeface="Microsoft JhengHei"/>
              </a:rPr>
              <a:t>B/L)</a:t>
            </a:r>
            <a:r>
              <a:rPr sz="2600" b="1">
                <a:latin typeface="Microsoft JhengHei"/>
                <a:cs typeface="Microsoft JhengHei"/>
              </a:rPr>
              <a:t>买方一般只接受</a:t>
            </a: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已装船提</a:t>
            </a:r>
            <a:r>
              <a:rPr sz="2600" b="1" spc="-50">
                <a:solidFill>
                  <a:srgbClr val="FF0000"/>
                </a:solidFill>
                <a:latin typeface="Microsoft JhengHei"/>
                <a:cs typeface="Microsoft JhengHei"/>
              </a:rPr>
              <a:t>单</a:t>
            </a:r>
            <a:endParaRPr sz="2600">
              <a:latin typeface="Microsoft JhengHei"/>
              <a:cs typeface="Microsoft JhengHei"/>
            </a:endParaRPr>
          </a:p>
          <a:p>
            <a:pPr marL="800100" marR="335280" indent="-330200">
              <a:lnSpc>
                <a:spcPct val="120000"/>
              </a:lnSpc>
              <a:buSzPct val="96153"/>
              <a:buAutoNum type="arabicPlain"/>
              <a:tabLst>
                <a:tab pos="1296035"/>
                <a:tab pos="4266565"/>
                <a:tab pos="4926965"/>
                <a:tab pos="6412865"/>
              </a:tabLst>
            </a:pPr>
            <a:r>
              <a:rPr sz="2600" b="1">
                <a:latin typeface="Microsoft JhengHei"/>
                <a:cs typeface="Microsoft JhengHei"/>
              </a:rPr>
              <a:t>备运提单</a:t>
            </a:r>
            <a:r>
              <a:rPr sz="2600" b="1" spc="-10">
                <a:latin typeface="Microsoft JhengHei"/>
                <a:cs typeface="Microsoft JhengHei"/>
              </a:rPr>
              <a:t>(Received</a:t>
            </a:r>
            <a:r>
              <a:rPr sz="2600" b="1">
                <a:latin typeface="Microsoft JhengHei"/>
                <a:cs typeface="Microsoft JhengHei"/>
              </a:rPr>
              <a:t>	</a:t>
            </a:r>
            <a:r>
              <a:rPr sz="2600" b="1" spc="60">
                <a:latin typeface="Microsoft JhengHei"/>
                <a:cs typeface="Microsoft JhengHei"/>
              </a:rPr>
              <a:t>for</a:t>
            </a:r>
            <a:r>
              <a:rPr sz="2600" b="1">
                <a:latin typeface="Microsoft JhengHei"/>
                <a:cs typeface="Microsoft JhengHei"/>
              </a:rPr>
              <a:t>	</a:t>
            </a:r>
            <a:r>
              <a:rPr sz="2600" b="1" spc="-70">
                <a:latin typeface="Microsoft JhengHei"/>
                <a:cs typeface="Microsoft JhengHei"/>
              </a:rPr>
              <a:t>Shipment</a:t>
            </a:r>
            <a:r>
              <a:rPr sz="2600" b="1">
                <a:latin typeface="Microsoft JhengHei"/>
                <a:cs typeface="Microsoft JhengHei"/>
              </a:rPr>
              <a:t>	</a:t>
            </a:r>
            <a:r>
              <a:rPr sz="2600" b="1" spc="-20">
                <a:latin typeface="Microsoft JhengHei"/>
                <a:cs typeface="Microsoft JhengHei"/>
              </a:rPr>
              <a:t>B/L) </a:t>
            </a:r>
            <a:r>
              <a:rPr sz="2600" b="1">
                <a:latin typeface="Microsoft JhengHei"/>
                <a:cs typeface="Microsoft JhengHei"/>
              </a:rPr>
              <a:t>又称“收妥备运提单”或“收讫待运提单”</a:t>
            </a:r>
            <a:r>
              <a:rPr sz="2600" b="1" spc="-50">
                <a:latin typeface="Microsoft JhengHei"/>
                <a:cs typeface="Microsoft JhengHei"/>
              </a:rPr>
              <a:t>。</a:t>
            </a:r>
            <a:endParaRPr sz="2600">
              <a:latin typeface="Microsoft JhengHei"/>
              <a:cs typeface="Microsoft JhengHei"/>
            </a:endParaRPr>
          </a:p>
          <a:p>
            <a:pPr marL="755650" marR="5080" indent="44450">
              <a:lnSpc>
                <a:spcPct val="100000"/>
              </a:lnSpc>
              <a:spcBef>
                <a:spcPts val="620"/>
              </a:spcBef>
            </a:pPr>
            <a:r>
              <a:rPr sz="2600" b="1">
                <a:latin typeface="Microsoft JhengHei"/>
                <a:cs typeface="Microsoft JhengHei"/>
              </a:rPr>
              <a:t>备运提单在货物装船后，通过承运人加注</a:t>
            </a:r>
            <a:r>
              <a:rPr sz="2600" b="1" spc="-20">
                <a:solidFill>
                  <a:srgbClr val="FF3300"/>
                </a:solidFill>
                <a:latin typeface="Microsoft JhengHei"/>
                <a:cs typeface="Microsoft JhengHei"/>
              </a:rPr>
              <a:t>“已装</a:t>
            </a:r>
            <a:r>
              <a:rPr sz="2600" b="1">
                <a:solidFill>
                  <a:srgbClr val="FF3300"/>
                </a:solidFill>
                <a:latin typeface="Microsoft JhengHei"/>
                <a:cs typeface="Microsoft JhengHei"/>
              </a:rPr>
              <a:t>船”批注</a:t>
            </a:r>
            <a:r>
              <a:rPr sz="2600" b="1">
                <a:latin typeface="Microsoft JhengHei"/>
                <a:cs typeface="Microsoft JhengHei"/>
              </a:rPr>
              <a:t>即转化为</a:t>
            </a:r>
            <a:r>
              <a:rPr sz="2600" b="1" spc="-10">
                <a:solidFill>
                  <a:srgbClr val="FF0000"/>
                </a:solidFill>
                <a:latin typeface="Microsoft JhengHei"/>
                <a:cs typeface="Microsoft JhengHei"/>
              </a:rPr>
              <a:t>已装船提单。</a:t>
            </a:r>
            <a:endParaRPr sz="26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900">
              <a:latin typeface="Microsoft JhengHei"/>
              <a:cs typeface="Microsoft JhengHei"/>
            </a:endParaRPr>
          </a:p>
          <a:p>
            <a:pPr marL="805815" marR="4998720">
              <a:lnSpc>
                <a:spcPct val="100000"/>
              </a:lnSpc>
              <a:spcBef>
                <a:spcPts val="5"/>
              </a:spcBef>
            </a:pPr>
            <a:r>
              <a:rPr sz="2000" b="1">
                <a:latin typeface="Arial"/>
                <a:cs typeface="Arial"/>
              </a:rPr>
              <a:t>ON</a:t>
            </a:r>
            <a:r>
              <a:rPr sz="2000" b="1" spc="-10">
                <a:latin typeface="Arial"/>
                <a:cs typeface="Arial"/>
              </a:rPr>
              <a:t> BOARD </a:t>
            </a:r>
            <a:r>
              <a:rPr sz="2000" b="1">
                <a:latin typeface="Arial"/>
                <a:cs typeface="Arial"/>
              </a:rPr>
              <a:t>APRIL</a:t>
            </a:r>
            <a:r>
              <a:rPr sz="2000" b="1" spc="-25">
                <a:latin typeface="Arial"/>
                <a:cs typeface="Arial"/>
              </a:rPr>
              <a:t> </a:t>
            </a:r>
            <a:r>
              <a:rPr sz="2000" b="1" spc="-10">
                <a:latin typeface="Arial"/>
                <a:cs typeface="Arial"/>
              </a:rPr>
              <a:t>25</a:t>
            </a:r>
            <a:r>
              <a:rPr sz="2000" b="1" spc="-10">
                <a:latin typeface="Microsoft JhengHei"/>
                <a:cs typeface="Microsoft JhengHei"/>
              </a:rPr>
              <a:t>，</a:t>
            </a:r>
            <a:r>
              <a:rPr sz="2000" b="1" spc="-10">
                <a:latin typeface="Arial"/>
                <a:cs typeface="Arial"/>
              </a:rPr>
              <a:t>2007</a:t>
            </a:r>
            <a:endParaRPr sz="200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20</a:t>
            </a:fld>
          </a:p>
        </p:txBody>
      </p:sp>
      <p:sp>
        <p:nvSpPr>
          <p:cNvPr id="9" name="object 9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91590" y="788372"/>
            <a:ext cx="66243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00"/>
                </a:solidFill>
                <a:latin typeface="Arial"/>
                <a:cs typeface="Arial"/>
              </a:rPr>
              <a:t>2</a:t>
            </a:r>
            <a:r>
              <a:rPr sz="2800" spc="-5">
                <a:solidFill>
                  <a:srgbClr val="000000"/>
                </a:solidFill>
              </a:rPr>
              <a:t>、按提单上对货物外表状况有无不良批注</a:t>
            </a:r>
            <a:endParaRPr sz="2800">
              <a:latin typeface="Arial"/>
              <a:cs typeface="Arial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461962" y="2112962"/>
            <a:ext cx="8470900" cy="3757929"/>
            <a:chOff x="461962" y="2112962"/>
            <a:chExt cx="8470900" cy="3757929"/>
          </a:xfrm>
        </p:grpSpPr>
        <p:sp>
          <p:nvSpPr>
            <p:cNvPr id="4" name="object 4"/>
            <p:cNvSpPr/>
            <p:nvPr/>
          </p:nvSpPr>
          <p:spPr>
            <a:xfrm>
              <a:off x="468312" y="2119312"/>
              <a:ext cx="8458200" cy="3745229"/>
            </a:xfrm>
            <a:custGeom>
              <a:rect l="l" t="t" r="r" b="b"/>
              <a:pathLst>
                <a:path w="8458200" h="3745229">
                  <a:moveTo>
                    <a:pt x="8458200" y="3744913"/>
                  </a:moveTo>
                  <a:lnTo>
                    <a:pt x="0" y="3744913"/>
                  </a:lnTo>
                  <a:lnTo>
                    <a:pt x="0" y="949325"/>
                  </a:lnTo>
                  <a:lnTo>
                    <a:pt x="4933950" y="949325"/>
                  </a:lnTo>
                  <a:lnTo>
                    <a:pt x="4834115" y="0"/>
                  </a:lnTo>
                  <a:lnTo>
                    <a:pt x="7048500" y="949325"/>
                  </a:lnTo>
                  <a:lnTo>
                    <a:pt x="8458200" y="949325"/>
                  </a:lnTo>
                  <a:lnTo>
                    <a:pt x="8458200" y="3744913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68312" y="2119312"/>
              <a:ext cx="8458200" cy="3745229"/>
            </a:xfrm>
            <a:custGeom>
              <a:rect l="l" t="t" r="r" b="b"/>
              <a:pathLst>
                <a:path w="8458200" h="3745229">
                  <a:moveTo>
                    <a:pt x="0" y="949325"/>
                  </a:moveTo>
                  <a:lnTo>
                    <a:pt x="4933950" y="949325"/>
                  </a:lnTo>
                  <a:lnTo>
                    <a:pt x="4834115" y="0"/>
                  </a:lnTo>
                  <a:lnTo>
                    <a:pt x="7048500" y="949325"/>
                  </a:lnTo>
                  <a:lnTo>
                    <a:pt x="8458200" y="949325"/>
                  </a:lnTo>
                  <a:lnTo>
                    <a:pt x="8458200" y="1415257"/>
                  </a:lnTo>
                  <a:lnTo>
                    <a:pt x="8458200" y="2114154"/>
                  </a:lnTo>
                  <a:lnTo>
                    <a:pt x="8458200" y="3744913"/>
                  </a:lnTo>
                  <a:lnTo>
                    <a:pt x="7048500" y="3744913"/>
                  </a:lnTo>
                  <a:lnTo>
                    <a:pt x="4933950" y="3744913"/>
                  </a:lnTo>
                  <a:lnTo>
                    <a:pt x="0" y="3744913"/>
                  </a:lnTo>
                  <a:lnTo>
                    <a:pt x="0" y="2114154"/>
                  </a:lnTo>
                  <a:lnTo>
                    <a:pt x="0" y="1415257"/>
                  </a:lnTo>
                  <a:lnTo>
                    <a:pt x="0" y="949325"/>
                  </a:lnTo>
                  <a:close/>
                </a:path>
              </a:pathLst>
            </a:custGeom>
            <a:ln w="12700">
              <a:solidFill>
                <a:srgbClr val="80008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1004252" y="1216495"/>
            <a:ext cx="7754620" cy="461581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1536700" indent="-780415">
              <a:lnSpc>
                <a:spcPct val="100000"/>
              </a:lnSpc>
              <a:spcBef>
                <a:spcPts val="675"/>
              </a:spcBef>
              <a:buSzPct val="95833"/>
              <a:buAutoNum type="arabicPlain"/>
              <a:tabLst>
                <a:tab pos="1537335"/>
              </a:tabLst>
            </a:pPr>
            <a:r>
              <a:rPr sz="2400" b="1">
                <a:latin typeface="Microsoft JhengHei"/>
                <a:cs typeface="Microsoft JhengHei"/>
              </a:rPr>
              <a:t>清洁提单</a:t>
            </a:r>
            <a:r>
              <a:rPr sz="2400" b="1">
                <a:latin typeface="Arial"/>
                <a:cs typeface="Arial"/>
              </a:rPr>
              <a:t>(Clean</a:t>
            </a:r>
            <a:r>
              <a:rPr sz="2400" b="1" spc="-20">
                <a:latin typeface="Arial"/>
                <a:cs typeface="Arial"/>
              </a:rPr>
              <a:t> B/L)</a:t>
            </a:r>
            <a:endParaRPr sz="2400">
              <a:latin typeface="Arial"/>
              <a:cs typeface="Arial"/>
            </a:endParaRPr>
          </a:p>
          <a:p>
            <a:pPr marL="1536700" indent="-780415">
              <a:lnSpc>
                <a:spcPct val="100000"/>
              </a:lnSpc>
              <a:spcBef>
                <a:spcPts val="575"/>
              </a:spcBef>
              <a:buSzPct val="95833"/>
              <a:buAutoNum type="arabicPlain"/>
              <a:tabLst>
                <a:tab pos="1537335"/>
              </a:tabLst>
            </a:pPr>
            <a:r>
              <a:rPr sz="2400" b="1">
                <a:latin typeface="Microsoft JhengHei"/>
                <a:cs typeface="Microsoft JhengHei"/>
              </a:rPr>
              <a:t>不清洁提单</a:t>
            </a:r>
            <a:r>
              <a:rPr sz="2400" b="1">
                <a:latin typeface="Arial"/>
                <a:cs typeface="Arial"/>
              </a:rPr>
              <a:t>(Unclean</a:t>
            </a:r>
            <a:r>
              <a:rPr sz="2400" b="1" spc="-35">
                <a:latin typeface="Arial"/>
                <a:cs typeface="Arial"/>
              </a:rPr>
              <a:t> </a:t>
            </a:r>
            <a:r>
              <a:rPr sz="2400" b="1">
                <a:latin typeface="Arial"/>
                <a:cs typeface="Arial"/>
              </a:rPr>
              <a:t>B/L</a:t>
            </a:r>
            <a:r>
              <a:rPr sz="2400" b="1">
                <a:latin typeface="Microsoft JhengHei"/>
                <a:cs typeface="Microsoft JhengHei"/>
              </a:rPr>
              <a:t>，</a:t>
            </a:r>
            <a:r>
              <a:rPr sz="2400" b="1">
                <a:latin typeface="Arial"/>
                <a:cs typeface="Arial"/>
              </a:rPr>
              <a:t>Foul</a:t>
            </a:r>
            <a:r>
              <a:rPr sz="2400" b="1" spc="-25">
                <a:latin typeface="Arial"/>
                <a:cs typeface="Arial"/>
              </a:rPr>
              <a:t> </a:t>
            </a:r>
            <a:r>
              <a:rPr sz="2400" b="1" spc="-20">
                <a:latin typeface="Arial"/>
                <a:cs typeface="Arial"/>
              </a:rPr>
              <a:t>B/L)</a:t>
            </a:r>
            <a:endParaRPr sz="2400">
              <a:latin typeface="Arial"/>
              <a:cs typeface="Arial"/>
            </a:endParaRPr>
          </a:p>
          <a:p>
            <a:pPr marL="985519" lvl="1" indent="-229235">
              <a:lnSpc>
                <a:spcPct val="100000"/>
              </a:lnSpc>
              <a:spcBef>
                <a:spcPts val="720"/>
              </a:spcBef>
              <a:buClr>
                <a:srgbClr val="440044"/>
              </a:buClr>
              <a:buSzPct val="66666"/>
              <a:buFont typeface="Wingdings"/>
              <a:buChar char=""/>
              <a:tabLst>
                <a:tab pos="986155"/>
              </a:tabLst>
            </a:pPr>
            <a:r>
              <a:rPr sz="2400" b="1" spc="-10">
                <a:solidFill>
                  <a:srgbClr val="FF3300"/>
                </a:solidFill>
                <a:latin typeface="Microsoft JhengHei"/>
                <a:cs typeface="Microsoft JhengHei"/>
              </a:rPr>
              <a:t>不清洁提单不能结汇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300">
              <a:latin typeface="Microsoft JhengHei"/>
              <a:cs typeface="Microsoft JhengHei"/>
            </a:endParaRPr>
          </a:p>
          <a:p>
            <a:pPr marL="1838960">
              <a:lnSpc>
                <a:spcPct val="100000"/>
              </a:lnSpc>
            </a:pPr>
            <a:r>
              <a:rPr sz="2400" b="1">
                <a:solidFill>
                  <a:srgbClr val="FF3300"/>
                </a:solidFill>
                <a:latin typeface="Microsoft JhengHei"/>
                <a:cs typeface="Microsoft JhengHei"/>
              </a:rPr>
              <a:t>有些批注不能视为不清洁</a:t>
            </a:r>
            <a:r>
              <a:rPr sz="2800" b="1" spc="-50">
                <a:solidFill>
                  <a:srgbClr val="FF3300"/>
                </a:solidFill>
                <a:latin typeface="Microsoft JhengHei"/>
                <a:cs typeface="Microsoft JhengHei"/>
              </a:rPr>
              <a:t>：</a:t>
            </a:r>
            <a:endParaRPr sz="2800">
              <a:latin typeface="Microsoft JhengHei"/>
              <a:cs typeface="Microsoft JhengHei"/>
            </a:endParaRPr>
          </a:p>
          <a:p>
            <a:pPr marL="121920" indent="-109855">
              <a:lnSpc>
                <a:spcPts val="2935"/>
              </a:lnSpc>
              <a:spcBef>
                <a:spcPts val="830"/>
              </a:spcBef>
              <a:buSzPct val="97916"/>
              <a:buFont typeface="Times New Roman"/>
              <a:buChar char="•"/>
              <a:tabLst>
                <a:tab pos="122555"/>
              </a:tabLst>
            </a:pPr>
            <a:r>
              <a:rPr sz="2400" b="1">
                <a:latin typeface="Microsoft JhengHei"/>
                <a:cs typeface="Microsoft JhengHei"/>
              </a:rPr>
              <a:t>不明白地表示货物或包装不能令人满意，如：</a:t>
            </a:r>
            <a:r>
              <a:rPr sz="2400" b="1">
                <a:latin typeface="Times New Roman"/>
                <a:cs typeface="Times New Roman"/>
              </a:rPr>
              <a:t>“</a:t>
            </a:r>
            <a:r>
              <a:rPr sz="2400" b="1">
                <a:latin typeface="Microsoft JhengHei"/>
                <a:cs typeface="Microsoft JhengHei"/>
              </a:rPr>
              <a:t>旧包装</a:t>
            </a:r>
            <a:r>
              <a:rPr sz="2400" b="1" spc="-25">
                <a:latin typeface="Times New Roman"/>
                <a:cs typeface="Times New Roman"/>
              </a:rPr>
              <a:t>”</a:t>
            </a:r>
            <a:r>
              <a:rPr sz="2400" b="1" spc="-25">
                <a:latin typeface="Microsoft JhengHei"/>
                <a:cs typeface="Microsoft JhengHei"/>
              </a:rPr>
              <a:t>，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ts val="2875"/>
              </a:lnSpc>
            </a:pPr>
            <a:r>
              <a:rPr sz="2400" b="1">
                <a:latin typeface="Times New Roman"/>
                <a:cs typeface="Times New Roman"/>
              </a:rPr>
              <a:t>“</a:t>
            </a:r>
            <a:r>
              <a:rPr sz="2400" b="1">
                <a:latin typeface="Microsoft JhengHei"/>
                <a:cs typeface="Microsoft JhengHei"/>
              </a:rPr>
              <a:t>旧箱</a:t>
            </a:r>
            <a:r>
              <a:rPr sz="2400" b="1" spc="-50">
                <a:latin typeface="Times New Roman"/>
                <a:cs typeface="Times New Roman"/>
              </a:rPr>
              <a:t>”</a:t>
            </a:r>
            <a:endParaRPr sz="2400">
              <a:latin typeface="Times New Roman"/>
              <a:cs typeface="Times New Roman"/>
            </a:endParaRPr>
          </a:p>
          <a:p>
            <a:pPr marL="121920" indent="-109855">
              <a:lnSpc>
                <a:spcPct val="100000"/>
              </a:lnSpc>
              <a:spcBef>
                <a:spcPts val="969"/>
              </a:spcBef>
              <a:buSzPct val="97916"/>
              <a:buFont typeface="Times New Roman"/>
              <a:buChar char="•"/>
              <a:tabLst>
                <a:tab pos="122555"/>
              </a:tabLst>
            </a:pPr>
            <a:r>
              <a:rPr sz="2400" b="1" spc="-5">
                <a:latin typeface="Microsoft JhengHei"/>
                <a:cs typeface="Microsoft JhengHei"/>
              </a:rPr>
              <a:t>强调承运人对于货物或包装性质引起的风险不负责任</a:t>
            </a:r>
            <a:endParaRPr sz="2400">
              <a:latin typeface="Microsoft JhengHei"/>
              <a:cs typeface="Microsoft JhengHei"/>
            </a:endParaRPr>
          </a:p>
          <a:p>
            <a:pPr marL="121920" indent="-109855">
              <a:lnSpc>
                <a:spcPct val="100000"/>
              </a:lnSpc>
              <a:spcBef>
                <a:spcPts val="805"/>
              </a:spcBef>
              <a:buSzPct val="97916"/>
              <a:buFont typeface="Times New Roman"/>
              <a:buChar char="•"/>
              <a:tabLst>
                <a:tab pos="122555"/>
              </a:tabLst>
            </a:pPr>
            <a:r>
              <a:rPr sz="2400" b="1" spc="-5">
                <a:latin typeface="Microsoft JhengHei"/>
                <a:cs typeface="Microsoft JhengHei"/>
              </a:rPr>
              <a:t>否认承运人知悉货物内容、质量、重量等</a:t>
            </a:r>
            <a:endParaRPr sz="2400">
              <a:latin typeface="Microsoft JhengHei"/>
              <a:cs typeface="Microsoft JhengHei"/>
            </a:endParaRPr>
          </a:p>
          <a:p>
            <a:pPr marL="121920" indent="-109855">
              <a:lnSpc>
                <a:spcPct val="100000"/>
              </a:lnSpc>
              <a:spcBef>
                <a:spcPts val="805"/>
              </a:spcBef>
              <a:buSzPct val="97916"/>
              <a:buFont typeface="Times New Roman"/>
              <a:buChar char="•"/>
              <a:tabLst>
                <a:tab pos="122555"/>
              </a:tabLst>
            </a:pPr>
            <a:r>
              <a:rPr sz="2400" b="1" spc="-5">
                <a:latin typeface="Microsoft JhengHei"/>
                <a:cs typeface="Microsoft JhengHei"/>
              </a:rPr>
              <a:t>注明发货人装载并计数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220"/>
              </a:spcBef>
            </a:pPr>
            <a:fld id="{81D60167-4931-47E6-BA6A-407CBD079E47}" type="slidenum">
              <a:rPr spc="-25"/>
              <a:t>21</a:t>
            </a:fld>
          </a:p>
        </p:txBody>
      </p:sp>
      <p:sp>
        <p:nvSpPr>
          <p:cNvPr id="8" name="object 8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pc="-10"/>
              <a:t>2023/11/11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370"/>
              </a:lnSpc>
            </a:pPr>
            <a:r>
              <a:rPr spc="-10"/>
              <a:t>国际贸易单证实务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20152" y="643208"/>
            <a:ext cx="328549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>
                <a:solidFill>
                  <a:srgbClr val="000000"/>
                </a:solidFill>
                <a:latin typeface="Arial"/>
                <a:cs typeface="Arial"/>
              </a:rPr>
              <a:t>3</a:t>
            </a:r>
            <a:r>
              <a:rPr sz="3000" spc="-10">
                <a:solidFill>
                  <a:srgbClr val="000000"/>
                </a:solidFill>
              </a:rPr>
              <a:t>、按运输方式划分</a:t>
            </a:r>
            <a:endParaRPr sz="30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220152" y="1102161"/>
            <a:ext cx="6758940" cy="4758690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1282065" indent="-812800">
              <a:lnSpc>
                <a:spcPct val="100000"/>
              </a:lnSpc>
              <a:spcBef>
                <a:spcPts val="700"/>
              </a:spcBef>
              <a:buSzPct val="96000"/>
              <a:buAutoNum type="arabicPlain"/>
              <a:tabLst>
                <a:tab pos="1282700"/>
              </a:tabLst>
            </a:pPr>
            <a:r>
              <a:rPr sz="2500" b="1">
                <a:latin typeface="Microsoft JhengHei"/>
                <a:cs typeface="Microsoft JhengHei"/>
              </a:rPr>
              <a:t>直达提单</a:t>
            </a:r>
            <a:r>
              <a:rPr sz="2500" b="1">
                <a:latin typeface="Arial"/>
                <a:cs typeface="Arial"/>
              </a:rPr>
              <a:t>(Direct</a:t>
            </a:r>
            <a:r>
              <a:rPr sz="2500" b="1" spc="-25">
                <a:latin typeface="Arial"/>
                <a:cs typeface="Arial"/>
              </a:rPr>
              <a:t> </a:t>
            </a:r>
            <a:r>
              <a:rPr sz="2500" b="1" spc="-20">
                <a:latin typeface="Arial"/>
                <a:cs typeface="Arial"/>
              </a:rPr>
              <a:t>B/L)</a:t>
            </a:r>
            <a:endParaRPr sz="2500">
              <a:latin typeface="Arial"/>
              <a:cs typeface="Arial"/>
            </a:endParaRPr>
          </a:p>
          <a:p>
            <a:pPr marL="1282065" indent="-812800">
              <a:lnSpc>
                <a:spcPct val="100000"/>
              </a:lnSpc>
              <a:spcBef>
                <a:spcPts val="600"/>
              </a:spcBef>
              <a:buSzPct val="96000"/>
              <a:buAutoNum type="arabicPlain"/>
              <a:tabLst>
                <a:tab pos="1282700"/>
              </a:tabLst>
            </a:pPr>
            <a:r>
              <a:rPr sz="2500" b="1">
                <a:latin typeface="Microsoft JhengHei"/>
                <a:cs typeface="Microsoft JhengHei"/>
              </a:rPr>
              <a:t>转船提单</a:t>
            </a:r>
            <a:r>
              <a:rPr sz="2500" b="1">
                <a:latin typeface="Arial"/>
                <a:cs typeface="Arial"/>
              </a:rPr>
              <a:t>(Transshipment</a:t>
            </a:r>
            <a:r>
              <a:rPr sz="2500" b="1" spc="-75">
                <a:latin typeface="Arial"/>
                <a:cs typeface="Arial"/>
              </a:rPr>
              <a:t> </a:t>
            </a:r>
            <a:r>
              <a:rPr sz="2500" b="1" spc="-20">
                <a:latin typeface="Arial"/>
                <a:cs typeface="Arial"/>
              </a:rPr>
              <a:t>B/L)</a:t>
            </a:r>
            <a:endParaRPr sz="2500">
              <a:latin typeface="Arial"/>
              <a:cs typeface="Arial"/>
            </a:endParaRPr>
          </a:p>
          <a:p>
            <a:pPr marL="1282065" indent="-812800">
              <a:lnSpc>
                <a:spcPct val="100000"/>
              </a:lnSpc>
              <a:spcBef>
                <a:spcPts val="600"/>
              </a:spcBef>
              <a:buSzPct val="96000"/>
              <a:buAutoNum type="arabicPlain"/>
              <a:tabLst>
                <a:tab pos="1282700"/>
              </a:tabLst>
            </a:pPr>
            <a:r>
              <a:rPr sz="2500" b="1">
                <a:latin typeface="Microsoft JhengHei"/>
                <a:cs typeface="Microsoft JhengHei"/>
              </a:rPr>
              <a:t>联运提单</a:t>
            </a:r>
            <a:r>
              <a:rPr sz="2500" b="1">
                <a:latin typeface="Arial"/>
                <a:cs typeface="Arial"/>
              </a:rPr>
              <a:t>(Through</a:t>
            </a:r>
            <a:r>
              <a:rPr sz="2500" b="1" spc="-45">
                <a:latin typeface="Arial"/>
                <a:cs typeface="Arial"/>
              </a:rPr>
              <a:t> </a:t>
            </a:r>
            <a:r>
              <a:rPr sz="2500" b="1" spc="-20">
                <a:latin typeface="Arial"/>
                <a:cs typeface="Arial"/>
              </a:rPr>
              <a:t>B/L)</a:t>
            </a:r>
            <a:endParaRPr sz="2500">
              <a:latin typeface="Arial"/>
              <a:cs typeface="Arial"/>
            </a:endParaRPr>
          </a:p>
          <a:p>
            <a:pPr marL="698500" marR="5080" indent="-228600">
              <a:lnSpc>
                <a:spcPct val="100000"/>
              </a:lnSpc>
              <a:spcBef>
                <a:spcPts val="600"/>
              </a:spcBef>
              <a:buSzPct val="96000"/>
              <a:buAutoNum type="arabicPlain"/>
              <a:tabLst>
                <a:tab pos="1282700"/>
              </a:tabLst>
            </a:pPr>
            <a:r>
              <a:rPr sz="2500" b="1">
                <a:latin typeface="Microsoft JhengHei"/>
                <a:cs typeface="Microsoft JhengHei"/>
              </a:rPr>
              <a:t>多式联运提单（</a:t>
            </a:r>
            <a:r>
              <a:rPr sz="2500" b="1">
                <a:latin typeface="Arial"/>
                <a:cs typeface="Arial"/>
              </a:rPr>
              <a:t>Multimodal</a:t>
            </a:r>
            <a:r>
              <a:rPr sz="2500" b="1" spc="-50">
                <a:latin typeface="Arial"/>
                <a:cs typeface="Arial"/>
              </a:rPr>
              <a:t> </a:t>
            </a:r>
            <a:r>
              <a:rPr sz="2500" b="1" spc="-10">
                <a:latin typeface="Arial"/>
                <a:cs typeface="Arial"/>
              </a:rPr>
              <a:t>Transport </a:t>
            </a:r>
            <a:r>
              <a:rPr sz="2500" b="1">
                <a:latin typeface="Arial"/>
                <a:cs typeface="Arial"/>
              </a:rPr>
              <a:t>B/L</a:t>
            </a:r>
            <a:r>
              <a:rPr sz="2500" b="1">
                <a:latin typeface="Microsoft JhengHei"/>
                <a:cs typeface="Microsoft JhengHei"/>
              </a:rPr>
              <a:t>，</a:t>
            </a:r>
            <a:r>
              <a:rPr sz="2500" b="1">
                <a:latin typeface="Arial"/>
                <a:cs typeface="Arial"/>
              </a:rPr>
              <a:t>Combined</a:t>
            </a:r>
            <a:r>
              <a:rPr sz="2500" b="1" spc="-50">
                <a:latin typeface="Arial"/>
                <a:cs typeface="Arial"/>
              </a:rPr>
              <a:t> </a:t>
            </a:r>
            <a:r>
              <a:rPr sz="2500" b="1">
                <a:latin typeface="Arial"/>
                <a:cs typeface="Arial"/>
              </a:rPr>
              <a:t>Transport</a:t>
            </a:r>
            <a:r>
              <a:rPr sz="2500" b="1" spc="-35">
                <a:latin typeface="Arial"/>
                <a:cs typeface="Arial"/>
              </a:rPr>
              <a:t> </a:t>
            </a:r>
            <a:r>
              <a:rPr sz="2500" b="1">
                <a:latin typeface="Arial"/>
                <a:cs typeface="Arial"/>
              </a:rPr>
              <a:t>B/L</a:t>
            </a:r>
            <a:r>
              <a:rPr sz="2500" b="1" spc="-5">
                <a:latin typeface="Arial"/>
                <a:cs typeface="Arial"/>
              </a:rPr>
              <a:t> </a:t>
            </a:r>
            <a:r>
              <a:rPr sz="2500" b="1" spc="-50">
                <a:latin typeface="Microsoft JhengHei"/>
                <a:cs typeface="Microsoft JhengHei"/>
              </a:rPr>
              <a:t>）</a:t>
            </a:r>
            <a:endParaRPr sz="25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000" b="1">
                <a:latin typeface="Arial"/>
                <a:cs typeface="Arial"/>
              </a:rPr>
              <a:t>4</a:t>
            </a:r>
            <a:r>
              <a:rPr sz="3000" b="1">
                <a:latin typeface="Microsoft JhengHei"/>
                <a:cs typeface="Microsoft JhengHei"/>
              </a:rPr>
              <a:t>、按提单</a:t>
            </a:r>
            <a:r>
              <a:rPr sz="3000" b="1">
                <a:solidFill>
                  <a:srgbClr val="FF3300"/>
                </a:solidFill>
                <a:latin typeface="Microsoft JhengHei"/>
                <a:cs typeface="Microsoft JhengHei"/>
              </a:rPr>
              <a:t>收货人抬头</a:t>
            </a:r>
            <a:r>
              <a:rPr sz="3000" b="1" spc="-20">
                <a:latin typeface="Microsoft JhengHei"/>
                <a:cs typeface="Microsoft JhengHei"/>
              </a:rPr>
              <a:t>的不同</a:t>
            </a:r>
            <a:endParaRPr sz="3000">
              <a:latin typeface="Microsoft JhengHei"/>
              <a:cs typeface="Microsoft JhengHei"/>
            </a:endParaRPr>
          </a:p>
          <a:p>
            <a:pPr marL="1225550" indent="-895985">
              <a:lnSpc>
                <a:spcPct val="100000"/>
              </a:lnSpc>
              <a:spcBef>
                <a:spcPts val="720"/>
              </a:spcBef>
              <a:buSzPct val="111538"/>
              <a:buAutoNum type="arabicPlain"/>
              <a:tabLst>
                <a:tab pos="1226185"/>
              </a:tabLst>
            </a:pPr>
            <a:r>
              <a:rPr sz="2600" b="1">
                <a:latin typeface="Microsoft JhengHei"/>
                <a:cs typeface="Microsoft JhengHei"/>
              </a:rPr>
              <a:t>记名提单</a:t>
            </a:r>
            <a:r>
              <a:rPr sz="2600" b="1">
                <a:latin typeface="Arial"/>
                <a:cs typeface="Arial"/>
              </a:rPr>
              <a:t>(Straight</a:t>
            </a:r>
            <a:r>
              <a:rPr sz="2600" b="1" spc="-35">
                <a:latin typeface="Arial"/>
                <a:cs typeface="Arial"/>
              </a:rPr>
              <a:t> </a:t>
            </a:r>
            <a:r>
              <a:rPr sz="2600" b="1" spc="-20">
                <a:latin typeface="Arial"/>
                <a:cs typeface="Arial"/>
              </a:rPr>
              <a:t>B/L)</a:t>
            </a:r>
            <a:endParaRPr sz="2600">
              <a:latin typeface="Arial"/>
              <a:cs typeface="Arial"/>
            </a:endParaRPr>
          </a:p>
          <a:p>
            <a:pPr marL="1132205" indent="-845185">
              <a:lnSpc>
                <a:spcPct val="100000"/>
              </a:lnSpc>
              <a:spcBef>
                <a:spcPts val="635"/>
              </a:spcBef>
              <a:buSzPct val="96153"/>
              <a:buAutoNum type="arabicPlain"/>
              <a:tabLst>
                <a:tab pos="1132840"/>
              </a:tabLst>
            </a:pPr>
            <a:r>
              <a:rPr sz="2600" b="1">
                <a:latin typeface="Microsoft JhengHei"/>
                <a:cs typeface="Microsoft JhengHei"/>
              </a:rPr>
              <a:t>不记名提单</a:t>
            </a:r>
            <a:r>
              <a:rPr sz="2600" b="1">
                <a:latin typeface="Arial"/>
                <a:cs typeface="Arial"/>
              </a:rPr>
              <a:t>(Bearer/Blank/Open</a:t>
            </a:r>
            <a:r>
              <a:rPr sz="2600" b="1" spc="-65">
                <a:latin typeface="Arial"/>
                <a:cs typeface="Arial"/>
              </a:rPr>
              <a:t> </a:t>
            </a:r>
            <a:r>
              <a:rPr sz="2600" b="1" spc="-20">
                <a:latin typeface="Arial"/>
                <a:cs typeface="Arial"/>
              </a:rPr>
              <a:t>B/L)</a:t>
            </a:r>
            <a:endParaRPr sz="2600">
              <a:latin typeface="Arial"/>
              <a:cs typeface="Arial"/>
            </a:endParaRPr>
          </a:p>
          <a:p>
            <a:pPr marL="1132205" indent="-845185">
              <a:lnSpc>
                <a:spcPct val="100000"/>
              </a:lnSpc>
              <a:spcBef>
                <a:spcPts val="625"/>
              </a:spcBef>
              <a:buClr>
                <a:srgbClr val="000000"/>
              </a:buClr>
              <a:buSzPct val="96153"/>
              <a:buAutoNum type="arabicPlain"/>
              <a:tabLst>
                <a:tab pos="1132840"/>
              </a:tabLst>
            </a:pP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指示提单</a:t>
            </a:r>
            <a:r>
              <a:rPr sz="2600" b="1">
                <a:solidFill>
                  <a:srgbClr val="FF0000"/>
                </a:solidFill>
                <a:latin typeface="Arial"/>
                <a:cs typeface="Arial"/>
              </a:rPr>
              <a:t>(Order</a:t>
            </a:r>
            <a:r>
              <a:rPr sz="2600" b="1" spc="-25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600" b="1" spc="-20">
                <a:solidFill>
                  <a:srgbClr val="FF0000"/>
                </a:solidFill>
                <a:latin typeface="Arial"/>
                <a:cs typeface="Arial"/>
              </a:rPr>
              <a:t>B/L)</a:t>
            </a:r>
            <a:endParaRPr sz="260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820737" y="6159500"/>
            <a:ext cx="7937500" cy="482600"/>
            <a:chOff x="820737" y="6159500"/>
            <a:chExt cx="7937500" cy="482600"/>
          </a:xfrm>
        </p:grpSpPr>
        <p:sp>
          <p:nvSpPr>
            <p:cNvPr id="5" name="object 5"/>
            <p:cNvSpPr/>
            <p:nvPr/>
          </p:nvSpPr>
          <p:spPr>
            <a:xfrm>
              <a:off x="827087" y="6165850"/>
              <a:ext cx="7924800" cy="469900"/>
            </a:xfrm>
            <a:custGeom>
              <a:rect l="l" t="t" r="r" b="b"/>
              <a:pathLst>
                <a:path w="7924800" h="469900">
                  <a:moveTo>
                    <a:pt x="7924799" y="469900"/>
                  </a:moveTo>
                  <a:lnTo>
                    <a:pt x="0" y="469900"/>
                  </a:lnTo>
                  <a:lnTo>
                    <a:pt x="0" y="0"/>
                  </a:lnTo>
                  <a:lnTo>
                    <a:pt x="7924799" y="0"/>
                  </a:lnTo>
                  <a:lnTo>
                    <a:pt x="7924799" y="469900"/>
                  </a:lnTo>
                  <a:close/>
                </a:path>
              </a:pathLst>
            </a:custGeom>
            <a:solidFill>
              <a:srgbClr val="CC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827087" y="6165850"/>
              <a:ext cx="7924800" cy="469900"/>
            </a:xfrm>
            <a:custGeom>
              <a:rect l="l" t="t" r="r" b="b"/>
              <a:pathLst>
                <a:path w="7924800" h="469900">
                  <a:moveTo>
                    <a:pt x="0" y="0"/>
                  </a:moveTo>
                  <a:lnTo>
                    <a:pt x="7924799" y="0"/>
                  </a:lnTo>
                  <a:lnTo>
                    <a:pt x="7924799" y="469900"/>
                  </a:lnTo>
                  <a:lnTo>
                    <a:pt x="0" y="4699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FF66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35939" y="6475965"/>
            <a:ext cx="7880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Arial"/>
                <a:cs typeface="Arial"/>
              </a:rPr>
              <a:t>2023/11/11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392159" y="6454632"/>
            <a:ext cx="2159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 spc="-25">
                <a:latin typeface="Arial Black"/>
                <a:cs typeface="Arial Black"/>
              </a:rPr>
              <a:t>22</a:t>
            </a:r>
            <a:endParaRPr sz="1200">
              <a:latin typeface="Arial Black"/>
              <a:cs typeface="Arial Black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75728" y="6182037"/>
            <a:ext cx="5057140" cy="495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ts val="2600"/>
              </a:lnSpc>
              <a:spcBef>
                <a:spcPts val="100"/>
              </a:spcBef>
            </a:pPr>
            <a:r>
              <a:rPr sz="2450">
                <a:solidFill>
                  <a:srgbClr val="790471"/>
                </a:solidFill>
                <a:latin typeface="Webdings"/>
                <a:cs typeface="Webdings"/>
              </a:rPr>
              <a:t></a:t>
            </a:r>
            <a:r>
              <a:rPr sz="2400" b="1">
                <a:solidFill>
                  <a:srgbClr val="FF0000"/>
                </a:solidFill>
                <a:latin typeface="Times New Roman"/>
                <a:cs typeface="Times New Roman"/>
              </a:rPr>
              <a:t>“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空白抬头，空白背书</a:t>
            </a:r>
            <a:r>
              <a:rPr sz="2400" b="1">
                <a:solidFill>
                  <a:srgbClr val="FF0000"/>
                </a:solidFill>
                <a:latin typeface="Times New Roman"/>
                <a:cs typeface="Times New Roman"/>
              </a:rPr>
              <a:t>”</a:t>
            </a:r>
            <a:r>
              <a:rPr sz="2400" b="1" spc="-10">
                <a:solidFill>
                  <a:srgbClr val="FF0000"/>
                </a:solidFill>
                <a:latin typeface="Microsoft JhengHei"/>
                <a:cs typeface="Microsoft JhengHei"/>
              </a:rPr>
              <a:t>提单应用最广</a:t>
            </a:r>
            <a:endParaRPr sz="2400">
              <a:latin typeface="Microsoft JhengHei"/>
              <a:cs typeface="Microsoft JhengHei"/>
            </a:endParaRPr>
          </a:p>
          <a:p>
            <a:pPr marL="2586355">
              <a:lnSpc>
                <a:spcPts val="1100"/>
              </a:lnSpc>
            </a:pPr>
            <a:r>
              <a:rPr sz="1200" spc="-10">
                <a:latin typeface="宋体"/>
                <a:cs typeface="宋体"/>
              </a:rPr>
              <a:t>国际贸易单证实务</a:t>
            </a:r>
            <a:endParaRPr sz="1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https://d.book118.com/498103046026006037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182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5">
      <vt:lpstr>Arial</vt:lpstr>
      <vt:lpstr>Calibri</vt:lpstr>
      <vt:lpstr>Microsoft JhengHei</vt:lpstr>
      <vt:lpstr>宋体</vt:lpstr>
      <vt:lpstr>Arial Black</vt:lpstr>
      <vt:lpstr>Cambria</vt:lpstr>
      <vt:lpstr>Times New Roman</vt:lpstr>
      <vt:lpstr>Tahoma</vt:lpstr>
      <vt:lpstr>微软雅黑</vt:lpstr>
      <vt:lpstr>Wingdings</vt:lpstr>
      <vt:lpstr>Webdings</vt:lpstr>
      <vt:lpstr>Office Theme</vt:lpstr>
      <vt:lpstr>4.4 货运单证</vt:lpstr>
      <vt:lpstr>4.4.1 国际货物运输概述</vt:lpstr>
      <vt:lpstr>一、国际货物运输的有关概念</vt:lpstr>
      <vt:lpstr>三、装运条款（Terms	of	Shipment）</vt:lpstr>
      <vt:lpstr>PowerPoint Presentation</vt:lpstr>
      <vt:lpstr>（二）装运港（port of loading）和目的港(port of discharge)的规定</vt:lpstr>
      <vt:lpstr>PowerPoint Presentation</vt:lpstr>
      <vt:lpstr>2.	关于分批装运和转运的重要规定
1)同一船只、同一航次、相同目的地的多次装运，即使装运日期不同、装运港不同（提单号和提单 日期不同），也不视为分批装运。</vt:lpstr>
      <vt:lpstr>（四）装运通知（advice of shipment）</vt:lpstr>
      <vt:lpstr>（五）装运单证（shipping documents）</vt:lpstr>
      <vt:lpstr>4.4.2 出口货物托运与制单</vt:lpstr>
      <vt:lpstr>一、集装箱货物托运单各联的用途P121</vt:lpstr>
      <vt:lpstr>二、集装箱货物托运程序(补充)</vt:lpstr>
      <vt:lpstr>PowerPoint Presentation</vt:lpstr>
      <vt:lpstr>集装箱运输的优点：</vt:lpstr>
      <vt:lpstr>PowerPoint Presentation</vt:lpstr>
      <vt:lpstr>三、托运单的缮制P122</vt:lpstr>
      <vt:lpstr>4.4.3	装运单据</vt:lpstr>
      <vt:lpstr>一、海运提单（Bill of Lading）</vt:lpstr>
      <vt:lpstr>（二）种类</vt:lpstr>
      <vt:lpstr>2、按提单上对货物外表状况有无不良批注</vt:lpstr>
      <vt:lpstr>3、按运输方式划分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2024-09-16T22:11:57.230</cp:lastPrinted>
  <dcterms:created xsi:type="dcterms:W3CDTF">2024-09-16T14:11:57Z</dcterms:created>
  <dcterms:modified xsi:type="dcterms:W3CDTF">2024-09-16T14:11:58Z</dcterms:modified>
</cp:coreProperties>
</file>