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4E85A0F-B8DD-4704-BFFE-B9260022C80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9" name="PlaceHolder 1"/>
          <p:cNvSpPr>
            <a:spLocks noGrp="1"/>
          </p:cNvSpPr>
          <p:nvPr>
            <p:ph type="sldImg"/>
          </p:nvPr>
        </p:nvSpPr>
        <p:spPr>
          <a:xfrm>
            <a:off x="685800" y="1143000"/>
            <a:ext cx="5486040" cy="3085920"/>
          </a:xfrm>
          <a:prstGeom prst="rect">
            <a:avLst/>
          </a:prstGeom>
          <a:ln w="0">
            <a:noFill/>
          </a:ln>
        </p:spPr>
      </p:sp>
      <p:sp>
        <p:nvSpPr>
          <p:cNvPr id="48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2" name="PlaceHolder 1"/>
          <p:cNvSpPr>
            <a:spLocks noGrp="1"/>
          </p:cNvSpPr>
          <p:nvPr>
            <p:ph type="sldImg"/>
          </p:nvPr>
        </p:nvSpPr>
        <p:spPr>
          <a:xfrm>
            <a:off x="685800" y="1143000"/>
            <a:ext cx="5486040" cy="3085920"/>
          </a:xfrm>
          <a:prstGeom prst="rect">
            <a:avLst/>
          </a:prstGeom>
          <a:ln w="0">
            <a:noFill/>
          </a:ln>
        </p:spPr>
      </p:sp>
      <p:sp>
        <p:nvSpPr>
          <p:cNvPr id="48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5" name="PlaceHolder 1"/>
          <p:cNvSpPr>
            <a:spLocks noGrp="1"/>
          </p:cNvSpPr>
          <p:nvPr>
            <p:ph type="sldImg"/>
          </p:nvPr>
        </p:nvSpPr>
        <p:spPr>
          <a:xfrm>
            <a:off x="685800" y="1143000"/>
            <a:ext cx="5486040" cy="3085920"/>
          </a:xfrm>
          <a:prstGeom prst="rect">
            <a:avLst/>
          </a:prstGeom>
          <a:ln w="0">
            <a:noFill/>
          </a:ln>
        </p:spPr>
      </p:sp>
      <p:sp>
        <p:nvSpPr>
          <p:cNvPr id="48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8" name="PlaceHolder 1"/>
          <p:cNvSpPr>
            <a:spLocks noGrp="1"/>
          </p:cNvSpPr>
          <p:nvPr>
            <p:ph type="sldImg"/>
          </p:nvPr>
        </p:nvSpPr>
        <p:spPr>
          <a:xfrm>
            <a:off x="685800" y="1143000"/>
            <a:ext cx="5486040" cy="3085920"/>
          </a:xfrm>
          <a:prstGeom prst="rect">
            <a:avLst/>
          </a:prstGeom>
          <a:ln w="0">
            <a:noFill/>
          </a:ln>
        </p:spPr>
      </p:sp>
      <p:sp>
        <p:nvSpPr>
          <p:cNvPr id="48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9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1" name="PlaceHolder 1"/>
          <p:cNvSpPr>
            <a:spLocks noGrp="1"/>
          </p:cNvSpPr>
          <p:nvPr>
            <p:ph type="sldImg"/>
          </p:nvPr>
        </p:nvSpPr>
        <p:spPr>
          <a:xfrm>
            <a:off x="685800" y="1143000"/>
            <a:ext cx="5486040" cy="3085920"/>
          </a:xfrm>
          <a:prstGeom prst="rect">
            <a:avLst/>
          </a:prstGeom>
          <a:ln w="0">
            <a:noFill/>
          </a:ln>
        </p:spPr>
      </p:sp>
      <p:sp>
        <p:nvSpPr>
          <p:cNvPr id="49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9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4" name="PlaceHolder 1"/>
          <p:cNvSpPr>
            <a:spLocks noGrp="1"/>
          </p:cNvSpPr>
          <p:nvPr>
            <p:ph type="sldImg"/>
          </p:nvPr>
        </p:nvSpPr>
        <p:spPr>
          <a:xfrm>
            <a:off x="685800" y="1143000"/>
            <a:ext cx="5486040" cy="3085920"/>
          </a:xfrm>
          <a:prstGeom prst="rect">
            <a:avLst/>
          </a:prstGeom>
          <a:ln w="0">
            <a:noFill/>
          </a:ln>
        </p:spPr>
      </p:sp>
      <p:sp>
        <p:nvSpPr>
          <p:cNvPr id="49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9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C526AC-C01A-46DF-8EE2-382A006F8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0B5355-9654-4F5E-861A-D2FF98CB8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4ED24A-D511-42B8-ADF6-076DE8F80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B81153-A4DF-4486-A21A-522F21AB63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D0205E-F2B9-4CCF-9559-8E4EFF255A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98F61E-D97E-4C87-BD46-B4D42E9F09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42C8BA-2BE0-4D30-84C2-E40BA12D5A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CD2214-96C3-4717-B05D-4CBBFBC82E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A25387-01E9-4B63-97E5-C9203A440D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08528A-D20F-4A6D-8B25-B6A2A6F28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CD289-965A-45CE-BC44-F9D31EBC47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0482428-71B8-4810-8212-B1542978764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36FB4BA-E9CE-4B26-AB1E-7C9CDE2CEDB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 Id="rId4"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12066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72" name="图片 14"/>
          <p:cNvPicPr/>
          <p:nvPr/>
        </p:nvPicPr>
        <p:blipFill>
          <a:blip r:embed="rId2"/>
          <a:srcRect l="55164" t="24997" r="27493" b="38720"/>
          <a:stretch>
            <a:fillRect/>
          </a:stretch>
        </p:blipFill>
        <p:spPr>
          <a:xfrm>
            <a:off x="2731680" y="1994400"/>
            <a:ext cx="6484680" cy="5652000"/>
          </a:xfrm>
          <a:prstGeom prst="rect">
            <a:avLst/>
          </a:prstGeom>
          <a:ln w="0">
            <a:noFill/>
          </a:ln>
        </p:spPr>
      </p:pic>
      <p:pic>
        <p:nvPicPr>
          <p:cNvPr id="73" name="图片 26"/>
          <p:cNvPicPr/>
          <p:nvPr/>
        </p:nvPicPr>
        <p:blipFill>
          <a:blip r:embed="rId2"/>
          <a:srcRect l="5562" r="58211" b="25947"/>
          <a:stretch>
            <a:fillRect/>
          </a:stretch>
        </p:blipFill>
        <p:spPr>
          <a:xfrm>
            <a:off x="1838520" y="804960"/>
            <a:ext cx="3520080" cy="2998080"/>
          </a:xfrm>
          <a:prstGeom prst="rect">
            <a:avLst/>
          </a:prstGeom>
          <a:ln w="0">
            <a:noFill/>
          </a:ln>
        </p:spPr>
      </p:pic>
      <p:sp>
        <p:nvSpPr>
          <p:cNvPr id="74"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航空行业安全生产规章制度培训内容</a:t>
            </a:r>
            <a:endParaRPr lang="en-US" sz="6000" b="0" strike="noStrike" spc="-1">
              <a:solidFill>
                <a:schemeClr val="dk1"/>
              </a:solidFill>
              <a:latin typeface="Arial"/>
            </a:endParaRPr>
          </a:p>
        </p:txBody>
      </p:sp>
      <p:sp>
        <p:nvSpPr>
          <p:cNvPr id="75"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6"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pic>
        <p:nvPicPr>
          <p:cNvPr id="77" name="图片 24"/>
          <p:cNvPicPr/>
          <p:nvPr/>
        </p:nvPicPr>
        <p:blipFill>
          <a:blip r:embed="rId3"/>
          <a:srcRect l="84397"/>
          <a:stretch>
            <a:fillRect/>
          </a:stretch>
        </p:blipFill>
        <p:spPr>
          <a:xfrm>
            <a:off x="9623520" y="0"/>
            <a:ext cx="2567880" cy="6857640"/>
          </a:xfrm>
          <a:prstGeom prst="rect">
            <a:avLst/>
          </a:prstGeom>
          <a:ln w="0">
            <a:noFill/>
          </a:ln>
        </p:spPr>
      </p:pic>
      <p:pic>
        <p:nvPicPr>
          <p:cNvPr id="78" name="图片 4"/>
          <p:cNvPicPr/>
          <p:nvPr/>
        </p:nvPicPr>
        <p:blipFill>
          <a:blip r:embed="rId3"/>
          <a:srcRect r="81819"/>
          <a:stretch>
            <a:fillRect/>
          </a:stretch>
        </p:blipFill>
        <p:spPr>
          <a:xfrm>
            <a:off x="0" y="0"/>
            <a:ext cx="2992320" cy="685764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100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 calcmode="lin" valueType="num">
                                      <p:cBhvr additive="repl">
                                        <p:cTn id="7" dur="1000" fill="hold"/>
                                        <p:tgtEl>
                                          <p:spTgt spid="77"/>
                                        </p:tgtEl>
                                        <p:attrNameLst>
                                          <p:attrName>ppt_x</p:attrName>
                                        </p:attrNameLst>
                                      </p:cBhvr>
                                      <p:tavLst>
                                        <p:tav tm="0">
                                          <p:val>
                                            <p:strVal val="1+#ppt_w/2"/>
                                          </p:val>
                                        </p:tav>
                                        <p:tav tm="100000">
                                          <p:val>
                                            <p:strVal val="#ppt_x"/>
                                          </p:val>
                                        </p:tav>
                                      </p:tavLst>
                                    </p:anim>
                                    <p:anim calcmode="lin" valueType="num">
                                      <p:cBhvr additive="repl">
                                        <p:cTn id="8" dur="1000" fill="hold"/>
                                        <p:tgtEl>
                                          <p:spTgt spid="77"/>
                                        </p:tgtEl>
                                        <p:attrNameLst>
                                          <p:attrName>ppt_y</p:attrName>
                                        </p:attrNameLst>
                                      </p:cBhvr>
                                      <p:tavLst>
                                        <p:tav tm="0">
                                          <p:val>
                                            <p:strVal val="#ppt_y"/>
                                          </p:val>
                                        </p:tav>
                                        <p:tav tm="100000">
                                          <p:val>
                                            <p:strVal val="#ppt_y"/>
                                          </p:val>
                                        </p:tav>
                                      </p:tavLst>
                                    </p:anim>
                                  </p:childTnLst>
                                </p:cTn>
                              </p:par>
                              <p:par>
                                <p:cTn id="9" presetID="6" presetClass="entr" presetSubtype="16" dur="1000" fill="hold" nodeType="with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circle(in)">
                                      <p:cBhvr additive="repl">
                                        <p:cTn id="11" dur="1000"/>
                                        <p:tgtEl>
                                          <p:spTgt spid="73"/>
                                        </p:tgtEl>
                                      </p:cBhvr>
                                    </p:animEffect>
                                  </p:childTnLst>
                                </p:cTn>
                              </p:par>
                            </p:childTnLst>
                          </p:cTn>
                        </p:par>
                        <p:par>
                          <p:cTn id="12" fill="hold" nodeType="afterGroup">
                            <p:stCondLst>
                              <p:cond delay="1000"/>
                            </p:stCondLst>
                            <p:childTnLst>
                              <p:par>
                                <p:cTn id="13" presetID="6" presetClass="entr" presetSubtype="16" dur="2000" fill="hold" nodeType="after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circle(in)">
                                      <p:cBhvr additive="repl">
                                        <p:cTn id="15" dur="2000"/>
                                        <p:tgtEl>
                                          <p:spTgt spid="72"/>
                                        </p:tgtEl>
                                      </p:cBhvr>
                                    </p:animEffect>
                                  </p:childTnLst>
                                </p:cTn>
                              </p:par>
                              <p:par>
                                <p:cTn id="16" presetID="2" presetClass="entr" presetSubtype="8" dur="1000" fill="hold" nodeType="withEffect">
                                  <p:stCondLst>
                                    <p:cond delay="0"/>
                                  </p:stCondLst>
                                  <p:childTnLst>
                                    <p:set>
                                      <p:cBhvr>
                                        <p:cTn id="17" dur="1" fill="hold">
                                          <p:stCondLst>
                                            <p:cond delay="0"/>
                                          </p:stCondLst>
                                        </p:cTn>
                                        <p:tgtEl>
                                          <p:spTgt spid="78"/>
                                        </p:tgtEl>
                                        <p:attrNameLst>
                                          <p:attrName>style.visibility</p:attrName>
                                        </p:attrNameLst>
                                      </p:cBhvr>
                                      <p:to>
                                        <p:strVal val="visible"/>
                                      </p:to>
                                    </p:set>
                                    <p:anim calcmode="lin" valueType="num">
                                      <p:cBhvr additive="repl">
                                        <p:cTn id="18" dur="1000" fill="hold"/>
                                        <p:tgtEl>
                                          <p:spTgt spid="78"/>
                                        </p:tgtEl>
                                        <p:attrNameLst>
                                          <p:attrName>ppt_x</p:attrName>
                                        </p:attrNameLst>
                                      </p:cBhvr>
                                      <p:tavLst>
                                        <p:tav tm="0">
                                          <p:val>
                                            <p:strVal val="0-#ppt_w/2"/>
                                          </p:val>
                                        </p:tav>
                                        <p:tav tm="100000">
                                          <p:val>
                                            <p:strVal val="#ppt_x"/>
                                          </p:val>
                                        </p:tav>
                                      </p:tavLst>
                                    </p:anim>
                                    <p:anim calcmode="lin" valueType="num">
                                      <p:cBhvr additive="repl">
                                        <p:cTn id="19" dur="10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航空行业安全生产规章制度培训内容简介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航空公司安全规章制度概述</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安全操作流程培训</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事故案例分析培训</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培训效果评估</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7</a:t>
            </a:r>
            <a:r>
              <a:rPr lang="zh-CN" sz="2400" b="0" strike="noStrike" spc="-1">
                <a:solidFill>
                  <a:schemeClr val="lt1"/>
                </a:solidFill>
                <a:latin typeface="微软雅黑"/>
                <a:ea typeface="微软雅黑"/>
              </a:rPr>
              <a:t>章  结语</a:t>
            </a:r>
            <a:endParaRPr lang="en-US" sz="2400" b="0" strike="noStrike" spc="-1">
              <a:solidFill>
                <a:srgbClr val="FFFFFF"/>
              </a:solidFill>
              <a:latin typeface="Arial"/>
            </a:endParaRPr>
          </a:p>
        </p:txBody>
      </p:sp>
      <p:pic>
        <p:nvPicPr>
          <p:cNvPr id="81" name="图片 16"/>
          <p:cNvPicPr/>
          <p:nvPr/>
        </p:nvPicPr>
        <p:blipFill>
          <a:blip r:embed="rId3"/>
          <a:srcRect l="55164" t="24997" r="27493" b="38720"/>
          <a:stretch>
            <a:fillRect/>
          </a:stretch>
        </p:blipFill>
        <p:spPr>
          <a:xfrm>
            <a:off x="8813520" y="501480"/>
            <a:ext cx="4225680" cy="3682800"/>
          </a:xfrm>
          <a:prstGeom prst="rect">
            <a:avLst/>
          </a:prstGeom>
          <a:ln w="0">
            <a:noFill/>
          </a:ln>
        </p:spPr>
      </p:pic>
      <p:pic>
        <p:nvPicPr>
          <p:cNvPr id="82" name="图片 15"/>
          <p:cNvPicPr/>
          <p:nvPr/>
        </p:nvPicPr>
        <p:blipFill>
          <a:blip r:embed="rId3"/>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circle(in)">
                                      <p:cBhvr additive="repl">
                                        <p:cTn id="7" dur="2000"/>
                                        <p:tgtEl>
                                          <p:spTgt spid="8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2"/>
                                        </p:tgtEl>
                                        <p:attrNameLst>
                                          <p:attrName>style.visibility</p:attrName>
                                        </p:attrNameLst>
                                      </p:cBhvr>
                                      <p:to>
                                        <p:strVal val="visible"/>
                                      </p:to>
                                    </p:set>
                                    <p:animEffect transition="in" filter="circle(in)">
                                      <p:cBhvr additive="repl">
                                        <p:cTn id="10" dur="2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8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8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第一章 航空行业安全生产规章制度培训内容简介</a:t>
            </a:r>
            <a:endParaRPr lang="en-US" sz="3600" b="0" strike="noStrike" spc="-1">
              <a:solidFill>
                <a:schemeClr val="dk1"/>
              </a:solidFill>
              <a:latin typeface="Arial"/>
            </a:endParaRPr>
          </a:p>
        </p:txBody>
      </p:sp>
      <p:sp>
        <p:nvSpPr>
          <p:cNvPr id="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circle(in)">
                                      <p:cBhvr additive="repl">
                                        <p:cTn id="7" dur="2000"/>
                                        <p:tgtEl>
                                          <p:spTgt spid="8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circle(in)">
                                      <p:cBhvr additive="repl">
                                        <p:cTn id="10"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88"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89"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9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航空行业安全生产规章制度培训概述</a:t>
            </a:r>
            <a:endParaRPr lang="en-US" sz="3600" b="0" strike="noStrike" spc="-1">
              <a:solidFill>
                <a:schemeClr val="dk1"/>
              </a:solidFill>
              <a:latin typeface="Arial"/>
            </a:endParaRPr>
          </a:p>
        </p:txBody>
      </p:sp>
      <p:sp>
        <p:nvSpPr>
          <p:cNvPr id="9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确保航空公司运营安全稳定</a:t>
            </a:r>
            <a:endParaRPr lang="en-US" sz="1600" b="0" strike="noStrike" spc="-1">
              <a:solidFill>
                <a:srgbClr val="FFFFFF"/>
              </a:solidFill>
              <a:latin typeface="Arial"/>
            </a:endParaRPr>
          </a:p>
        </p:txBody>
      </p:sp>
      <p:sp>
        <p:nvSpPr>
          <p:cNvPr id="9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航空行业安全生产规章制度的重要性</a:t>
            </a:r>
            <a:endParaRPr lang="en-US" sz="2000" b="0" strike="noStrike" spc="-1">
              <a:solidFill>
                <a:srgbClr val="FFFFFF"/>
              </a:solidFill>
              <a:latin typeface="Arial"/>
            </a:endParaRPr>
          </a:p>
        </p:txBody>
      </p:sp>
      <p:sp>
        <p:nvSpPr>
          <p:cNvPr id="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预防事故发生，保障乘客和员工安全</a:t>
            </a:r>
            <a:endParaRPr lang="en-US" sz="1600" b="0" strike="noStrike" spc="-1">
              <a:solidFill>
                <a:srgbClr val="FFFFFF"/>
              </a:solidFill>
              <a:latin typeface="Arial"/>
            </a:endParaRPr>
          </a:p>
        </p:txBody>
      </p:sp>
      <p:sp>
        <p:nvSpPr>
          <p:cNvPr id="9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航空行业安全生产规章制度培训的必要性</a:t>
            </a:r>
            <a:endParaRPr lang="en-US" sz="2000" b="0" strike="noStrike" spc="-1">
              <a:solidFill>
                <a:srgbClr val="FFFFFF"/>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提升员工安全意识与技能</a:t>
            </a:r>
            <a:endParaRPr lang="en-US" sz="1600" b="0" strike="noStrike" spc="-1">
              <a:solidFill>
                <a:srgbClr val="FFFFFF"/>
              </a:solidFill>
              <a:latin typeface="Arial"/>
            </a:endParaRPr>
          </a:p>
        </p:txBody>
      </p:sp>
      <p:sp>
        <p:nvSpPr>
          <p:cNvPr id="9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安全生产规章制度对航空公司的影响</a:t>
            </a:r>
            <a:endParaRPr lang="en-US" sz="2000" b="0" strike="noStrike" spc="-1">
              <a:solidFill>
                <a:srgbClr val="FFFFFF"/>
              </a:solidFill>
              <a:latin typeface="Arial"/>
            </a:endParaRPr>
          </a:p>
        </p:txBody>
      </p:sp>
      <p:pic>
        <p:nvPicPr>
          <p:cNvPr id="100"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circle(in)">
                                      <p:cBhvr additive="repl">
                                        <p:cTn id="7" dur="2000"/>
                                        <p:tgtEl>
                                          <p:spTgt spid="10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9"/>
                                        </p:tgtEl>
                                        <p:attrNameLst>
                                          <p:attrName>style.visibility</p:attrName>
                                        </p:attrNameLst>
                                      </p:cBhvr>
                                      <p:to>
                                        <p:strVal val="visible"/>
                                      </p:to>
                                    </p:set>
                                    <p:animEffect transition="in" filter="circle(in)">
                                      <p:cBhvr additive="repl">
                                        <p:cTn id="10" dur="2000"/>
                                        <p:tgtEl>
                                          <p:spTgt spid="8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88"/>
                                        </p:tgtEl>
                                        <p:attrNameLst>
                                          <p:attrName>style.visibility</p:attrName>
                                        </p:attrNameLst>
                                      </p:cBhvr>
                                      <p:to>
                                        <p:strVal val="visible"/>
                                      </p:to>
                                    </p:set>
                                    <p:animEffect transition="in" filter="circle(in)">
                                      <p:cBhvr additive="repl">
                                        <p:cTn id="13" dur="10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01"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0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航空行业安全生产规章制度培训目的</a:t>
            </a:r>
            <a:endParaRPr lang="en-US" sz="3600" b="0" strike="noStrike" spc="-1">
              <a:solidFill>
                <a:schemeClr val="dk1"/>
              </a:solidFill>
              <a:latin typeface="Arial"/>
            </a:endParaRPr>
          </a:p>
        </p:txBody>
      </p:sp>
      <p:sp>
        <p:nvSpPr>
          <p:cNvPr id="103"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提高员工对危险情况的识别能力</a:t>
            </a:r>
            <a:endParaRPr lang="en-US" sz="1600" b="0" strike="noStrike" spc="-1">
              <a:solidFill>
                <a:srgbClr val="FFFFFF"/>
              </a:solidFill>
              <a:latin typeface="Arial"/>
            </a:endParaRPr>
          </a:p>
        </p:txBody>
      </p:sp>
      <p:sp>
        <p:nvSpPr>
          <p:cNvPr id="104"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增强员工安全意识</a:t>
            </a:r>
            <a:endParaRPr lang="en-US" sz="2000" b="0" strike="noStrike" spc="-1">
              <a:solidFill>
                <a:srgbClr val="FFFFFF"/>
              </a:solidFill>
              <a:latin typeface="Arial"/>
            </a:endParaRPr>
          </a:p>
        </p:txBody>
      </p:sp>
      <p:sp>
        <p:nvSpPr>
          <p:cNvPr id="105"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培养员工正确应对紧急情况的能力</a:t>
            </a:r>
            <a:endParaRPr lang="en-US" sz="1600" b="0" strike="noStrike" spc="-1">
              <a:solidFill>
                <a:srgbClr val="FFFFFF"/>
              </a:solidFill>
              <a:latin typeface="Arial"/>
            </a:endParaRPr>
          </a:p>
        </p:txBody>
      </p:sp>
      <p:sp>
        <p:nvSpPr>
          <p:cNvPr id="106"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提高员工安全技能</a:t>
            </a:r>
            <a:endParaRPr lang="en-US" sz="2000" b="0" strike="noStrike" spc="-1">
              <a:solidFill>
                <a:srgbClr val="FFFFFF"/>
              </a:solidFill>
              <a:latin typeface="Arial"/>
            </a:endParaRPr>
          </a:p>
        </p:txBody>
      </p:sp>
      <p:sp>
        <p:nvSpPr>
          <p:cNvPr id="107"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减少事故发生的概率，保障航空安全</a:t>
            </a:r>
            <a:endParaRPr lang="en-US" sz="1600" b="0" strike="noStrike" spc="-1">
              <a:solidFill>
                <a:srgbClr val="FFFFFF"/>
              </a:solidFill>
              <a:latin typeface="Arial"/>
            </a:endParaRPr>
          </a:p>
        </p:txBody>
      </p:sp>
      <p:sp>
        <p:nvSpPr>
          <p:cNvPr id="108"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防范事故发生</a:t>
            </a:r>
            <a:endParaRPr lang="en-US" sz="2000" b="0" strike="noStrike" spc="-1">
              <a:solidFill>
                <a:srgbClr val="FFFFFF"/>
              </a:solidFill>
              <a:latin typeface="Arial"/>
            </a:endParaRPr>
          </a:p>
        </p:txBody>
      </p:sp>
      <p:sp>
        <p:nvSpPr>
          <p:cNvPr id="109"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10"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11"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11"/>
                                        </p:tgtEl>
                                        <p:attrNameLst>
                                          <p:attrName>style.visibility</p:attrName>
                                        </p:attrNameLst>
                                      </p:cBhvr>
                                      <p:to>
                                        <p:strVal val="visible"/>
                                      </p:to>
                                    </p:set>
                                    <p:animEffect transition="in" filter="circle(in)">
                                      <p:cBhvr additive="repl">
                                        <p:cTn id="7" dur="2000"/>
                                        <p:tgtEl>
                                          <p:spTgt spid="11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01"/>
                                        </p:tgtEl>
                                        <p:attrNameLst>
                                          <p:attrName>style.visibility</p:attrName>
                                        </p:attrNameLst>
                                      </p:cBhvr>
                                      <p:to>
                                        <p:strVal val="visible"/>
                                      </p:to>
                                    </p:set>
                                    <p:animEffect transition="in" filter="circle(in)">
                                      <p:cBhvr additive="repl">
                                        <p:cTn id="10" dur="2000"/>
                                        <p:tgtEl>
                                          <p:spTgt spid="1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12"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13"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培训内容概览</a:t>
            </a:r>
            <a:endParaRPr lang="en-US" sz="2800" b="0" strike="noStrike" spc="-1">
              <a:solidFill>
                <a:srgbClr val="FFFFFF"/>
              </a:solidFill>
              <a:latin typeface="Arial"/>
            </a:endParaRPr>
          </a:p>
        </p:txBody>
      </p:sp>
      <p:sp>
        <p:nvSpPr>
          <p:cNvPr id="11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航空公司安全规章制度概述，包括飞行安全、地面操作规程等方面内容；安全操作流程涉及飞机起降、维护等操作程序；紧急情况处理程序包含火警、机械故障等应急处理流程；事故案例分析用于总结经验教训，提升应对能力。</a:t>
            </a:r>
            <a:endParaRPr lang="en-US" sz="1800" b="0" strike="noStrike" spc="-1">
              <a:solidFill>
                <a:srgbClr val="FFFFFF"/>
              </a:solidFill>
              <a:latin typeface="Arial"/>
            </a:endParaRPr>
          </a:p>
        </p:txBody>
      </p:sp>
      <p:sp>
        <p:nvSpPr>
          <p:cNvPr id="1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1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circle(in)">
                                      <p:cBhvr additive="repl">
                                        <p:cTn id="7" dur="2000"/>
                                        <p:tgtEl>
                                          <p:spTgt spid="11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13"/>
                                        </p:tgtEl>
                                        <p:attrNameLst>
                                          <p:attrName>style.visibility</p:attrName>
                                        </p:attrNameLst>
                                      </p:cBhvr>
                                      <p:to>
                                        <p:strVal val="visible"/>
                                      </p:to>
                                    </p:set>
                                    <p:animEffect transition="in" filter="circle(in)">
                                      <p:cBhvr additive="repl">
                                        <p:cTn id="10" dur="2000"/>
                                        <p:tgtEl>
                                          <p:spTgt spid="113"/>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12"/>
                                        </p:tgtEl>
                                        <p:attrNameLst>
                                          <p:attrName>style.visibility</p:attrName>
                                        </p:attrNameLst>
                                      </p:cBhvr>
                                      <p:to>
                                        <p:strVal val="visible"/>
                                      </p:to>
                                    </p:set>
                                    <p:animEffect transition="in" filter="circle(in)">
                                      <p:cBhvr additive="repl">
                                        <p:cTn id="13" dur="1000"/>
                                        <p:tgtEl>
                                          <p:spTgt spid="1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19"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2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培训形式</a:t>
            </a:r>
            <a:endParaRPr lang="en-US" sz="3600" b="0" strike="noStrike" spc="-1">
              <a:solidFill>
                <a:schemeClr val="dk1"/>
              </a:solidFill>
              <a:latin typeface="Arial"/>
            </a:endParaRPr>
          </a:p>
        </p:txBody>
      </p:sp>
      <p:sp>
        <p:nvSpPr>
          <p:cNvPr id="121"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传授理论知识，引导员工学习</a:t>
            </a:r>
            <a:endParaRPr lang="en-US" sz="1600" b="0" strike="noStrike" spc="-1">
              <a:solidFill>
                <a:srgbClr val="FFFFFF"/>
              </a:solidFill>
              <a:latin typeface="Arial"/>
            </a:endParaRPr>
          </a:p>
        </p:txBody>
      </p:sp>
      <p:sp>
        <p:nvSpPr>
          <p:cNvPr id="122"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讲座</a:t>
            </a:r>
            <a:endParaRPr lang="en-US" sz="2000" b="0" strike="noStrike" spc="-1">
              <a:solidFill>
                <a:srgbClr val="FFFFFF"/>
              </a:solidFill>
              <a:latin typeface="Arial"/>
            </a:endParaRPr>
          </a:p>
        </p:txBody>
      </p:sp>
      <p:sp>
        <p:nvSpPr>
          <p:cNvPr id="123"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直观展示操作步骤，提高学习效率</a:t>
            </a:r>
            <a:endParaRPr lang="en-US" sz="1600" b="0" strike="noStrike" spc="-1">
              <a:solidFill>
                <a:srgbClr val="FFFFFF"/>
              </a:solidFill>
              <a:latin typeface="Arial"/>
            </a:endParaRPr>
          </a:p>
        </p:txBody>
      </p:sp>
      <p:sp>
        <p:nvSpPr>
          <p:cNvPr id="124"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视频教学</a:t>
            </a:r>
            <a:endParaRPr lang="en-US" sz="2000" b="0" strike="noStrike" spc="-1">
              <a:solidFill>
                <a:srgbClr val="FFFFFF"/>
              </a:solidFill>
              <a:latin typeface="Arial"/>
            </a:endParaRPr>
          </a:p>
        </p:txBody>
      </p:sp>
      <p:sp>
        <p:nvSpPr>
          <p:cNvPr id="125"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模拟真实情况，锻炼操作技能</a:t>
            </a:r>
            <a:endParaRPr lang="en-US" sz="1600" b="0" strike="noStrike" spc="-1">
              <a:solidFill>
                <a:srgbClr val="FFFFFF"/>
              </a:solidFill>
              <a:latin typeface="Arial"/>
            </a:endParaRPr>
          </a:p>
        </p:txBody>
      </p:sp>
      <p:sp>
        <p:nvSpPr>
          <p:cNvPr id="126"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实地演练</a:t>
            </a:r>
            <a:endParaRPr lang="en-US" sz="2000" b="0" strike="noStrike" spc="-1">
              <a:solidFill>
                <a:srgbClr val="FFFFFF"/>
              </a:solidFill>
              <a:latin typeface="Arial"/>
            </a:endParaRPr>
          </a:p>
        </p:txBody>
      </p:sp>
      <p:sp>
        <p:nvSpPr>
          <p:cNvPr id="127"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检验学习效果，强化记忆</a:t>
            </a:r>
            <a:endParaRPr lang="en-US" sz="1600" b="0" strike="noStrike" spc="-1">
              <a:solidFill>
                <a:srgbClr val="FFFFFF"/>
              </a:solidFill>
              <a:latin typeface="Arial"/>
            </a:endParaRPr>
          </a:p>
        </p:txBody>
      </p:sp>
      <p:sp>
        <p:nvSpPr>
          <p:cNvPr id="128"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模拟考试</a:t>
            </a:r>
            <a:endParaRPr lang="en-US" sz="2000" b="0" strike="noStrike" spc="-1">
              <a:solidFill>
                <a:srgbClr val="FFFFFF"/>
              </a:solidFill>
              <a:latin typeface="Arial"/>
            </a:endParaRPr>
          </a:p>
        </p:txBody>
      </p:sp>
      <p:pic>
        <p:nvPicPr>
          <p:cNvPr id="129"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29"/>
                                        </p:tgtEl>
                                        <p:attrNameLst>
                                          <p:attrName>style.visibility</p:attrName>
                                        </p:attrNameLst>
                                      </p:cBhvr>
                                      <p:to>
                                        <p:strVal val="visible"/>
                                      </p:to>
                                    </p:set>
                                    <p:animEffect transition="in" filter="circle(in)">
                                      <p:cBhvr additive="repl">
                                        <p:cTn id="7" dur="2000"/>
                                        <p:tgtEl>
                                          <p:spTgt spid="129"/>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19"/>
                                        </p:tgtEl>
                                        <p:attrNameLst>
                                          <p:attrName>style.visibility</p:attrName>
                                        </p:attrNameLst>
                                      </p:cBhvr>
                                      <p:to>
                                        <p:strVal val="visible"/>
                                      </p:to>
                                    </p:set>
                                    <p:animEffect transition="in" filter="circle(in)">
                                      <p:cBhvr additive="repl">
                                        <p:cTn id="10" dur="2000"/>
                                        <p:tgtEl>
                                          <p:spTgt spid="1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30"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3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航空行业安全生产规章制度培训的重要性</a:t>
            </a:r>
            <a:endParaRPr lang="en-US" sz="3600" b="0" strike="noStrike" spc="-1">
              <a:solidFill>
                <a:schemeClr val="dk1"/>
              </a:solidFill>
              <a:latin typeface="Arial"/>
            </a:endParaRPr>
          </a:p>
        </p:txBody>
      </p:sp>
      <p:sp>
        <p:nvSpPr>
          <p:cNvPr id="132"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保障航空安全，维护安全生产秩序</a:t>
            </a:r>
            <a:endParaRPr lang="en-US" sz="1600" b="0" strike="noStrike" spc="-1">
              <a:solidFill>
                <a:srgbClr val="FFFFFF"/>
              </a:solidFill>
              <a:latin typeface="Arial"/>
            </a:endParaRPr>
          </a:p>
        </p:txBody>
      </p:sp>
      <p:sp>
        <p:nvSpPr>
          <p:cNvPr id="133"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法律法规要求</a:t>
            </a:r>
            <a:endParaRPr lang="en-US" sz="2000" b="0" strike="noStrike" spc="-1">
              <a:solidFill>
                <a:srgbClr val="FFFFFF"/>
              </a:solidFill>
              <a:latin typeface="Arial"/>
            </a:endParaRPr>
          </a:p>
        </p:txBody>
      </p:sp>
      <p:sp>
        <p:nvSpPr>
          <p:cNvPr id="134"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提高员工应对紧急情况的能力</a:t>
            </a:r>
            <a:endParaRPr lang="en-US" sz="1600" b="0" strike="noStrike" spc="-1">
              <a:solidFill>
                <a:srgbClr val="FFFFFF"/>
              </a:solidFill>
              <a:latin typeface="Arial"/>
            </a:endParaRPr>
          </a:p>
        </p:txBody>
      </p:sp>
      <p:sp>
        <p:nvSpPr>
          <p:cNvPr id="135"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员工安全素质</a:t>
            </a:r>
            <a:endParaRPr lang="en-US" sz="2000" b="0" strike="noStrike" spc="-1">
              <a:solidFill>
                <a:srgbClr val="FFFFFF"/>
              </a:solidFill>
              <a:latin typeface="Arial"/>
            </a:endParaRPr>
          </a:p>
        </p:txBody>
      </p:sp>
      <p:sp>
        <p:nvSpPr>
          <p:cNvPr id="136"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减少事故发生概率，降低损失</a:t>
            </a:r>
            <a:endParaRPr lang="en-US" sz="1600" b="0" strike="noStrike" spc="-1">
              <a:solidFill>
                <a:srgbClr val="FFFFFF"/>
              </a:solidFill>
              <a:latin typeface="Arial"/>
            </a:endParaRPr>
          </a:p>
        </p:txBody>
      </p:sp>
      <p:sp>
        <p:nvSpPr>
          <p:cNvPr id="137"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事故风险防范</a:t>
            </a:r>
            <a:endParaRPr lang="en-US" sz="2000" b="0" strike="noStrike" spc="-1">
              <a:solidFill>
                <a:srgbClr val="FFFFFF"/>
              </a:solidFill>
              <a:latin typeface="Arial"/>
            </a:endParaRPr>
          </a:p>
        </p:txBody>
      </p:sp>
      <p:sp>
        <p:nvSpPr>
          <p:cNvPr id="138"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提升服务质量，增强公众信任度</a:t>
            </a:r>
            <a:endParaRPr lang="en-US" sz="1600" b="0" strike="noStrike" spc="-1">
              <a:solidFill>
                <a:srgbClr val="FFFFFF"/>
              </a:solidFill>
              <a:latin typeface="Arial"/>
            </a:endParaRPr>
          </a:p>
        </p:txBody>
      </p:sp>
      <p:sp>
        <p:nvSpPr>
          <p:cNvPr id="139"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公司形象维护</a:t>
            </a:r>
            <a:endParaRPr lang="en-US" sz="2000" b="0" strike="noStrike" spc="-1">
              <a:solidFill>
                <a:srgbClr val="FFFFFF"/>
              </a:solidFill>
              <a:latin typeface="Arial"/>
            </a:endParaRPr>
          </a:p>
        </p:txBody>
      </p:sp>
      <p:pic>
        <p:nvPicPr>
          <p:cNvPr id="14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0"/>
                                        </p:tgtEl>
                                        <p:attrNameLst>
                                          <p:attrName>style.visibility</p:attrName>
                                        </p:attrNameLst>
                                      </p:cBhvr>
                                      <p:to>
                                        <p:strVal val="visible"/>
                                      </p:to>
                                    </p:set>
                                    <p:animEffect transition="in" filter="circle(in)">
                                      <p:cBhvr additive="repl">
                                        <p:cTn id="7" dur="2000"/>
                                        <p:tgtEl>
                                          <p:spTgt spid="14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30"/>
                                        </p:tgtEl>
                                        <p:attrNameLst>
                                          <p:attrName>style.visibility</p:attrName>
                                        </p:attrNameLst>
                                      </p:cBhvr>
                                      <p:to>
                                        <p:strVal val="visible"/>
                                      </p:to>
                                    </p:set>
                                    <p:animEffect transition="in" filter="circle(in)">
                                      <p:cBhvr additive="repl">
                                        <p:cTn id="10" dur="2000"/>
                                        <p:tgtEl>
                                          <p:spTgt spid="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41"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42"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4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航空公司安全规章制度概述</a:t>
            </a:r>
            <a:endParaRPr lang="en-US" sz="3600" b="0" strike="noStrike" spc="-1">
              <a:solidFill>
                <a:schemeClr val="dk1"/>
              </a:solidFill>
              <a:latin typeface="Arial"/>
            </a:endParaRPr>
          </a:p>
        </p:txBody>
      </p:sp>
      <p:sp>
        <p:nvSpPr>
          <p:cNvPr id="14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42"/>
                                        </p:tgtEl>
                                        <p:attrNameLst>
                                          <p:attrName>style.visibility</p:attrName>
                                        </p:attrNameLst>
                                      </p:cBhvr>
                                      <p:to>
                                        <p:strVal val="visible"/>
                                      </p:to>
                                    </p:set>
                                    <p:animEffect transition="in" filter="circle(in)">
                                      <p:cBhvr additive="repl">
                                        <p:cTn id="7" dur="2000"/>
                                        <p:tgtEl>
                                          <p:spTgt spid="142"/>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41"/>
                                        </p:tgtEl>
                                        <p:attrNameLst>
                                          <p:attrName>style.visibility</p:attrName>
                                        </p:attrNameLst>
                                      </p:cBhvr>
                                      <p:to>
                                        <p:strVal val="visible"/>
                                      </p:to>
                                    </p:set>
                                    <p:animEffect transition="in" filter="circle(in)">
                                      <p:cBhvr additive="repl">
                                        <p:cTn id="10" dur="1000"/>
                                        <p:tgtEl>
                                          <p:spTgt spid="1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46" name="图片 21"/>
          <p:cNvPicPr/>
          <p:nvPr/>
        </p:nvPicPr>
        <p:blipFill>
          <a:blip r:embed="rId3"/>
          <a:srcRect r="81819"/>
          <a:stretch>
            <a:fillRect/>
          </a:stretch>
        </p:blipFill>
        <p:spPr>
          <a:xfrm>
            <a:off x="-392760" y="3057480"/>
            <a:ext cx="2992320" cy="6857640"/>
          </a:xfrm>
          <a:prstGeom prst="rect">
            <a:avLst/>
          </a:prstGeom>
          <a:ln w="0">
            <a:noFill/>
          </a:ln>
        </p:spPr>
      </p:pic>
      <p:pic>
        <p:nvPicPr>
          <p:cNvPr id="147"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4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1111" lnSpcReduction="20000"/>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航空公司安全管理体系介绍</a:t>
            </a:r>
            <a:endParaRPr lang="en-US" sz="3600" b="0" strike="noStrike" spc="-1">
              <a:solidFill>
                <a:schemeClr val="dk1"/>
              </a:solidFill>
              <a:latin typeface="Arial"/>
            </a:endParaRPr>
          </a:p>
        </p:txBody>
      </p:sp>
      <p:sp>
        <p:nvSpPr>
          <p:cNvPr id="14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航空公司的安全管理体系是指为了保障航空运输安全而建立的一整套组织架构和制度体系。其主要包括安全政策、目标、责任、程序、标准和资源的总和。在航空公司中，安全管理体系的组成主要包括管理层、安全主管、安全委员会和安全部门等。为了有效实施安全管理体系，航空公司需要建立并不断完善安全管理手册和流程文件。</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7"/>
                                        </p:tgtEl>
                                        <p:attrNameLst>
                                          <p:attrName>style.visibility</p:attrName>
                                        </p:attrNameLst>
                                      </p:cBhvr>
                                      <p:to>
                                        <p:strVal val="visible"/>
                                      </p:to>
                                    </p:set>
                                    <p:animEffect transition="in" filter="circle(in)">
                                      <p:cBhvr additive="repl">
                                        <p:cTn id="7" dur="2000"/>
                                        <p:tgtEl>
                                          <p:spTgt spid="147"/>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46"/>
                                        </p:tgtEl>
                                        <p:attrNameLst>
                                          <p:attrName>style.visibility</p:attrName>
                                        </p:attrNameLst>
                                      </p:cBhvr>
                                      <p:to>
                                        <p:strVal val="visible"/>
                                      </p:to>
                                    </p:set>
                                    <p:anim calcmode="lin" valueType="num">
                                      <p:cBhvr additive="repl">
                                        <p:cTn id="10" dur="1000" fill="hold"/>
                                        <p:tgtEl>
                                          <p:spTgt spid="146"/>
                                        </p:tgtEl>
                                        <p:attrNameLst>
                                          <p:attrName>ppt_x</p:attrName>
                                        </p:attrNameLst>
                                      </p:cBhvr>
                                      <p:tavLst>
                                        <p:tav tm="0">
                                          <p:val>
                                            <p:strVal val="1+#ppt_w/2"/>
                                          </p:val>
                                        </p:tav>
                                        <p:tav tm="100000">
                                          <p:val>
                                            <p:strVal val="#ppt_x"/>
                                          </p:val>
                                        </p:tav>
                                      </p:tavLst>
                                    </p:anim>
                                    <p:anim calcmode="lin" valueType="num">
                                      <p:cBhvr additive="repl">
                                        <p:cTn id="11" dur="1000" fill="hold"/>
                                        <p:tgtEl>
                                          <p:spTgt spid="1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0"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5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安全规章制度内容</a:t>
            </a:r>
            <a:endParaRPr lang="en-US" sz="3600" b="0" strike="noStrike" spc="-1">
              <a:solidFill>
                <a:schemeClr val="dk1"/>
              </a:solidFill>
              <a:latin typeface="Arial"/>
            </a:endParaRPr>
          </a:p>
        </p:txBody>
      </p:sp>
      <p:sp>
        <p:nvSpPr>
          <p:cNvPr id="152"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包括飞行安全、机务安全等方面的规定</a:t>
            </a:r>
            <a:endParaRPr lang="en-US" sz="1600" b="0" strike="noStrike" spc="-1">
              <a:solidFill>
                <a:srgbClr val="FFFFFF"/>
              </a:solidFill>
              <a:latin typeface="Arial"/>
            </a:endParaRPr>
          </a:p>
        </p:txBody>
      </p:sp>
      <p:sp>
        <p:nvSpPr>
          <p:cNvPr id="153"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航空器安全管理规定</a:t>
            </a:r>
            <a:endParaRPr lang="en-US" sz="2000" b="0" strike="noStrike" spc="-1">
              <a:solidFill>
                <a:srgbClr val="FFFFFF"/>
              </a:solidFill>
              <a:latin typeface="Arial"/>
            </a:endParaRPr>
          </a:p>
        </p:txBody>
      </p:sp>
      <p:sp>
        <p:nvSpPr>
          <p:cNvPr id="154"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针对机场运营和安全管理的相关规章内容</a:t>
            </a:r>
            <a:endParaRPr lang="en-US" sz="1600" b="0" strike="noStrike" spc="-1">
              <a:solidFill>
                <a:srgbClr val="FFFFFF"/>
              </a:solidFill>
              <a:latin typeface="Arial"/>
            </a:endParaRPr>
          </a:p>
        </p:txBody>
      </p:sp>
      <p:sp>
        <p:nvSpPr>
          <p:cNvPr id="155"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机场安全管理规定</a:t>
            </a:r>
            <a:endParaRPr lang="en-US" sz="2000" b="0" strike="noStrike" spc="-1">
              <a:solidFill>
                <a:srgbClr val="FFFFFF"/>
              </a:solidFill>
              <a:latin typeface="Arial"/>
            </a:endParaRPr>
          </a:p>
        </p:txBody>
      </p:sp>
      <p:sp>
        <p:nvSpPr>
          <p:cNvPr id="156"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涵盖航班运营、安全检查等规章制度</a:t>
            </a:r>
            <a:endParaRPr lang="en-US" sz="1600" b="0" strike="noStrike" spc="-1">
              <a:solidFill>
                <a:srgbClr val="FFFFFF"/>
              </a:solidFill>
              <a:latin typeface="Arial"/>
            </a:endParaRPr>
          </a:p>
        </p:txBody>
      </p:sp>
      <p:sp>
        <p:nvSpPr>
          <p:cNvPr id="157"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航空公司运营管理规定</a:t>
            </a:r>
            <a:endParaRPr lang="en-US" sz="2000" b="0" strike="noStrike" spc="-1">
              <a:solidFill>
                <a:srgbClr val="FFFFFF"/>
              </a:solidFill>
              <a:latin typeface="Arial"/>
            </a:endParaRPr>
          </a:p>
        </p:txBody>
      </p:sp>
      <p:sp>
        <p:nvSpPr>
          <p:cNvPr id="158"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针对飞机维修保养和安全管理的规范要求</a:t>
            </a:r>
            <a:endParaRPr lang="en-US" sz="1600" b="0" strike="noStrike" spc="-1">
              <a:solidFill>
                <a:srgbClr val="FFFFFF"/>
              </a:solidFill>
              <a:latin typeface="Arial"/>
            </a:endParaRPr>
          </a:p>
        </p:txBody>
      </p:sp>
      <p:sp>
        <p:nvSpPr>
          <p:cNvPr id="159"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机务维修管理规定</a:t>
            </a:r>
            <a:endParaRPr lang="en-US" sz="2000" b="0" strike="noStrike" spc="-1">
              <a:solidFill>
                <a:srgbClr val="FFFFFF"/>
              </a:solidFill>
              <a:latin typeface="Arial"/>
            </a:endParaRPr>
          </a:p>
        </p:txBody>
      </p:sp>
      <p:pic>
        <p:nvPicPr>
          <p:cNvPr id="16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0"/>
                                        </p:tgtEl>
                                        <p:attrNameLst>
                                          <p:attrName>style.visibility</p:attrName>
                                        </p:attrNameLst>
                                      </p:cBhvr>
                                      <p:to>
                                        <p:strVal val="visible"/>
                                      </p:to>
                                    </p:set>
                                    <p:animEffect transition="in" filter="circle(in)">
                                      <p:cBhvr additive="repl">
                                        <p:cTn id="7" dur="2000"/>
                                        <p:tgtEl>
                                          <p:spTgt spid="16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0"/>
                                        </p:tgtEl>
                                        <p:attrNameLst>
                                          <p:attrName>style.visibility</p:attrName>
                                        </p:attrNameLst>
                                      </p:cBhvr>
                                      <p:to>
                                        <p:strVal val="visible"/>
                                      </p:to>
                                    </p:set>
                                    <p:animEffect transition="in" filter="circle(in)">
                                      <p:cBhvr additive="repl">
                                        <p:cTn id="10" dur="200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1"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62"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6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安全规章制度守则</a:t>
            </a:r>
            <a:endParaRPr lang="en-US" sz="3600" b="0" strike="noStrike" spc="-1">
              <a:solidFill>
                <a:schemeClr val="dk1"/>
              </a:solidFill>
              <a:latin typeface="Arial"/>
            </a:endParaRPr>
          </a:p>
        </p:txBody>
      </p:sp>
      <p:sp>
        <p:nvSpPr>
          <p:cNvPr id="16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无论任何情况下，安全始终是航空运输的首要考虑因素</a:t>
            </a:r>
            <a:endParaRPr lang="en-US" sz="1600" b="0" strike="noStrike" spc="-1">
              <a:solidFill>
                <a:srgbClr val="FFFFFF"/>
              </a:solidFill>
              <a:latin typeface="Arial"/>
            </a:endParaRPr>
          </a:p>
        </p:txBody>
      </p:sp>
      <p:sp>
        <p:nvSpPr>
          <p:cNvPr id="16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安全第一</a:t>
            </a:r>
            <a:endParaRPr lang="en-US" sz="2000" b="0" strike="noStrike" spc="-1">
              <a:solidFill>
                <a:srgbClr val="FFFFFF"/>
              </a:solidFill>
              <a:latin typeface="Arial"/>
            </a:endParaRPr>
          </a:p>
        </p:txBody>
      </p:sp>
      <p:sp>
        <p:nvSpPr>
          <p:cNvPr id="16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遵循标准程序规范操作，确保工作的有序和安全</a:t>
            </a:r>
            <a:endParaRPr lang="en-US" sz="1600" b="0" strike="noStrike" spc="-1">
              <a:solidFill>
                <a:srgbClr val="FFFFFF"/>
              </a:solidFill>
              <a:latin typeface="Arial"/>
            </a:endParaRPr>
          </a:p>
        </p:txBody>
      </p:sp>
      <p:sp>
        <p:nvSpPr>
          <p:cNvPr id="16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遵循程序</a:t>
            </a:r>
            <a:endParaRPr lang="en-US" sz="2000" b="0" strike="noStrike" spc="-1">
              <a:solidFill>
                <a:srgbClr val="FFFFFF"/>
              </a:solidFill>
              <a:latin typeface="Arial"/>
            </a:endParaRPr>
          </a:p>
        </p:txBody>
      </p:sp>
      <p:sp>
        <p:nvSpPr>
          <p:cNvPr id="17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航空公司的各项规章制度都需认真执行，绝不能擅自违反</a:t>
            </a:r>
            <a:endParaRPr lang="en-US" sz="1600" b="0" strike="noStrike" spc="-1">
              <a:solidFill>
                <a:srgbClr val="FFFFFF"/>
              </a:solidFill>
              <a:latin typeface="Arial"/>
            </a:endParaRPr>
          </a:p>
        </p:txBody>
      </p:sp>
      <p:sp>
        <p:nvSpPr>
          <p:cNvPr id="17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严守规章</a:t>
            </a:r>
            <a:endParaRPr lang="en-US" sz="2000" b="0" strike="noStrike" spc="-1">
              <a:solidFill>
                <a:srgbClr val="FFFFFF"/>
              </a:solidFill>
              <a:latin typeface="Arial"/>
            </a:endParaRPr>
          </a:p>
        </p:txBody>
      </p:sp>
      <p:pic>
        <p:nvPicPr>
          <p:cNvPr id="173"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73"/>
                                        </p:tgtEl>
                                        <p:attrNameLst>
                                          <p:attrName>style.visibility</p:attrName>
                                        </p:attrNameLst>
                                      </p:cBhvr>
                                      <p:to>
                                        <p:strVal val="visible"/>
                                      </p:to>
                                    </p:set>
                                    <p:animEffect transition="in" filter="circle(in)">
                                      <p:cBhvr additive="repl">
                                        <p:cTn id="7" dur="2000"/>
                                        <p:tgtEl>
                                          <p:spTgt spid="17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2"/>
                                        </p:tgtEl>
                                        <p:attrNameLst>
                                          <p:attrName>style.visibility</p:attrName>
                                        </p:attrNameLst>
                                      </p:cBhvr>
                                      <p:to>
                                        <p:strVal val="visible"/>
                                      </p:to>
                                    </p:set>
                                    <p:animEffect transition="in" filter="circle(in)">
                                      <p:cBhvr additive="repl">
                                        <p:cTn id="10" dur="2000"/>
                                        <p:tgtEl>
                                          <p:spTgt spid="162"/>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61"/>
                                        </p:tgtEl>
                                        <p:attrNameLst>
                                          <p:attrName>style.visibility</p:attrName>
                                        </p:attrNameLst>
                                      </p:cBhvr>
                                      <p:to>
                                        <p:strVal val="visible"/>
                                      </p:to>
                                    </p:set>
                                    <p:animEffect transition="in" filter="circle(in)">
                                      <p:cBhvr additive="repl">
                                        <p:cTn id="13" dur="1000"/>
                                        <p:tgtEl>
                                          <p:spTgt spid="1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74"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部门责任</a:t>
            </a:r>
            <a:endParaRPr lang="en-US" sz="1800" b="0" strike="noStrike" spc="-1">
              <a:solidFill>
                <a:srgbClr val="FFFFFF"/>
              </a:solidFill>
              <a:latin typeface="Arial"/>
            </a:endParaRPr>
          </a:p>
        </p:txBody>
      </p:sp>
      <p:sp>
        <p:nvSpPr>
          <p:cNvPr id="177"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各部门需保证自身工作符合安全规定</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配合安全主管开展相关工作</a:t>
            </a:r>
            <a:endParaRPr lang="en-US" sz="1400" b="0" strike="noStrike" spc="-1">
              <a:solidFill>
                <a:srgbClr val="FFFFFF"/>
              </a:solidFill>
              <a:latin typeface="Arial"/>
            </a:endParaRPr>
          </a:p>
        </p:txBody>
      </p:sp>
      <p:sp>
        <p:nvSpPr>
          <p:cNvPr id="1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员工责任</a:t>
            </a:r>
            <a:endParaRPr lang="en-US" sz="1800" b="0" strike="noStrike" spc="-1">
              <a:solidFill>
                <a:srgbClr val="FFFFFF"/>
              </a:solidFill>
              <a:latin typeface="Arial"/>
            </a:endParaRPr>
          </a:p>
        </p:txBody>
      </p:sp>
      <p:sp>
        <p:nvSpPr>
          <p:cNvPr id="180"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员工要保持警惕，遵循操作规程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确保自身工作不影响航空安全</a:t>
            </a:r>
            <a:endParaRPr lang="en-US" sz="1400" b="0" strike="noStrike" spc="-1">
              <a:solidFill>
                <a:srgbClr val="FFFFFF"/>
              </a:solidFill>
              <a:latin typeface="Arial"/>
            </a:endParaRPr>
          </a:p>
        </p:txBody>
      </p:sp>
      <p:sp>
        <p:nvSpPr>
          <p:cNvPr id="1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合作单位责任</a:t>
            </a:r>
            <a:endParaRPr lang="en-US" sz="1800" b="0" strike="noStrike" spc="-1">
              <a:solidFill>
                <a:srgbClr val="FFFFFF"/>
              </a:solidFill>
              <a:latin typeface="Arial"/>
            </a:endParaRPr>
          </a:p>
        </p:txBody>
      </p:sp>
      <p:sp>
        <p:nvSpPr>
          <p:cNvPr id="183"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与合作单位要加强沟通合作，共同维护航空安全</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合作单位也要遵守相关规章制度，确保安全合作</a:t>
            </a:r>
            <a:endParaRPr lang="en-US" sz="1400" b="0" strike="noStrike" spc="-1">
              <a:solidFill>
                <a:srgbClr val="FFFFFF"/>
              </a:solidFill>
              <a:latin typeface="Arial"/>
            </a:endParaRPr>
          </a:p>
        </p:txBody>
      </p:sp>
      <p:sp>
        <p:nvSpPr>
          <p:cNvPr id="18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安全管理责任</a:t>
            </a:r>
            <a:endParaRPr lang="en-US" sz="3600" b="0" strike="noStrike" spc="-1">
              <a:solidFill>
                <a:schemeClr val="dk1"/>
              </a:solidFill>
              <a:latin typeface="Arial"/>
            </a:endParaRPr>
          </a:p>
        </p:txBody>
      </p:sp>
      <p:sp>
        <p:nvSpPr>
          <p:cNvPr id="1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领导责任</a:t>
            </a:r>
            <a:endParaRPr lang="en-US" sz="1800" b="0" strike="noStrike" spc="-1">
              <a:solidFill>
                <a:srgbClr val="FFFFFF"/>
              </a:solidFill>
              <a:latin typeface="Arial"/>
            </a:endParaRPr>
          </a:p>
        </p:txBody>
      </p:sp>
      <p:sp>
        <p:nvSpPr>
          <p:cNvPr id="187"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领导层要承担制定和实施安全政策的责任</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确保安全标准得到全面执行</a:t>
            </a:r>
            <a:endParaRPr lang="en-US" sz="1400" b="0" strike="noStrike" spc="-1">
              <a:solidFill>
                <a:srgbClr val="FFFFFF"/>
              </a:solidFill>
              <a:latin typeface="Arial"/>
            </a:endParaRPr>
          </a:p>
        </p:txBody>
      </p:sp>
      <p:pic>
        <p:nvPicPr>
          <p:cNvPr id="18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88"/>
                                        </p:tgtEl>
                                        <p:attrNameLst>
                                          <p:attrName>style.visibility</p:attrName>
                                        </p:attrNameLst>
                                      </p:cBhvr>
                                      <p:to>
                                        <p:strVal val="visible"/>
                                      </p:to>
                                    </p:set>
                                    <p:animEffect transition="in" filter="circle(in)">
                                      <p:cBhvr additive="repl">
                                        <p:cTn id="7" dur="2000"/>
                                        <p:tgtEl>
                                          <p:spTgt spid="18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74"/>
                                        </p:tgtEl>
                                        <p:attrNameLst>
                                          <p:attrName>style.visibility</p:attrName>
                                        </p:attrNameLst>
                                      </p:cBhvr>
                                      <p:to>
                                        <p:strVal val="visible"/>
                                      </p:to>
                                    </p:set>
                                    <p:animEffect transition="in" filter="circle(in)">
                                      <p:cBhvr additive="repl">
                                        <p:cTn id="10" dur="2000"/>
                                        <p:tgtEl>
                                          <p:spTgt spid="1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89"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90"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航空公司安全管理体系实施</a:t>
            </a:r>
            <a:endParaRPr lang="en-US" sz="2800" b="0" strike="noStrike" spc="-1">
              <a:solidFill>
                <a:srgbClr val="FFFFFF"/>
              </a:solidFill>
              <a:latin typeface="Arial"/>
            </a:endParaRPr>
          </a:p>
        </p:txBody>
      </p:sp>
      <p:sp>
        <p:nvSpPr>
          <p:cNvPr id="19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航空公司安全管理体系的实施需要全员参与，从高层管理到基层员工都要了解安全政策和流程。只有每个人都充分意识到安全的重要性，积极执行规章制度，才能确保航空运输的安全性和可靠性。同时，持续的培训和演练也是保障安全管理体系有效运行的关键环节。</a:t>
            </a:r>
            <a:endParaRPr lang="en-US" sz="1800" b="0" strike="noStrike" spc="-1">
              <a:solidFill>
                <a:srgbClr val="FFFFFF"/>
              </a:solidFill>
              <a:latin typeface="Arial"/>
            </a:endParaRPr>
          </a:p>
        </p:txBody>
      </p:sp>
      <p:sp>
        <p:nvSpPr>
          <p:cNvPr id="1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9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circle(in)">
                                      <p:cBhvr additive="repl">
                                        <p:cTn id="7" dur="2000"/>
                                        <p:tgtEl>
                                          <p:spTgt spid="19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90"/>
                                        </p:tgtEl>
                                        <p:attrNameLst>
                                          <p:attrName>style.visibility</p:attrName>
                                        </p:attrNameLst>
                                      </p:cBhvr>
                                      <p:to>
                                        <p:strVal val="visible"/>
                                      </p:to>
                                    </p:set>
                                    <p:animEffect transition="in" filter="circle(in)">
                                      <p:cBhvr additive="repl">
                                        <p:cTn id="10" dur="2000"/>
                                        <p:tgtEl>
                                          <p:spTgt spid="190"/>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89"/>
                                        </p:tgtEl>
                                        <p:attrNameLst>
                                          <p:attrName>style.visibility</p:attrName>
                                        </p:attrNameLst>
                                      </p:cBhvr>
                                      <p:to>
                                        <p:strVal val="visible"/>
                                      </p:to>
                                    </p:set>
                                    <p:animEffect transition="in" filter="circle(in)">
                                      <p:cBhvr additive="repl">
                                        <p:cTn id="13" dur="1000"/>
                                        <p:tgtEl>
                                          <p:spTgt spid="1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96"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97"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9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9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安全操作流程培训</a:t>
            </a:r>
            <a:endParaRPr lang="en-US" sz="3600" b="0" strike="noStrike" spc="-1">
              <a:solidFill>
                <a:schemeClr val="dk1"/>
              </a:solidFill>
              <a:latin typeface="Arial"/>
            </a:endParaRPr>
          </a:p>
        </p:txBody>
      </p:sp>
      <p:sp>
        <p:nvSpPr>
          <p:cNvPr id="20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97"/>
                                        </p:tgtEl>
                                        <p:attrNameLst>
                                          <p:attrName>style.visibility</p:attrName>
                                        </p:attrNameLst>
                                      </p:cBhvr>
                                      <p:to>
                                        <p:strVal val="visible"/>
                                      </p:to>
                                    </p:set>
                                    <p:animEffect transition="in" filter="circle(in)">
                                      <p:cBhvr additive="repl">
                                        <p:cTn id="7" dur="2000"/>
                                        <p:tgtEl>
                                          <p:spTgt spid="197"/>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96"/>
                                        </p:tgtEl>
                                        <p:attrNameLst>
                                          <p:attrName>style.visibility</p:attrName>
                                        </p:attrNameLst>
                                      </p:cBhvr>
                                      <p:to>
                                        <p:strVal val="visible"/>
                                      </p:to>
                                    </p:set>
                                    <p:animEffect transition="in" filter="circle(in)">
                                      <p:cBhvr additive="repl">
                                        <p:cTn id="10" dur="1000"/>
                                        <p:tgtEl>
                                          <p:spTgt spid="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01"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202"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20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安全检查流程培训</a:t>
            </a:r>
            <a:endParaRPr lang="en-US" sz="3600" b="0" strike="noStrike" spc="-1">
              <a:solidFill>
                <a:schemeClr val="dk1"/>
              </a:solidFill>
              <a:latin typeface="Arial"/>
            </a:endParaRPr>
          </a:p>
        </p:txBody>
      </p:sp>
      <p:sp>
        <p:nvSpPr>
          <p:cNvPr id="20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确保机上设备完好</a:t>
            </a:r>
            <a:endParaRPr lang="en-US" sz="1600" b="0" strike="noStrike" spc="-1">
              <a:solidFill>
                <a:srgbClr val="FFFFFF"/>
              </a:solidFill>
              <a:latin typeface="Arial"/>
            </a:endParaRPr>
          </a:p>
        </p:txBody>
      </p:sp>
      <p:sp>
        <p:nvSpPr>
          <p:cNvPr id="20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登机前安全检查流程</a:t>
            </a:r>
            <a:endParaRPr lang="en-US" sz="2000" b="0" strike="noStrike" spc="-1">
              <a:solidFill>
                <a:srgbClr val="FFFFFF"/>
              </a:solidFill>
              <a:latin typeface="Arial"/>
            </a:endParaRPr>
          </a:p>
        </p:txBody>
      </p:sp>
      <p:sp>
        <p:nvSpPr>
          <p:cNvPr id="20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检查机上安全情况</a:t>
            </a:r>
            <a:endParaRPr lang="en-US" sz="1600" b="0" strike="noStrike" spc="-1">
              <a:solidFill>
                <a:srgbClr val="FFFFFF"/>
              </a:solidFill>
              <a:latin typeface="Arial"/>
            </a:endParaRPr>
          </a:p>
        </p:txBody>
      </p:sp>
      <p:sp>
        <p:nvSpPr>
          <p:cNvPr id="20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降落后安全检查流程</a:t>
            </a:r>
            <a:endParaRPr lang="en-US" sz="2000" b="0" strike="noStrike" spc="-1">
              <a:solidFill>
                <a:srgbClr val="FFFFFF"/>
              </a:solidFill>
              <a:latin typeface="Arial"/>
            </a:endParaRPr>
          </a:p>
        </p:txBody>
      </p:sp>
      <p:sp>
        <p:nvSpPr>
          <p:cNvPr id="21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定期检查设备运行情况</a:t>
            </a:r>
            <a:endParaRPr lang="en-US" sz="1600" b="0" strike="noStrike" spc="-1">
              <a:solidFill>
                <a:srgbClr val="FFFFFF"/>
              </a:solidFill>
              <a:latin typeface="Arial"/>
            </a:endParaRPr>
          </a:p>
        </p:txBody>
      </p:sp>
      <p:sp>
        <p:nvSpPr>
          <p:cNvPr id="21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飞行期间安全检查流程</a:t>
            </a:r>
            <a:endParaRPr lang="en-US" sz="2000" b="0" strike="noStrike" spc="-1">
              <a:solidFill>
                <a:srgbClr val="FFFFFF"/>
              </a:solidFill>
              <a:latin typeface="Arial"/>
            </a:endParaRPr>
          </a:p>
        </p:txBody>
      </p:sp>
      <p:pic>
        <p:nvPicPr>
          <p:cNvPr id="213"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13"/>
                                        </p:tgtEl>
                                        <p:attrNameLst>
                                          <p:attrName>style.visibility</p:attrName>
                                        </p:attrNameLst>
                                      </p:cBhvr>
                                      <p:to>
                                        <p:strVal val="visible"/>
                                      </p:to>
                                    </p:set>
                                    <p:animEffect transition="in" filter="circle(in)">
                                      <p:cBhvr additive="repl">
                                        <p:cTn id="7" dur="2000"/>
                                        <p:tgtEl>
                                          <p:spTgt spid="21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02"/>
                                        </p:tgtEl>
                                        <p:attrNameLst>
                                          <p:attrName>style.visibility</p:attrName>
                                        </p:attrNameLst>
                                      </p:cBhvr>
                                      <p:to>
                                        <p:strVal val="visible"/>
                                      </p:to>
                                    </p:set>
                                    <p:animEffect transition="in" filter="circle(in)">
                                      <p:cBhvr additive="repl">
                                        <p:cTn id="10" dur="2000"/>
                                        <p:tgtEl>
                                          <p:spTgt spid="202"/>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01"/>
                                        </p:tgtEl>
                                        <p:attrNameLst>
                                          <p:attrName>style.visibility</p:attrName>
                                        </p:attrNameLst>
                                      </p:cBhvr>
                                      <p:to>
                                        <p:strVal val="visible"/>
                                      </p:to>
                                    </p:set>
                                    <p:animEffect transition="in" filter="circle(in)">
                                      <p:cBhvr additive="repl">
                                        <p:cTn id="13" dur="1000"/>
                                        <p:tgtEl>
                                          <p:spTgt spid="2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4"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21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机务故障疏散流程</a:t>
            </a:r>
            <a:endParaRPr lang="en-US" sz="1800" b="0" strike="noStrike" spc="-1">
              <a:solidFill>
                <a:srgbClr val="FFFFFF"/>
              </a:solidFill>
              <a:latin typeface="Arial"/>
            </a:endParaRPr>
          </a:p>
        </p:txBody>
      </p:sp>
      <p:sp>
        <p:nvSpPr>
          <p:cNvPr id="217"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通知机务人员处理</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指挥乘客疏散到安全区域</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配合地勤工作</a:t>
            </a:r>
            <a:endParaRPr lang="en-US" sz="1400" b="0" strike="noStrike" spc="-1">
              <a:solidFill>
                <a:srgbClr val="FFFFFF"/>
              </a:solidFill>
              <a:latin typeface="Arial"/>
            </a:endParaRPr>
          </a:p>
        </p:txBody>
      </p:sp>
      <p:sp>
        <p:nvSpPr>
          <p:cNvPr id="21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恐怖袭击疏散流程</a:t>
            </a:r>
            <a:endParaRPr lang="en-US" sz="1800" b="0" strike="noStrike" spc="-1">
              <a:solidFill>
                <a:srgbClr val="FFFFFF"/>
              </a:solidFill>
              <a:latin typeface="Arial"/>
            </a:endParaRPr>
          </a:p>
        </p:txBody>
      </p:sp>
      <p:sp>
        <p:nvSpPr>
          <p:cNvPr id="220"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避免恐慌</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采取急救措施</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寻找安全位置</a:t>
            </a:r>
            <a:endParaRPr lang="en-US" sz="1400" b="0" strike="noStrike" spc="-1">
              <a:solidFill>
                <a:srgbClr val="FFFFFF"/>
              </a:solidFill>
              <a:latin typeface="Arial"/>
            </a:endParaRPr>
          </a:p>
        </p:txBody>
      </p:sp>
      <p:sp>
        <p:nvSpPr>
          <p:cNvPr id="22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23"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2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紧急疏散流程培训</a:t>
            </a:r>
            <a:endParaRPr lang="en-US" sz="3600" b="0" strike="noStrike" spc="-1">
              <a:solidFill>
                <a:schemeClr val="dk1"/>
              </a:solidFill>
              <a:latin typeface="Arial"/>
            </a:endParaRPr>
          </a:p>
        </p:txBody>
      </p:sp>
      <p:sp>
        <p:nvSpPr>
          <p:cNvPr id="22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火警疏散流程</a:t>
            </a:r>
            <a:endParaRPr lang="en-US" sz="1800" b="0" strike="noStrike" spc="-1">
              <a:solidFill>
                <a:srgbClr val="FFFFFF"/>
              </a:solidFill>
              <a:latin typeface="Arial"/>
            </a:endParaRPr>
          </a:p>
        </p:txBody>
      </p:sp>
      <p:sp>
        <p:nvSpPr>
          <p:cNvPr id="227"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观察火警位置</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安排乘客有序疏散</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通知地面应急救援</a:t>
            </a:r>
            <a:endParaRPr lang="en-US" sz="1400" b="0" strike="noStrike" spc="-1">
              <a:solidFill>
                <a:srgbClr val="FFFFFF"/>
              </a:solidFill>
              <a:latin typeface="Arial"/>
            </a:endParaRPr>
          </a:p>
        </p:txBody>
      </p:sp>
      <p:pic>
        <p:nvPicPr>
          <p:cNvPr id="22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28"/>
                                        </p:tgtEl>
                                        <p:attrNameLst>
                                          <p:attrName>style.visibility</p:attrName>
                                        </p:attrNameLst>
                                      </p:cBhvr>
                                      <p:to>
                                        <p:strVal val="visible"/>
                                      </p:to>
                                    </p:set>
                                    <p:animEffect transition="in" filter="circle(in)">
                                      <p:cBhvr additive="repl">
                                        <p:cTn id="7" dur="2000"/>
                                        <p:tgtEl>
                                          <p:spTgt spid="22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14"/>
                                        </p:tgtEl>
                                        <p:attrNameLst>
                                          <p:attrName>style.visibility</p:attrName>
                                        </p:attrNameLst>
                                      </p:cBhvr>
                                      <p:to>
                                        <p:strVal val="visible"/>
                                      </p:to>
                                    </p:set>
                                    <p:animEffect transition="in" filter="circle(in)">
                                      <p:cBhvr additive="repl">
                                        <p:cTn id="10" dur="2000"/>
                                        <p:tgtEl>
                                          <p:spTgt spid="2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29"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230"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2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紧急医疗救护流程培训</a:t>
            </a:r>
            <a:endParaRPr lang="en-US" sz="2800" b="0" strike="noStrike" spc="-1">
              <a:solidFill>
                <a:srgbClr val="FFFFFF"/>
              </a:solidFill>
              <a:latin typeface="Arial"/>
            </a:endParaRPr>
          </a:p>
        </p:txBody>
      </p:sp>
      <p:sp>
        <p:nvSpPr>
          <p:cNvPr id="23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紧急医疗救护流程培训包括紧急医疗救护设备的使用，乘客突发疾病的处理以及机组人员紧急医疗培训。确保在紧急情况下能够迅速有效地进行医疗救护工作。</a:t>
            </a:r>
            <a:endParaRPr lang="en-US" sz="1800" b="0" strike="noStrike" spc="-1">
              <a:solidFill>
                <a:srgbClr val="FFFFFF"/>
              </a:solidFill>
              <a:latin typeface="Arial"/>
            </a:endParaRPr>
          </a:p>
        </p:txBody>
      </p:sp>
      <p:sp>
        <p:nvSpPr>
          <p:cNvPr id="2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3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35"/>
                                        </p:tgtEl>
                                        <p:attrNameLst>
                                          <p:attrName>style.visibility</p:attrName>
                                        </p:attrNameLst>
                                      </p:cBhvr>
                                      <p:to>
                                        <p:strVal val="visible"/>
                                      </p:to>
                                    </p:set>
                                    <p:animEffect transition="in" filter="circle(in)">
                                      <p:cBhvr additive="repl">
                                        <p:cTn id="7" dur="2000"/>
                                        <p:tgtEl>
                                          <p:spTgt spid="23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30"/>
                                        </p:tgtEl>
                                        <p:attrNameLst>
                                          <p:attrName>style.visibility</p:attrName>
                                        </p:attrNameLst>
                                      </p:cBhvr>
                                      <p:to>
                                        <p:strVal val="visible"/>
                                      </p:to>
                                    </p:set>
                                    <p:animEffect transition="in" filter="circle(in)">
                                      <p:cBhvr additive="repl">
                                        <p:cTn id="10" dur="2000"/>
                                        <p:tgtEl>
                                          <p:spTgt spid="230"/>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29"/>
                                        </p:tgtEl>
                                        <p:attrNameLst>
                                          <p:attrName>style.visibility</p:attrName>
                                        </p:attrNameLst>
                                      </p:cBhvr>
                                      <p:to>
                                        <p:strVal val="visible"/>
                                      </p:to>
                                    </p:set>
                                    <p:animEffect transition="in" filter="circle(in)">
                                      <p:cBhvr additive="repl">
                                        <p:cTn id="13" dur="1000"/>
                                        <p:tgtEl>
                                          <p:spTgt spid="2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36"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3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机务维修安全操作培训</a:t>
            </a:r>
            <a:endParaRPr lang="en-US" sz="3600" b="0" strike="noStrike" spc="-1">
              <a:solidFill>
                <a:schemeClr val="dk1"/>
              </a:solidFill>
              <a:latin typeface="Arial"/>
            </a:endParaRPr>
          </a:p>
        </p:txBody>
      </p:sp>
      <p:sp>
        <p:nvSpPr>
          <p:cNvPr id="238"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按照规程进行机务维修</a:t>
            </a:r>
            <a:endParaRPr lang="en-US" sz="1600" b="0" strike="noStrike" spc="-1">
              <a:solidFill>
                <a:srgbClr val="FFFFFF"/>
              </a:solidFill>
              <a:latin typeface="Arial"/>
            </a:endParaRPr>
          </a:p>
        </p:txBody>
      </p:sp>
      <p:sp>
        <p:nvSpPr>
          <p:cNvPr id="239"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检修规程</a:t>
            </a:r>
            <a:endParaRPr lang="en-US" sz="2000" b="0" strike="noStrike" spc="-1">
              <a:solidFill>
                <a:srgbClr val="FFFFFF"/>
              </a:solidFill>
              <a:latin typeface="Arial"/>
            </a:endParaRPr>
          </a:p>
        </p:txBody>
      </p:sp>
      <p:sp>
        <p:nvSpPr>
          <p:cNvPr id="240"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及时准确填写检修记录</a:t>
            </a:r>
            <a:endParaRPr lang="en-US" sz="1600" b="0" strike="noStrike" spc="-1">
              <a:solidFill>
                <a:srgbClr val="FFFFFF"/>
              </a:solidFill>
              <a:latin typeface="Arial"/>
            </a:endParaRPr>
          </a:p>
        </p:txBody>
      </p:sp>
      <p:sp>
        <p:nvSpPr>
          <p:cNvPr id="241"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检修记录填写</a:t>
            </a:r>
            <a:endParaRPr lang="en-US" sz="2000" b="0" strike="noStrike" spc="-1">
              <a:solidFill>
                <a:srgbClr val="FFFFFF"/>
              </a:solidFill>
              <a:latin typeface="Arial"/>
            </a:endParaRPr>
          </a:p>
        </p:txBody>
      </p:sp>
      <p:sp>
        <p:nvSpPr>
          <p:cNvPr id="242"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熟练掌握紧急维修流程</a:t>
            </a:r>
            <a:endParaRPr lang="en-US" sz="1600" b="0" strike="noStrike" spc="-1">
              <a:solidFill>
                <a:srgbClr val="FFFFFF"/>
              </a:solidFill>
              <a:latin typeface="Arial"/>
            </a:endParaRPr>
          </a:p>
        </p:txBody>
      </p:sp>
      <p:sp>
        <p:nvSpPr>
          <p:cNvPr id="243"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紧急维修程序</a:t>
            </a:r>
            <a:endParaRPr lang="en-US" sz="2000" b="0" strike="noStrike" spc="-1">
              <a:solidFill>
                <a:srgbClr val="FFFFFF"/>
              </a:solidFill>
              <a:latin typeface="Arial"/>
            </a:endParaRPr>
          </a:p>
        </p:txBody>
      </p:sp>
      <p:sp>
        <p:nvSpPr>
          <p:cNvPr id="244"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45"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46"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46"/>
                                        </p:tgtEl>
                                        <p:attrNameLst>
                                          <p:attrName>style.visibility</p:attrName>
                                        </p:attrNameLst>
                                      </p:cBhvr>
                                      <p:to>
                                        <p:strVal val="visible"/>
                                      </p:to>
                                    </p:set>
                                    <p:animEffect transition="in" filter="circle(in)">
                                      <p:cBhvr additive="repl">
                                        <p:cTn id="7" dur="2000"/>
                                        <p:tgtEl>
                                          <p:spTgt spid="246"/>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36"/>
                                        </p:tgtEl>
                                        <p:attrNameLst>
                                          <p:attrName>style.visibility</p:attrName>
                                        </p:attrNameLst>
                                      </p:cBhvr>
                                      <p:to>
                                        <p:strVal val="visible"/>
                                      </p:to>
                                    </p:set>
                                    <p:animEffect transition="in" filter="circle(in)">
                                      <p:cBhvr additive="repl">
                                        <p:cTn id="10" dur="2000"/>
                                        <p:tgtEl>
                                          <p:spTgt spid="2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247"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248"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24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5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第四章 事故案例分析培训</a:t>
            </a:r>
            <a:endParaRPr lang="en-US" sz="3600" b="0" strike="noStrike" spc="-1">
              <a:solidFill>
                <a:schemeClr val="dk1"/>
              </a:solidFill>
              <a:latin typeface="Arial"/>
            </a:endParaRPr>
          </a:p>
        </p:txBody>
      </p:sp>
      <p:sp>
        <p:nvSpPr>
          <p:cNvPr id="25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248"/>
                                        </p:tgtEl>
                                        <p:attrNameLst>
                                          <p:attrName>style.visibility</p:attrName>
                                        </p:attrNameLst>
                                      </p:cBhvr>
                                      <p:to>
                                        <p:strVal val="visible"/>
                                      </p:to>
                                    </p:set>
                                    <p:animEffect transition="in" filter="circle(in)">
                                      <p:cBhvr additive="repl">
                                        <p:cTn id="7" dur="2000"/>
                                        <p:tgtEl>
                                          <p:spTgt spid="248"/>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247"/>
                                        </p:tgtEl>
                                        <p:attrNameLst>
                                          <p:attrName>style.visibility</p:attrName>
                                        </p:attrNameLst>
                                      </p:cBhvr>
                                      <p:to>
                                        <p:strVal val="visible"/>
                                      </p:to>
                                    </p:set>
                                    <p:animEffect transition="in" filter="circle(in)">
                                      <p:cBhvr additive="repl">
                                        <p:cTn id="10" dur="1000"/>
                                        <p:tgtEl>
                                          <p:spTgt spid="2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52"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253"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25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空中碰撞事故案例分析</a:t>
            </a:r>
            <a:endParaRPr lang="en-US" sz="3600" b="0" strike="noStrike" spc="-1">
              <a:solidFill>
                <a:schemeClr val="dk1"/>
              </a:solidFill>
              <a:latin typeface="Arial"/>
            </a:endParaRPr>
          </a:p>
        </p:txBody>
      </p:sp>
      <p:sp>
        <p:nvSpPr>
          <p:cNvPr id="25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详细描述碰撞发生的过程</a:t>
            </a:r>
            <a:endParaRPr lang="en-US" sz="1600" b="0" strike="noStrike" spc="-1">
              <a:solidFill>
                <a:srgbClr val="FFFFFF"/>
              </a:solidFill>
              <a:latin typeface="Arial"/>
            </a:endParaRPr>
          </a:p>
        </p:txBody>
      </p:sp>
      <p:sp>
        <p:nvSpPr>
          <p:cNvPr id="25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事故过程</a:t>
            </a:r>
            <a:endParaRPr lang="en-US" sz="2000" b="0" strike="noStrike" spc="-1">
              <a:solidFill>
                <a:srgbClr val="FFFFFF"/>
              </a:solidFill>
              <a:latin typeface="Arial"/>
            </a:endParaRPr>
          </a:p>
        </p:txBody>
      </p:sp>
      <p:sp>
        <p:nvSpPr>
          <p:cNvPr id="25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5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5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介绍避免空中碰撞的安全措施</a:t>
            </a:r>
            <a:endParaRPr lang="en-US" sz="1600" b="0" strike="noStrike" spc="-1">
              <a:solidFill>
                <a:srgbClr val="FFFFFF"/>
              </a:solidFill>
              <a:latin typeface="Arial"/>
            </a:endParaRPr>
          </a:p>
        </p:txBody>
      </p:sp>
      <p:sp>
        <p:nvSpPr>
          <p:cNvPr id="26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预防措施</a:t>
            </a:r>
            <a:endParaRPr lang="en-US" sz="2000" b="0" strike="noStrike" spc="-1">
              <a:solidFill>
                <a:srgbClr val="FFFFFF"/>
              </a:solidFill>
              <a:latin typeface="Arial"/>
            </a:endParaRPr>
          </a:p>
        </p:txBody>
      </p:sp>
      <p:sp>
        <p:nvSpPr>
          <p:cNvPr id="26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6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分析导致碰撞事故的根本原因</a:t>
            </a:r>
            <a:endParaRPr lang="en-US" sz="1600" b="0" strike="noStrike" spc="-1">
              <a:solidFill>
                <a:srgbClr val="FFFFFF"/>
              </a:solidFill>
              <a:latin typeface="Arial"/>
            </a:endParaRPr>
          </a:p>
        </p:txBody>
      </p:sp>
      <p:sp>
        <p:nvSpPr>
          <p:cNvPr id="26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事故原因</a:t>
            </a:r>
            <a:endParaRPr lang="en-US" sz="2000" b="0" strike="noStrike" spc="-1">
              <a:solidFill>
                <a:srgbClr val="FFFFFF"/>
              </a:solidFill>
              <a:latin typeface="Arial"/>
            </a:endParaRPr>
          </a:p>
        </p:txBody>
      </p:sp>
      <p:pic>
        <p:nvPicPr>
          <p:cNvPr id="264"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64"/>
                                        </p:tgtEl>
                                        <p:attrNameLst>
                                          <p:attrName>style.visibility</p:attrName>
                                        </p:attrNameLst>
                                      </p:cBhvr>
                                      <p:to>
                                        <p:strVal val="visible"/>
                                      </p:to>
                                    </p:set>
                                    <p:animEffect transition="in" filter="circle(in)">
                                      <p:cBhvr additive="repl">
                                        <p:cTn id="7" dur="2000"/>
                                        <p:tgtEl>
                                          <p:spTgt spid="26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53"/>
                                        </p:tgtEl>
                                        <p:attrNameLst>
                                          <p:attrName>style.visibility</p:attrName>
                                        </p:attrNameLst>
                                      </p:cBhvr>
                                      <p:to>
                                        <p:strVal val="visible"/>
                                      </p:to>
                                    </p:set>
                                    <p:animEffect transition="in" filter="circle(in)">
                                      <p:cBhvr additive="repl">
                                        <p:cTn id="10" dur="2000"/>
                                        <p:tgtEl>
                                          <p:spTgt spid="253"/>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52"/>
                                        </p:tgtEl>
                                        <p:attrNameLst>
                                          <p:attrName>style.visibility</p:attrName>
                                        </p:attrNameLst>
                                      </p:cBhvr>
                                      <p:to>
                                        <p:strVal val="visible"/>
                                      </p:to>
                                    </p:set>
                                    <p:animEffect transition="in" filter="circle(in)">
                                      <p:cBhvr additive="repl">
                                        <p:cTn id="13" dur="1000"/>
                                        <p:tgtEl>
                                          <p:spTgt spid="2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https://d.book118.com/498112066010006050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148</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航空行业安全生产规章制度培训内容</vt:lpstr>
      <vt:lpstr>目录</vt:lpstr>
      <vt:lpstr>第一章 航空行业安全生产规章制度培训内容简介</vt:lpstr>
      <vt:lpstr>航空行业安全生产规章制度培训概述</vt:lpstr>
      <vt:lpstr>航空行业安全生产规章制度培训目的</vt:lpstr>
      <vt:lpstr> </vt:lpstr>
      <vt:lpstr>培训形式</vt:lpstr>
      <vt:lpstr>航空行业安全生产规章制度培训的重要性</vt:lpstr>
      <vt:lpstr>第2章 航空公司安全规章制度概述</vt:lpstr>
      <vt:lpstr>航空公司安全管理体系介绍</vt:lpstr>
      <vt:lpstr>安全规章制度内容</vt:lpstr>
      <vt:lpstr>安全规章制度守则</vt:lpstr>
      <vt:lpstr>安全管理责任</vt:lpstr>
      <vt:lpstr> </vt:lpstr>
      <vt:lpstr>第3章 安全操作流程培训</vt:lpstr>
      <vt:lpstr>安全检查流程培训</vt:lpstr>
      <vt:lpstr>紧急疏散流程培训</vt:lpstr>
      <vt:lpstr> </vt:lpstr>
      <vt:lpstr>机务维修安全操作培训</vt:lpstr>
      <vt:lpstr>第四章 事故案例分析培训</vt:lpstr>
      <vt:lpstr>空中碰撞事故案例分析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2024-09-29T14:27:28.153</cp:lastPrinted>
  <dcterms:created xsi:type="dcterms:W3CDTF">2024-09-29T06:27:28Z</dcterms:created>
  <dcterms:modified xsi:type="dcterms:W3CDTF">2024-09-29T06:27:30Z</dcterms:modified>
</cp:coreProperties>
</file>