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blipFill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tags" Target="../tags/tag4.xml" /><Relationship Id="rId3" Type="http://schemas.openxmlformats.org/officeDocument/2006/relationships/tags" Target="../tags/tag5.xml" /><Relationship Id="rId4" Type="http://schemas.openxmlformats.org/officeDocument/2006/relationships/image" Target="../media/image1.png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image" Target="../media/image1.png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image" Target="../media/image1.png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image" Target="../media/image1.png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55AAF-0B9A-4213-97BB-3C4203AE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2D1B5-302C-4AD0-8DA5-C1FAE72EA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C064C-48C3-4AE9-8D15-76BAF7D58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20BD5-809F-44A6-903C-14F77335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A9E99-787A-4466-9D08-1D1DCBA6F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5B0812-E19C-4D27-AFB7-006DFFD3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46CF3-69F5-41F1-834A-D54384379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FBEE9-2A8C-4C09-8EB1-8651F85EE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CAA57-8DD4-4328-9E2E-70B509B36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5199E-B193-4706-8DED-C1389D76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51638-B030-44C0-AC50-F3578DDF5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830580" y="546735"/>
            <a:ext cx="2093595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请你输入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rotWithShape="1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rotWithShape="1"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圆角矩形 9"/>
          <p:cNvSpPr/>
          <p:nvPr userDrawn="1"/>
        </p:nvSpPr>
        <p:spPr>
          <a:xfrm>
            <a:off x="1644650" y="631190"/>
            <a:ext cx="2385695" cy="499745"/>
          </a:xfrm>
          <a:prstGeom prst="roundRect">
            <a:avLst>
              <a:gd name="adj" fmla="val 18158"/>
            </a:avLst>
          </a:prstGeom>
          <a:solidFill>
            <a:srgbClr val="0087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标题占位符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763905" y="546735"/>
            <a:ext cx="3446780" cy="70548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lvl1pPr>
              <a:defRPr sz="2400">
                <a:solidFill>
                  <a:schemeClr val="bg1"/>
                </a:solidFill>
                <a:latin typeface="思源黑体 CN Bold" panose="020b0800000000000000" charset="-122"/>
                <a:ea typeface="思源黑体 CN Bold" panose="020b0800000000000000" charset="-122"/>
              </a:defRPr>
            </a:lvl1pPr>
          </a:lstStyle>
          <a:p>
            <a:r>
              <a:rPr lang="zh-CN" altLang="en-US"/>
              <a:t>我是很长很长的标题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>
          <a:blip r:embed="rId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>
          <a:blip r:embed="rId6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6.xml" /><Relationship Id="rId13" Type="http://schemas.openxmlformats.org/officeDocument/2006/relationships/tags" Target="../tags/tag27.xml" /><Relationship Id="rId14" Type="http://schemas.openxmlformats.org/officeDocument/2006/relationships/tags" Target="../tags/tag28.xml" /><Relationship Id="rId15" Type="http://schemas.openxmlformats.org/officeDocument/2006/relationships/tags" Target="../tags/tag29.xml" /><Relationship Id="rId16" Type="http://schemas.openxmlformats.org/officeDocument/2006/relationships/tags" Target="../tags/tag30.xml" /><Relationship Id="rId17" Type="http://schemas.openxmlformats.org/officeDocument/2006/relationships/image" Target="../media/image1.png" /><Relationship Id="rId18" Type="http://schemas.openxmlformats.org/officeDocument/2006/relationships/tags" Target="../tags/tag31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7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515690" y="550615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image" Target="../media/image1.png" /><Relationship Id="rId6" Type="http://schemas.openxmlformats.org/officeDocument/2006/relationships/tags" Target="../tags/tag3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ags" Target="../tags/tag3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.xml" /><Relationship Id="rId3" Type="http://schemas.openxmlformats.org/officeDocument/2006/relationships/image" Target="../media/image1.png" /><Relationship Id="rId4" Type="http://schemas.openxmlformats.org/officeDocument/2006/relationships/tags" Target="../tags/tag3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Relationship Id="rId4" Type="http://schemas.openxmlformats.org/officeDocument/2006/relationships/tags" Target="../tags/tag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.xml" /><Relationship Id="rId11" Type="http://schemas.openxmlformats.org/officeDocument/2006/relationships/image" Target="../media/image3.jpeg" /><Relationship Id="rId12" Type="http://schemas.openxmlformats.org/officeDocument/2006/relationships/tags" Target="../tags/tag49.xml" /><Relationship Id="rId13" Type="http://schemas.openxmlformats.org/officeDocument/2006/relationships/image" Target="../media/image4.jpeg" /><Relationship Id="rId14" Type="http://schemas.openxmlformats.org/officeDocument/2006/relationships/image" Target="../media/image1.png" /><Relationship Id="rId15" Type="http://schemas.openxmlformats.org/officeDocument/2006/relationships/tags" Target="../tags/tag50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9.xml" /><Relationship Id="rId11" Type="http://schemas.openxmlformats.org/officeDocument/2006/relationships/image" Target="../media/image3.jpeg" /><Relationship Id="rId12" Type="http://schemas.openxmlformats.org/officeDocument/2006/relationships/tags" Target="../tags/tag60.xml" /><Relationship Id="rId13" Type="http://schemas.openxmlformats.org/officeDocument/2006/relationships/image" Target="../media/image5.jpeg" /><Relationship Id="rId14" Type="http://schemas.openxmlformats.org/officeDocument/2006/relationships/image" Target="../media/image1.png" /><Relationship Id="rId15" Type="http://schemas.openxmlformats.org/officeDocument/2006/relationships/tags" Target="../tags/tag61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.png" /><Relationship Id="rId11" Type="http://schemas.openxmlformats.org/officeDocument/2006/relationships/tags" Target="../tags/tag70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.png" /><Relationship Id="rId11" Type="http://schemas.openxmlformats.org/officeDocument/2006/relationships/tags" Target="../tags/tag79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.png" /><Relationship Id="rId11" Type="http://schemas.openxmlformats.org/officeDocument/2006/relationships/tags" Target="../tags/tag87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1.png" /><Relationship Id="rId9" Type="http://schemas.openxmlformats.org/officeDocument/2006/relationships/tags" Target="../tags/tag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image" Target="../media/image7.jpeg" /><Relationship Id="rId7" Type="http://schemas.openxmlformats.org/officeDocument/2006/relationships/image" Target="../media/image9.jpeg" /><Relationship Id="rId8" Type="http://schemas.openxmlformats.org/officeDocument/2006/relationships/image" Target="../media/image1.png" /><Relationship Id="rId9" Type="http://schemas.openxmlformats.org/officeDocument/2006/relationships/tags" Target="../tags/tag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image" Target="../media/image7.jpeg" /><Relationship Id="rId7" Type="http://schemas.openxmlformats.org/officeDocument/2006/relationships/image" Target="../media/image10.jpeg" /><Relationship Id="rId8" Type="http://schemas.openxmlformats.org/officeDocument/2006/relationships/image" Target="../media/image1.png" /><Relationship Id="rId9" Type="http://schemas.openxmlformats.org/officeDocument/2006/relationships/tags" Target="../tags/tag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image" Target="../media/image7.jpeg" /><Relationship Id="rId7" Type="http://schemas.openxmlformats.org/officeDocument/2006/relationships/image" Target="../media/image11.jpeg" /><Relationship Id="rId8" Type="http://schemas.openxmlformats.org/officeDocument/2006/relationships/image" Target="../media/image1.png" /><Relationship Id="rId9" Type="http://schemas.openxmlformats.org/officeDocument/2006/relationships/tags" Target="../tags/tag1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500401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5"/>
          <p:cNvSpPr txBox="1"/>
          <p:nvPr>
            <p:custDataLst>
              <p:tags r:id="rId2"/>
            </p:custDataLst>
          </p:nvPr>
        </p:nvSpPr>
        <p:spPr>
          <a:xfrm>
            <a:off x="2567940" y="1856740"/>
            <a:ext cx="626872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pitchFamily="2" charset="2"/>
              <a:buChar char=""/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kern="1200" spc="150">
                <a:solidFill>
                  <a:srgbClr val="595959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Aft>
                <a:spcPct val="0"/>
              </a:spcAft>
              <a:buFontTx/>
              <a:buNone/>
            </a:pPr>
            <a:r>
              <a:rPr 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第</a:t>
            </a:r>
            <a:r>
              <a:rPr lang="en-US" alt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altLang="en-US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课</a:t>
            </a:r>
            <a:r>
              <a:rPr lang="en-US" altLang="zh-CN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      </a:t>
            </a:r>
            <a:r>
              <a:rPr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学会理财 </a:t>
            </a:r>
            <a:r>
              <a:rPr lang="zh-CN" altLang="en-US" sz="3600" b="1">
                <a:solidFill>
                  <a:srgbClr val="92D050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zh-CN" altLang="en-US" sz="3600" b="1">
              <a:solidFill>
                <a:srgbClr val="92D050"/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3672205" y="3086735"/>
            <a:ext cx="3443605" cy="504190"/>
            <a:chOff x="3277" y="7061"/>
            <a:chExt cx="5423" cy="794"/>
          </a:xfrm>
        </p:grpSpPr>
        <p:sp>
          <p:nvSpPr>
            <p:cNvPr id="48" name="文本框 47"/>
            <p:cNvSpPr txBox="1"/>
            <p:nvPr>
              <p:custDataLst>
                <p:tags r:id="rId3"/>
              </p:custDataLst>
            </p:nvPr>
          </p:nvSpPr>
          <p:spPr>
            <a:xfrm>
              <a:off x="3326" y="7091"/>
              <a:ext cx="5350" cy="72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defTabSz="914400" eaLnBrk="1" fontAlgn="auto" hangingPunct="1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【人民版】</a:t>
              </a:r>
              <a:r>
                <a:rPr kumimoji="0" lang="en-US" altLang="zh-CN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 </a:t>
              </a:r>
              <a:r>
                <a:rPr kumimoji="0" lang="zh-CN" altLang="en-US" sz="2400" b="1" kern="1200" cap="none" spc="0" normalizeH="0" baseline="0" noProof="0">
                  <a:solidFill>
                    <a:schemeClr val="tx1">
                      <a:lumMod val="50000"/>
                      <a:lumOff val="50000"/>
                    </a:schemeClr>
                  </a:solidFill>
                  <a:latin typeface="黑体" panose="02010609060101010101" charset="-122"/>
                  <a:ea typeface="黑体" panose="02010609060101010101" charset="-122"/>
                  <a:cs typeface="思源黑体 CN Normal" panose="020b0400000000000000" charset="-122"/>
                </a:rPr>
                <a:t>三年级下册</a:t>
              </a:r>
              <a:endParaRPr kumimoji="0" lang="zh-CN" altLang="en-US" sz="2400" b="1" kern="1200" cap="none" spc="0" normalizeH="0" baseline="0" noProof="0">
                <a:solidFill>
                  <a:schemeClr val="tx1">
                    <a:lumMod val="50000"/>
                    <a:lumOff val="50000"/>
                  </a:schemeClr>
                </a:solidFill>
                <a:latin typeface="黑体" panose="02010609060101010101" charset="-122"/>
                <a:ea typeface="黑体" panose="02010609060101010101" charset="-122"/>
                <a:cs typeface="思源黑体 CN Normal" panose="020b0400000000000000" charset="-122"/>
              </a:endParaRPr>
            </a:p>
          </p:txBody>
        </p:sp>
        <p:sp>
          <p:nvSpPr>
            <p:cNvPr id="49" name="圆角矩形 48"/>
            <p:cNvSpPr/>
            <p:nvPr>
              <p:custDataLst>
                <p:tags r:id="rId4"/>
              </p:custDataLst>
            </p:nvPr>
          </p:nvSpPr>
          <p:spPr>
            <a:xfrm>
              <a:off x="3277" y="7061"/>
              <a:ext cx="5423" cy="794"/>
            </a:xfrm>
            <a:prstGeom prst="roundRect">
              <a:avLst/>
            </a:prstGeom>
            <a:noFill/>
            <a:ln>
              <a:solidFill>
                <a:srgbClr val="92D050"/>
              </a:solidFill>
              <a:prstDash val="dash"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2" cy="706438"/>
          </a:xfrm>
        </p:spPr>
        <p:txBody>
          <a:bodyPr vert="horz" lIns="90170" tIns="46990" rIns="90170" bIns="46990" anchor="ctr" anchorCtr="0"/>
          <a:lstStyle/>
          <a:p>
            <a:r>
              <a:rPr lang="zh-CN" altLang="en-US" kern="1200"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内容总览</a:t>
            </a:r>
            <a:endParaRPr lang="zh-CN" altLang="en-US" kern="1200"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903186" y="1604055"/>
            <a:ext cx="1808162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素养目标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3049224" y="1607026"/>
            <a:ext cx="652463" cy="617538"/>
            <a:chOff x="7102527" y="1098009"/>
            <a:chExt cx="652104" cy="618410"/>
          </a:xfrm>
        </p:grpSpPr>
        <p:sp>
          <p:nvSpPr>
            <p:cNvPr id="9" name="泪滴形 8"/>
            <p:cNvSpPr/>
            <p:nvPr/>
          </p:nvSpPr>
          <p:spPr>
            <a:xfrm>
              <a:off x="7102527" y="1098009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1" name="文本框 9"/>
            <p:cNvSpPr txBox="1"/>
            <p:nvPr/>
          </p:nvSpPr>
          <p:spPr>
            <a:xfrm>
              <a:off x="7126724" y="1176381"/>
              <a:ext cx="603709" cy="4610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01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11" name="文本框 10"/>
          <p:cNvSpPr txBox="1"/>
          <p:nvPr/>
        </p:nvSpPr>
        <p:spPr>
          <a:xfrm>
            <a:off x="7867968" y="1594959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新知</a:t>
            </a:r>
            <a:r>
              <a:rPr lang="zh-CN" altLang="en-US" sz="28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导入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984128" y="1599066"/>
            <a:ext cx="652462" cy="619125"/>
            <a:chOff x="7102527" y="2117261"/>
            <a:chExt cx="652104" cy="618410"/>
          </a:xfrm>
        </p:grpSpPr>
        <p:sp>
          <p:nvSpPr>
            <p:cNvPr id="13" name="泪滴形 12"/>
            <p:cNvSpPr/>
            <p:nvPr/>
          </p:nvSpPr>
          <p:spPr>
            <a:xfrm>
              <a:off x="7102527" y="2117261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5" name="文本框 13"/>
            <p:cNvSpPr txBox="1"/>
            <p:nvPr/>
          </p:nvSpPr>
          <p:spPr>
            <a:xfrm>
              <a:off x="7126724" y="2195633"/>
              <a:ext cx="603709" cy="4598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02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15" name="文本框 14"/>
          <p:cNvSpPr txBox="1"/>
          <p:nvPr/>
        </p:nvSpPr>
        <p:spPr>
          <a:xfrm>
            <a:off x="3903186" y="2710659"/>
            <a:ext cx="2012496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新知讲解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 smtClean="0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3039588" y="2692083"/>
            <a:ext cx="652462" cy="619125"/>
            <a:chOff x="7102527" y="3136513"/>
            <a:chExt cx="652104" cy="618410"/>
          </a:xfrm>
        </p:grpSpPr>
        <p:sp>
          <p:nvSpPr>
            <p:cNvPr id="17" name="泪滴形 16"/>
            <p:cNvSpPr/>
            <p:nvPr/>
          </p:nvSpPr>
          <p:spPr>
            <a:xfrm>
              <a:off x="7102527" y="3136513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29" name="文本框 17"/>
            <p:cNvSpPr txBox="1"/>
            <p:nvPr/>
          </p:nvSpPr>
          <p:spPr>
            <a:xfrm>
              <a:off x="7126724" y="3214885"/>
              <a:ext cx="603709" cy="4598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03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7008338" y="2693217"/>
            <a:ext cx="652462" cy="619125"/>
            <a:chOff x="7102527" y="4155765"/>
            <a:chExt cx="652104" cy="618410"/>
          </a:xfrm>
        </p:grpSpPr>
        <p:sp>
          <p:nvSpPr>
            <p:cNvPr id="21" name="泪滴形 20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3" name="文本框 21"/>
            <p:cNvSpPr txBox="1"/>
            <p:nvPr/>
          </p:nvSpPr>
          <p:spPr>
            <a:xfrm>
              <a:off x="7126724" y="4234137"/>
              <a:ext cx="603709" cy="4598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04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3036868" y="3778727"/>
            <a:ext cx="652462" cy="619125"/>
            <a:chOff x="7102527" y="5175018"/>
            <a:chExt cx="652104" cy="618410"/>
          </a:xfrm>
        </p:grpSpPr>
        <p:sp>
          <p:nvSpPr>
            <p:cNvPr id="25" name="泪滴形 24"/>
            <p:cNvSpPr/>
            <p:nvPr/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37" name="文本框 25"/>
            <p:cNvSpPr txBox="1"/>
            <p:nvPr/>
          </p:nvSpPr>
          <p:spPr>
            <a:xfrm>
              <a:off x="7126724" y="5253390"/>
              <a:ext cx="603709" cy="4598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05</a:t>
              </a:r>
              <a:endParaRPr lang="en-US" altLang="zh-CN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27" name="文本框 26"/>
          <p:cNvSpPr txBox="1"/>
          <p:nvPr/>
        </p:nvSpPr>
        <p:spPr>
          <a:xfrm>
            <a:off x="3808413" y="3778686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课堂练习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6984128" y="3857190"/>
            <a:ext cx="652462" cy="617538"/>
            <a:chOff x="7102527" y="4155765"/>
            <a:chExt cx="652104" cy="618410"/>
          </a:xfrm>
        </p:grpSpPr>
        <p:sp>
          <p:nvSpPr>
            <p:cNvPr id="29" name="泪滴形 28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9241" name="文本框 29"/>
            <p:cNvSpPr txBox="1"/>
            <p:nvPr/>
          </p:nvSpPr>
          <p:spPr>
            <a:xfrm>
              <a:off x="7126724" y="4234137"/>
              <a:ext cx="603709" cy="4610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06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635000" y="3046413"/>
            <a:ext cx="1290638" cy="64611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目录</a:t>
            </a:r>
            <a:endParaRPr lang="zh-CN" altLang="en-US" sz="36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3012656" y="4865371"/>
            <a:ext cx="652462" cy="619125"/>
            <a:chOff x="7102527" y="5175018"/>
            <a:chExt cx="652104" cy="618410"/>
          </a:xfrm>
        </p:grpSpPr>
        <p:sp>
          <p:nvSpPr>
            <p:cNvPr id="31" name="泪滴形 30"/>
            <p:cNvSpPr/>
            <p:nvPr/>
          </p:nvSpPr>
          <p:spPr>
            <a:xfrm>
              <a:off x="7102527" y="5175018"/>
              <a:ext cx="652104" cy="618410"/>
            </a:xfrm>
            <a:prstGeom prst="teardrop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32" name="文本框 25"/>
            <p:cNvSpPr txBox="1"/>
            <p:nvPr/>
          </p:nvSpPr>
          <p:spPr>
            <a:xfrm>
              <a:off x="7126724" y="5253390"/>
              <a:ext cx="603709" cy="4598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06</a:t>
              </a:r>
              <a:endParaRPr lang="en-US" altLang="zh-CN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3" name="文本框 32"/>
          <p:cNvSpPr txBox="1"/>
          <p:nvPr/>
        </p:nvSpPr>
        <p:spPr>
          <a:xfrm>
            <a:off x="7868002" y="3778845"/>
            <a:ext cx="16605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课堂总结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7008337" y="4865371"/>
            <a:ext cx="652462" cy="617538"/>
            <a:chOff x="7102527" y="4155765"/>
            <a:chExt cx="652104" cy="618410"/>
          </a:xfrm>
        </p:grpSpPr>
        <p:sp>
          <p:nvSpPr>
            <p:cNvPr id="35" name="泪滴形 34"/>
            <p:cNvSpPr/>
            <p:nvPr/>
          </p:nvSpPr>
          <p:spPr>
            <a:xfrm>
              <a:off x="7102527" y="4155765"/>
              <a:ext cx="652104" cy="618410"/>
            </a:xfrm>
            <a:prstGeom prst="teardrop">
              <a:avLst/>
            </a:prstGeom>
            <a:solidFill>
              <a:srgbClr val="FFA3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fontAlgn="base"/>
              <a:endParaRPr lang="zh-CN" altLang="en-US" sz="2400" strike="noStrike" noProof="1">
                <a:latin typeface="阿里巴巴普惠体" pitchFamily="18" charset="-122"/>
                <a:ea typeface="阿里巴巴普惠体" pitchFamily="18" charset="-122"/>
                <a:cs typeface="阿里巴巴普惠体" pitchFamily="18" charset="-122"/>
                <a:sym typeface="+mn-lt"/>
              </a:endParaRPr>
            </a:p>
          </p:txBody>
        </p:sp>
        <p:sp>
          <p:nvSpPr>
            <p:cNvPr id="36" name="文本框 29"/>
            <p:cNvSpPr txBox="1"/>
            <p:nvPr/>
          </p:nvSpPr>
          <p:spPr>
            <a:xfrm>
              <a:off x="7126724" y="4234137"/>
              <a:ext cx="603709" cy="46102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solidFill>
                    <a:schemeClr val="bg1"/>
                  </a:solidFill>
                  <a:latin typeface="阿里巴巴普惠体" pitchFamily="18" charset="-122"/>
                  <a:ea typeface="阿里巴巴普惠体" pitchFamily="18" charset="-122"/>
                </a:rPr>
                <a:t>07</a:t>
              </a:r>
              <a:endParaRPr lang="zh-CN" altLang="en-US" sz="2400" b="1">
                <a:solidFill>
                  <a:schemeClr val="bg1"/>
                </a:solidFill>
                <a:latin typeface="阿里巴巴普惠体" pitchFamily="18" charset="-122"/>
                <a:ea typeface="阿里巴巴普惠体" pitchFamily="18" charset="-122"/>
              </a:endParaRPr>
            </a:p>
          </p:txBody>
        </p:sp>
      </p:grpSp>
      <p:sp>
        <p:nvSpPr>
          <p:cNvPr id="37" name="文本框 36"/>
          <p:cNvSpPr txBox="1"/>
          <p:nvPr/>
        </p:nvSpPr>
        <p:spPr>
          <a:xfrm>
            <a:off x="3808413" y="4865092"/>
            <a:ext cx="18097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</a:rPr>
              <a:t>板书设计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1" name="文本框 40"/>
          <p:cNvSpPr txBox="1"/>
          <p:nvPr/>
        </p:nvSpPr>
        <p:spPr>
          <a:xfrm>
            <a:off x="7890862" y="4865510"/>
            <a:ext cx="16605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课后作业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891326" y="2723357"/>
            <a:ext cx="166052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40404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拓展延伸</a:t>
            </a:r>
            <a:endParaRPr lang="zh-CN" altLang="en-US" sz="2800" b="1">
              <a:solidFill>
                <a:srgbClr val="40404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8" presetClass="entr" presetSubtype="1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5" grpId="0"/>
      <p:bldP spid="2" grpId="0"/>
      <p:bldP spid="27" grpId="0"/>
      <p:bldP spid="33" grpId="0"/>
      <p:bldP spid="37" grpId="0"/>
      <p:bldP spid="4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圆角矩形 51"/>
          <p:cNvSpPr/>
          <p:nvPr>
            <p:custDataLst>
              <p:tags r:id="rId2"/>
            </p:custDataLst>
          </p:nvPr>
        </p:nvSpPr>
        <p:spPr>
          <a:xfrm>
            <a:off x="1042670" y="1252220"/>
            <a:ext cx="10330180" cy="5371465"/>
          </a:xfrm>
          <a:prstGeom prst="roundRect">
            <a:avLst/>
          </a:prstGeom>
          <a:solidFill>
            <a:schemeClr val="accent5">
              <a:lumMod val="20000"/>
              <a:lumOff val="80000"/>
              <a:alpha val="3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教学目标</a:t>
            </a:r>
            <a:endParaRPr lang="zh-CN" altLang="en-US"/>
          </a:p>
        </p:txBody>
      </p:sp>
      <p:sp>
        <p:nvSpPr>
          <p:cNvPr id="100" name="文本框 99"/>
          <p:cNvSpPr txBox="1"/>
          <p:nvPr/>
        </p:nvSpPr>
        <p:spPr>
          <a:xfrm>
            <a:off x="1350010" y="2325370"/>
            <a:ext cx="9952355" cy="305498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0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价值体认：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了解理财的方法， 树立正确的价值观和理财理念。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0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责任担当：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通过学习，认识到自己在理财过程中的责任和担当，了解自己在家庭和社会中的角色和责任，能够积极参与家庭财务管理，为家庭财务做出贡献。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0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问题解决：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通过理财知识的学习和实践，掌握解决问题的能力和技巧。 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</a:pPr>
            <a:r>
              <a:rPr lang="zh-CN" altLang="en-US" sz="20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创意物化：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将创意转化为实际的行动和实践，实现自己的财务梦想。</a:t>
            </a:r>
            <a:endParaRPr lang="zh-CN" altLang="en-US" sz="20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0263" y="546100"/>
            <a:ext cx="2093913" cy="706438"/>
          </a:xfrm>
        </p:spPr>
        <p:txBody>
          <a:bodyPr vert="horz" lIns="90170" tIns="46990" rIns="90170" bIns="46990" rtlCol="0" anchor="ctr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思源黑体 CN Bold" panose="020b0800000000000000" charset="-122"/>
                <a:ea typeface="思源黑体 CN Bold" panose="020b0800000000000000" charset="-122"/>
                <a:cs typeface="+mj-cs"/>
              </a:rPr>
              <a:t>新知导入</a:t>
            </a:r>
            <a:endParaRPr kumimoji="0" lang="zh-CN" altLang="en-US" sz="2400" b="1" i="0" u="none" strike="noStrike" kern="1200" cap="none" spc="30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思源黑体 CN Bold" panose="020b0800000000000000" charset="-122"/>
              <a:ea typeface="思源黑体 CN Bold" panose="020b0800000000000000" charset="-122"/>
              <a:cs typeface="+mj-cs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187450" y="2352040"/>
            <a:ext cx="3976370" cy="28613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</a:rPr>
              <a:t>过年了，长辈总要给孩子们压岁钱，代表着长辈对晚辈的祝福和关爱。同学们，你的压岁钱 是如何管理呢？你学会理财了吗？</a:t>
            </a:r>
            <a:endParaRPr lang="zh-CN" sz="2400" b="1">
              <a:solidFill>
                <a:srgbClr val="0000FF"/>
              </a:solidFill>
              <a:latin typeface="微软雅黑" panose="020b0503020204020204" pitchFamily="34" charset="-122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2"/>
          <a:stretch>
            <a:fillRect/>
          </a:stretch>
        </p:blipFill>
        <p:spPr>
          <a:xfrm>
            <a:off x="5464493" y="2110105"/>
            <a:ext cx="5114925" cy="3181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774700" y="1650365"/>
            <a:ext cx="10553700" cy="4264660"/>
          </a:xfrm>
          <a:prstGeom prst="rect">
            <a:avLst/>
          </a:prstGeom>
          <a:noFill/>
          <a:ln w="57150">
            <a:solidFill>
              <a:srgbClr val="00875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2073275"/>
            <a:ext cx="11485880" cy="43180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848360" y="2364740"/>
            <a:ext cx="1103884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采访同学们，看他们是如何管理压岁钱的。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4640580" y="1407160"/>
            <a:ext cx="3705860" cy="547370"/>
            <a:chOff x="8937" y="1478"/>
            <a:chExt cx="3944" cy="862"/>
          </a:xfrm>
        </p:grpSpPr>
        <p:grpSp>
          <p:nvGrpSpPr>
            <p:cNvPr id="5" name="组合 4"/>
            <p:cNvGrpSpPr/>
            <p:nvPr/>
          </p:nvGrpSpPr>
          <p:grpSpPr>
            <a:xfrm>
              <a:off x="8937" y="1553"/>
              <a:ext cx="3944" cy="787"/>
              <a:chOff x="8937" y="1553"/>
              <a:chExt cx="3944" cy="787"/>
            </a:xfrm>
          </p:grpSpPr>
          <p:sp>
            <p:nvSpPr>
              <p:cNvPr id="7" name="流程图: 终止 6"/>
              <p:cNvSpPr/>
              <p:nvPr>
                <p:custDataLst>
                  <p:tags r:id="rId3"/>
                </p:custDataLst>
              </p:nvPr>
            </p:nvSpPr>
            <p:spPr>
              <a:xfrm>
                <a:off x="9279" y="1553"/>
                <a:ext cx="3275" cy="787"/>
              </a:xfrm>
              <a:prstGeom prst="flowChartTerminator">
                <a:avLst/>
              </a:prstGeom>
              <a:noFill/>
              <a:ln>
                <a:solidFill>
                  <a:srgbClr val="9FBB6C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椭圆 7"/>
              <p:cNvSpPr/>
              <p:nvPr>
                <p:custDataLst>
                  <p:tags r:id="rId4"/>
                </p:custDataLst>
              </p:nvPr>
            </p:nvSpPr>
            <p:spPr>
              <a:xfrm>
                <a:off x="9164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/>
              <p:nvPr>
                <p:custDataLst>
                  <p:tags r:id="rId5"/>
                </p:custDataLst>
              </p:nvPr>
            </p:nvSpPr>
            <p:spPr>
              <a:xfrm>
                <a:off x="12429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/>
              <p:nvPr>
                <p:custDataLst>
                  <p:tags r:id="rId6"/>
                </p:custDataLst>
              </p:nvPr>
            </p:nvSpPr>
            <p:spPr>
              <a:xfrm>
                <a:off x="8937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椭圆 17"/>
              <p:cNvSpPr/>
              <p:nvPr>
                <p:custDataLst>
                  <p:tags r:id="rId7"/>
                </p:custDataLst>
              </p:nvPr>
            </p:nvSpPr>
            <p:spPr>
              <a:xfrm>
                <a:off x="12739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MH_SubTitle_1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9476" y="1478"/>
              <a:ext cx="3046" cy="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en-US" altLang="zh-CN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  </a:t>
              </a:r>
              <a:r>
                <a:rPr lang="zh-CN" altLang="en-US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  <a:sym typeface="+mn-ea"/>
                </a:rPr>
                <a:t>大家眼中的压岁钱</a:t>
              </a:r>
              <a:endParaRPr lang="zh-CN" altLang="en-US" sz="2400" b="1">
                <a:solidFill>
                  <a:srgbClr val="99BC6E"/>
                </a:solidFill>
                <a:latin typeface="华文隶书" panose="02010800040101010101" charset="-122"/>
                <a:ea typeface="华文隶书" panose="02010800040101010101" charset="-122"/>
                <a:sym typeface="+mn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113790" y="3267710"/>
            <a:ext cx="749300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首先，制定一个预算计划。列出需要的物品或服务，并估算它们的价格。然后，合理支配消费。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其次，可以将钱存入银行账户或购买理财产品，例如定期存款等。可以帮助获得利息或收益 。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3134995" y="515620"/>
            <a:ext cx="6102350" cy="767080"/>
            <a:chOff x="5490" y="1310"/>
            <a:chExt cx="9610" cy="1208"/>
          </a:xfrm>
        </p:grpSpPr>
        <p:grpSp>
          <p:nvGrpSpPr>
            <p:cNvPr id="10" name="组合 9"/>
            <p:cNvGrpSpPr/>
            <p:nvPr/>
          </p:nvGrpSpPr>
          <p:grpSpPr>
            <a:xfrm>
              <a:off x="8044" y="1509"/>
              <a:ext cx="7056" cy="922"/>
              <a:chOff x="8495" y="1360"/>
              <a:chExt cx="7056" cy="922"/>
            </a:xfrm>
            <a:solidFill>
              <a:schemeClr val="accent2"/>
            </a:solidFill>
          </p:grpSpPr>
          <p:sp>
            <p:nvSpPr>
              <p:cNvPr id="11" name="圆角矩形 10"/>
              <p:cNvSpPr/>
              <p:nvPr>
                <p:custDataLst>
                  <p:tags r:id="rId9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文本框 11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767" y="1360"/>
                <a:ext cx="6784" cy="919"/>
              </a:xfrm>
              <a:prstGeom prst="rect">
                <a:avLst/>
              </a:prstGeom>
              <a:grpFill/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探究竟</a:t>
                </a:r>
                <a:endPara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13" name="图片 12"/>
            <p:cNvPicPr/>
            <p:nvPr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5490" y="1310"/>
              <a:ext cx="2371" cy="1208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4" name="图片 13"/>
          <p:cNvPicPr/>
          <p:nvPr/>
        </p:nvPicPr>
        <p:blipFill>
          <a:blip r:embed="rId13">
            <a:clrChange>
              <a:clrFrom>
                <a:srgbClr val="FCFBF9">
                  <a:alpha val="100000"/>
                </a:srgbClr>
              </a:clrFrom>
              <a:clrTo>
                <a:srgbClr val="FCFBF9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782050" y="2948940"/>
            <a:ext cx="2092325" cy="268795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2073275"/>
            <a:ext cx="11485880" cy="455041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101" name="文本框 100"/>
          <p:cNvSpPr txBox="1"/>
          <p:nvPr/>
        </p:nvSpPr>
        <p:spPr>
          <a:xfrm>
            <a:off x="695325" y="1945640"/>
            <a:ext cx="1103884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</a:t>
            </a:r>
            <a:r>
              <a:rPr 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问一问父母对压岁钱的看法。</a:t>
            </a:r>
            <a:endParaRPr 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4640580" y="1407160"/>
            <a:ext cx="3705860" cy="547370"/>
            <a:chOff x="8937" y="1478"/>
            <a:chExt cx="3944" cy="862"/>
          </a:xfrm>
        </p:grpSpPr>
        <p:grpSp>
          <p:nvGrpSpPr>
            <p:cNvPr id="5" name="组合 4"/>
            <p:cNvGrpSpPr/>
            <p:nvPr/>
          </p:nvGrpSpPr>
          <p:grpSpPr>
            <a:xfrm>
              <a:off x="8937" y="1553"/>
              <a:ext cx="3944" cy="787"/>
              <a:chOff x="8937" y="1553"/>
              <a:chExt cx="3944" cy="787"/>
            </a:xfrm>
          </p:grpSpPr>
          <p:sp>
            <p:nvSpPr>
              <p:cNvPr id="7" name="流程图: 终止 6"/>
              <p:cNvSpPr/>
              <p:nvPr>
                <p:custDataLst>
                  <p:tags r:id="rId3"/>
                </p:custDataLst>
              </p:nvPr>
            </p:nvSpPr>
            <p:spPr>
              <a:xfrm>
                <a:off x="9279" y="1553"/>
                <a:ext cx="3275" cy="787"/>
              </a:xfrm>
              <a:prstGeom prst="flowChartTerminator">
                <a:avLst/>
              </a:prstGeom>
              <a:noFill/>
              <a:ln>
                <a:solidFill>
                  <a:srgbClr val="9FBB6C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椭圆 7"/>
              <p:cNvSpPr/>
              <p:nvPr>
                <p:custDataLst>
                  <p:tags r:id="rId4"/>
                </p:custDataLst>
              </p:nvPr>
            </p:nvSpPr>
            <p:spPr>
              <a:xfrm>
                <a:off x="9164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/>
              <p:nvPr>
                <p:custDataLst>
                  <p:tags r:id="rId5"/>
                </p:custDataLst>
              </p:nvPr>
            </p:nvSpPr>
            <p:spPr>
              <a:xfrm>
                <a:off x="12429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/>
              <p:nvPr>
                <p:custDataLst>
                  <p:tags r:id="rId6"/>
                </p:custDataLst>
              </p:nvPr>
            </p:nvSpPr>
            <p:spPr>
              <a:xfrm>
                <a:off x="8937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椭圆 17"/>
              <p:cNvSpPr/>
              <p:nvPr>
                <p:custDataLst>
                  <p:tags r:id="rId7"/>
                </p:custDataLst>
              </p:nvPr>
            </p:nvSpPr>
            <p:spPr>
              <a:xfrm>
                <a:off x="12739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MH_SubTitle_1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9476" y="1478"/>
              <a:ext cx="3046" cy="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en-US" altLang="zh-CN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  </a:t>
              </a:r>
              <a:r>
                <a:rPr lang="zh-CN" altLang="en-US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  <a:sym typeface="+mn-ea"/>
                </a:rPr>
                <a:t>大家眼中的压岁钱</a:t>
              </a:r>
              <a:endParaRPr lang="zh-CN" altLang="en-US" sz="2400" b="1">
                <a:solidFill>
                  <a:srgbClr val="99BC6E"/>
                </a:solidFill>
                <a:latin typeface="华文隶书" panose="02010800040101010101" charset="-122"/>
                <a:ea typeface="华文隶书" panose="02010800040101010101" charset="-122"/>
                <a:sym typeface="+mn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960755" y="2605405"/>
            <a:ext cx="749300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压岁钱是中国传统文化中非常重要的一部分，它代表着长辈对晚辈的祝福和关爱。 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父母会建议孩子将压岁钱存入银行账户，以备将来之需。 通过这种方式可以学会如何管理自己的财务，并为未来的需求和目标做好准备。另外，可能会引导用压岁钱购买有益于他们成长的物品或服务，例如书籍、学习用品、兴趣班等，合理消费。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3134995" y="515620"/>
            <a:ext cx="6102350" cy="767080"/>
            <a:chOff x="5490" y="1310"/>
            <a:chExt cx="9610" cy="1208"/>
          </a:xfrm>
        </p:grpSpPr>
        <p:grpSp>
          <p:nvGrpSpPr>
            <p:cNvPr id="10" name="组合 9"/>
            <p:cNvGrpSpPr/>
            <p:nvPr/>
          </p:nvGrpSpPr>
          <p:grpSpPr>
            <a:xfrm>
              <a:off x="8044" y="1509"/>
              <a:ext cx="7056" cy="922"/>
              <a:chOff x="8495" y="1360"/>
              <a:chExt cx="7056" cy="922"/>
            </a:xfrm>
            <a:solidFill>
              <a:schemeClr val="accent2"/>
            </a:solidFill>
          </p:grpSpPr>
          <p:sp>
            <p:nvSpPr>
              <p:cNvPr id="11" name="圆角矩形 10"/>
              <p:cNvSpPr/>
              <p:nvPr>
                <p:custDataLst>
                  <p:tags r:id="rId9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" name="文本框 11"/>
              <p:cNvSpPr txBox="1"/>
              <p:nvPr>
                <p:custDataLst>
                  <p:tags r:id="rId10"/>
                </p:custDataLst>
              </p:nvPr>
            </p:nvSpPr>
            <p:spPr>
              <a:xfrm>
                <a:off x="8767" y="1360"/>
                <a:ext cx="6784" cy="919"/>
              </a:xfrm>
              <a:prstGeom prst="rect">
                <a:avLst/>
              </a:prstGeom>
              <a:grpFill/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探究竟</a:t>
                </a:r>
                <a:endParaRPr lang="zh-CN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13" name="图片 12"/>
            <p:cNvPicPr/>
            <p:nvPr>
              <p:custDataLst>
                <p:tags r:id="rId12"/>
              </p:custDataLst>
            </p:nvPr>
          </p:nvPicPr>
          <p:blipFill>
            <a:blip r:embed="rId11"/>
            <a:stretch>
              <a:fillRect/>
            </a:stretch>
          </p:blipFill>
          <p:spPr>
            <a:xfrm>
              <a:off x="5490" y="1310"/>
              <a:ext cx="2371" cy="1208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02" name="图片 101"/>
          <p:cNvPicPr/>
          <p:nvPr/>
        </p:nvPicPr>
        <p:blipFill>
          <a:blip r:embed="rId1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453755" y="2590800"/>
            <a:ext cx="3022600" cy="39116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53060" y="1897380"/>
            <a:ext cx="11485880" cy="423100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4453890" y="458470"/>
            <a:ext cx="3705860" cy="547370"/>
            <a:chOff x="8937" y="1478"/>
            <a:chExt cx="3944" cy="862"/>
          </a:xfrm>
        </p:grpSpPr>
        <p:grpSp>
          <p:nvGrpSpPr>
            <p:cNvPr id="5" name="组合 4"/>
            <p:cNvGrpSpPr/>
            <p:nvPr/>
          </p:nvGrpSpPr>
          <p:grpSpPr>
            <a:xfrm>
              <a:off x="8937" y="1553"/>
              <a:ext cx="3944" cy="787"/>
              <a:chOff x="8937" y="1553"/>
              <a:chExt cx="3944" cy="787"/>
            </a:xfrm>
          </p:grpSpPr>
          <p:sp>
            <p:nvSpPr>
              <p:cNvPr id="7" name="流程图: 终止 6"/>
              <p:cNvSpPr/>
              <p:nvPr>
                <p:custDataLst>
                  <p:tags r:id="rId3"/>
                </p:custDataLst>
              </p:nvPr>
            </p:nvSpPr>
            <p:spPr>
              <a:xfrm>
                <a:off x="9279" y="1553"/>
                <a:ext cx="3275" cy="787"/>
              </a:xfrm>
              <a:prstGeom prst="flowChartTerminator">
                <a:avLst/>
              </a:prstGeom>
              <a:noFill/>
              <a:ln>
                <a:solidFill>
                  <a:srgbClr val="9FBB6C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椭圆 7"/>
              <p:cNvSpPr/>
              <p:nvPr>
                <p:custDataLst>
                  <p:tags r:id="rId4"/>
                </p:custDataLst>
              </p:nvPr>
            </p:nvSpPr>
            <p:spPr>
              <a:xfrm>
                <a:off x="9164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/>
              <p:nvPr>
                <p:custDataLst>
                  <p:tags r:id="rId5"/>
                </p:custDataLst>
              </p:nvPr>
            </p:nvSpPr>
            <p:spPr>
              <a:xfrm>
                <a:off x="12429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/>
              <p:nvPr>
                <p:custDataLst>
                  <p:tags r:id="rId6"/>
                </p:custDataLst>
              </p:nvPr>
            </p:nvSpPr>
            <p:spPr>
              <a:xfrm>
                <a:off x="8937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椭圆 17"/>
              <p:cNvSpPr/>
              <p:nvPr>
                <p:custDataLst>
                  <p:tags r:id="rId7"/>
                </p:custDataLst>
              </p:nvPr>
            </p:nvSpPr>
            <p:spPr>
              <a:xfrm>
                <a:off x="12739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MH_SubTitle_1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9476" y="1478"/>
              <a:ext cx="3046" cy="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en-US" altLang="zh-CN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    </a:t>
              </a:r>
              <a:r>
                <a:rPr lang="zh-CN" altLang="en-US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  <a:sym typeface="+mn-ea"/>
                </a:rPr>
                <a:t>压岁钱小账本</a:t>
              </a:r>
              <a:endParaRPr lang="zh-CN" altLang="en-US" sz="2400" b="1">
                <a:solidFill>
                  <a:srgbClr val="99BC6E"/>
                </a:solidFill>
                <a:latin typeface="华文隶书" panose="02010800040101010101" charset="-122"/>
                <a:ea typeface="华文隶书" panose="02010800040101010101" charset="-122"/>
                <a:sym typeface="+mn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1212850" y="1252220"/>
            <a:ext cx="980948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005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你的压岁钱是怎样花的呢？给自己做一个小账本。</a:t>
            </a: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endParaRPr lang="en-US" altLang="zh-CN"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10" name="表格 9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1491615" y="2747010"/>
          <a:ext cx="9072880" cy="2360295"/>
        </p:xfrm>
        <a:graphic>
          <a:graphicData uri="http://schemas.openxmlformats.org/drawingml/2006/table">
            <a:tbl>
              <a:tblPr/>
              <a:tblGrid>
                <a:gridCol w="2268220"/>
                <a:gridCol w="2329180"/>
                <a:gridCol w="2207260"/>
                <a:gridCol w="2268220"/>
              </a:tblGrid>
              <a:tr h="54864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FF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项目</a:t>
                      </a:r>
                      <a:endParaRPr lang="en-US" altLang="en-US" sz="2400" b="1">
                        <a:solidFill>
                          <a:srgbClr val="0000FF"/>
                        </a:solidFill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FF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数量</a:t>
                      </a:r>
                      <a:endParaRPr lang="en-US" altLang="en-US" sz="2400" b="1">
                        <a:solidFill>
                          <a:srgbClr val="0000FF"/>
                        </a:solidFill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FF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花费</a:t>
                      </a:r>
                      <a:endParaRPr lang="en-US" altLang="en-US" sz="2400" b="1">
                        <a:solidFill>
                          <a:srgbClr val="0000FF"/>
                        </a:solidFill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solidFill>
                            <a:srgbClr val="0000FF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时间</a:t>
                      </a:r>
                      <a:endParaRPr lang="en-US" altLang="en-US" sz="2400" b="1">
                        <a:solidFill>
                          <a:srgbClr val="0000FF"/>
                        </a:solidFill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812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自动铅笔</a:t>
                      </a:r>
                      <a:endParaRPr lang="en-US" altLang="en-US" sz="24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1支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3.5元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2月6日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16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文具盒</a:t>
                      </a:r>
                      <a:endParaRPr lang="en-US" altLang="en-US" sz="24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1个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5.5元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3月5日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218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钢笔</a:t>
                      </a:r>
                      <a:endParaRPr lang="en-US" altLang="en-US" sz="24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1支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9.5元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50000"/>
                        </a:lnSpc>
                        <a:buNone/>
                      </a:pPr>
                      <a:r>
                        <a:rPr lang="en-US" sz="2400" b="1">
                          <a:latin typeface="+mj-ea"/>
                          <a:ea typeface="+mj-ea"/>
                          <a:cs typeface="+mj-ea"/>
                        </a:rPr>
                        <a:t>4月3日</a:t>
                      </a:r>
                      <a:endParaRPr lang="en-US" altLang="en-US" sz="24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1173480"/>
            <a:ext cx="11485880" cy="5541645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4149090" y="458470"/>
            <a:ext cx="4010660" cy="547370"/>
            <a:chOff x="8937" y="1478"/>
            <a:chExt cx="3944" cy="862"/>
          </a:xfrm>
        </p:grpSpPr>
        <p:grpSp>
          <p:nvGrpSpPr>
            <p:cNvPr id="5" name="组合 4"/>
            <p:cNvGrpSpPr/>
            <p:nvPr/>
          </p:nvGrpSpPr>
          <p:grpSpPr>
            <a:xfrm>
              <a:off x="8937" y="1553"/>
              <a:ext cx="3944" cy="787"/>
              <a:chOff x="8937" y="1553"/>
              <a:chExt cx="3944" cy="787"/>
            </a:xfrm>
          </p:grpSpPr>
          <p:sp>
            <p:nvSpPr>
              <p:cNvPr id="7" name="流程图: 终止 6"/>
              <p:cNvSpPr/>
              <p:nvPr>
                <p:custDataLst>
                  <p:tags r:id="rId3"/>
                </p:custDataLst>
              </p:nvPr>
            </p:nvSpPr>
            <p:spPr>
              <a:xfrm>
                <a:off x="9279" y="1553"/>
                <a:ext cx="3275" cy="787"/>
              </a:xfrm>
              <a:prstGeom prst="flowChartTerminator">
                <a:avLst/>
              </a:prstGeom>
              <a:noFill/>
              <a:ln>
                <a:solidFill>
                  <a:srgbClr val="9FBB6C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椭圆 7"/>
              <p:cNvSpPr/>
              <p:nvPr>
                <p:custDataLst>
                  <p:tags r:id="rId4"/>
                </p:custDataLst>
              </p:nvPr>
            </p:nvSpPr>
            <p:spPr>
              <a:xfrm>
                <a:off x="9164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/>
              <p:nvPr>
                <p:custDataLst>
                  <p:tags r:id="rId5"/>
                </p:custDataLst>
              </p:nvPr>
            </p:nvSpPr>
            <p:spPr>
              <a:xfrm>
                <a:off x="12429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/>
              <p:nvPr>
                <p:custDataLst>
                  <p:tags r:id="rId6"/>
                </p:custDataLst>
              </p:nvPr>
            </p:nvSpPr>
            <p:spPr>
              <a:xfrm>
                <a:off x="8937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椭圆 17"/>
              <p:cNvSpPr/>
              <p:nvPr>
                <p:custDataLst>
                  <p:tags r:id="rId7"/>
                </p:custDataLst>
              </p:nvPr>
            </p:nvSpPr>
            <p:spPr>
              <a:xfrm>
                <a:off x="12739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MH_SubTitle_1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9300" y="1478"/>
              <a:ext cx="3046" cy="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en-US" altLang="zh-CN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   </a:t>
              </a:r>
              <a:r>
                <a:rPr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制作家庭收支小账本</a:t>
              </a:r>
              <a:endParaRPr sz="2400" b="1">
                <a:solidFill>
                  <a:srgbClr val="99BC6E"/>
                </a:solidFill>
                <a:latin typeface="华文隶书" panose="02010800040101010101" charset="-122"/>
                <a:ea typeface="华文隶书" panose="0201080004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915670" y="1097915"/>
            <a:ext cx="1045591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005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你知道自己家里的收入和支出情况吗？询问自己的父母，制作一份家庭每月收支小账本。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9"/>
            </p:custDataLst>
          </p:nvPr>
        </p:nvGraphicFramePr>
        <p:xfrm>
          <a:off x="1088390" y="2361565"/>
          <a:ext cx="10180955" cy="4003675"/>
        </p:xfrm>
        <a:graphic>
          <a:graphicData uri="http://schemas.openxmlformats.org/drawingml/2006/table">
            <a:tbl>
              <a:tblPr/>
              <a:tblGrid>
                <a:gridCol w="2543175"/>
                <a:gridCol w="2543810"/>
                <a:gridCol w="2933700"/>
                <a:gridCol w="2160270"/>
              </a:tblGrid>
              <a:tr h="30480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0000FF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收入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0000FF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项目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1">
                          <a:solidFill>
                            <a:srgbClr val="0000FF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金额</a:t>
                      </a:r>
                      <a:endParaRPr lang="en-US" altLang="en-US" sz="2000" b="1">
                        <a:solidFill>
                          <a:srgbClr val="0000FF"/>
                        </a:solidFill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400">
                <a:tc row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家庭收入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工资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5200.元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4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其他收入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1050元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140">
                <a:tc rowSpan="3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家庭支出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生活性支出(水、电、煤、交通等) 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800元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5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休闲发展性支出(旅游、教育) 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950元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24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其他支出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1000元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505">
                <a:tc rowSpan="4"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个人支出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爸爸的支出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烟、手机费等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300元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妈妈的支出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衣服、买菜等生活开销等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800-1000元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5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我的支出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文具、书籍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50-80元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05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其他的支出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维修家电等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+mj-ea"/>
                        </a:rPr>
                        <a:t>100元</a:t>
                      </a:r>
                      <a:endParaRPr lang="en-US" altLang="en-US" sz="2000" b="1">
                        <a:latin typeface="+mj-ea"/>
                        <a:ea typeface="+mj-ea"/>
                        <a:cs typeface="+mj-ea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9300">
                <a:tc gridSpan="4"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10000"/>
                        </a:lnSpc>
                        <a:buNone/>
                      </a:pPr>
                      <a:r>
                        <a:rPr lang="en-US" sz="2000" b="1"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家庭收入与支出情况分析：</a:t>
                      </a:r>
                      <a:r>
                        <a:rPr 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Segoe UI" panose="020b0502040204020203" charset="0"/>
                        </a:rPr>
                        <a:t>家庭的支出中，妈妈的支出和生活性支出是相对固定的</a:t>
                      </a:r>
                      <a:r>
                        <a:rPr 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，也是生活的必须支出</a:t>
                      </a:r>
                      <a:r>
                        <a:rPr 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Segoe UI" panose="020b0502040204020203" charset="0"/>
                        </a:rPr>
                        <a:t>，而休闲发展性支出、其他支出以及个人支出等</a:t>
                      </a:r>
                      <a:r>
                        <a:rPr 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是可以节约的，</a:t>
                      </a:r>
                      <a:r>
                        <a:rPr 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Segoe UI" panose="020b0502040204020203" charset="0"/>
                        </a:rPr>
                        <a:t>可以根据实际情况进行调整，以实现家庭</a:t>
                      </a:r>
                      <a:r>
                        <a:rPr lang="zh-CN" alt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的</a:t>
                      </a:r>
                      <a:r>
                        <a:rPr 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宋体" panose="02010600030101010101" pitchFamily="2" charset="-122"/>
                        </a:rPr>
                        <a:t>合理消费</a:t>
                      </a:r>
                      <a:r>
                        <a:rPr lang="en-US" sz="2000" b="1">
                          <a:solidFill>
                            <a:srgbClr val="05073B"/>
                          </a:solidFill>
                          <a:latin typeface="+mj-ea"/>
                          <a:ea typeface="+mj-ea"/>
                          <a:cs typeface="Segoe UI" panose="020b0502040204020203" charset="0"/>
                        </a:rPr>
                        <a:t>。</a:t>
                      </a:r>
                      <a:endParaRPr lang="en-US" altLang="en-US" sz="2000" b="1">
                        <a:latin typeface="+mj-ea"/>
                        <a:ea typeface="+mj-ea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>
            <p:custDataLst>
              <p:tags r:id="rId2"/>
            </p:custDataLst>
          </p:nvPr>
        </p:nvSpPr>
        <p:spPr>
          <a:xfrm>
            <a:off x="374650" y="1173480"/>
            <a:ext cx="11485880" cy="503555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4149090" y="458470"/>
            <a:ext cx="4010660" cy="547370"/>
            <a:chOff x="8937" y="1478"/>
            <a:chExt cx="3944" cy="862"/>
          </a:xfrm>
        </p:grpSpPr>
        <p:grpSp>
          <p:nvGrpSpPr>
            <p:cNvPr id="5" name="组合 4"/>
            <p:cNvGrpSpPr/>
            <p:nvPr/>
          </p:nvGrpSpPr>
          <p:grpSpPr>
            <a:xfrm>
              <a:off x="8937" y="1553"/>
              <a:ext cx="3944" cy="787"/>
              <a:chOff x="8937" y="1553"/>
              <a:chExt cx="3944" cy="787"/>
            </a:xfrm>
          </p:grpSpPr>
          <p:sp>
            <p:nvSpPr>
              <p:cNvPr id="7" name="流程图: 终止 6"/>
              <p:cNvSpPr/>
              <p:nvPr>
                <p:custDataLst>
                  <p:tags r:id="rId3"/>
                </p:custDataLst>
              </p:nvPr>
            </p:nvSpPr>
            <p:spPr>
              <a:xfrm>
                <a:off x="9279" y="1553"/>
                <a:ext cx="3275" cy="787"/>
              </a:xfrm>
              <a:prstGeom prst="flowChartTerminator">
                <a:avLst/>
              </a:prstGeom>
              <a:noFill/>
              <a:ln>
                <a:solidFill>
                  <a:srgbClr val="9FBB6C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" name="椭圆 7"/>
              <p:cNvSpPr/>
              <p:nvPr>
                <p:custDataLst>
                  <p:tags r:id="rId4"/>
                </p:custDataLst>
              </p:nvPr>
            </p:nvSpPr>
            <p:spPr>
              <a:xfrm>
                <a:off x="9164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/>
              <p:nvPr>
                <p:custDataLst>
                  <p:tags r:id="rId5"/>
                </p:custDataLst>
              </p:nvPr>
            </p:nvSpPr>
            <p:spPr>
              <a:xfrm>
                <a:off x="12429" y="1848"/>
                <a:ext cx="227" cy="227"/>
              </a:xfrm>
              <a:prstGeom prst="ellipse">
                <a:avLst/>
              </a:prstGeom>
              <a:solidFill>
                <a:srgbClr val="99BC6E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/>
              <p:nvPr>
                <p:custDataLst>
                  <p:tags r:id="rId6"/>
                </p:custDataLst>
              </p:nvPr>
            </p:nvSpPr>
            <p:spPr>
              <a:xfrm>
                <a:off x="8937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椭圆 17"/>
              <p:cNvSpPr/>
              <p:nvPr>
                <p:custDataLst>
                  <p:tags r:id="rId7"/>
                </p:custDataLst>
              </p:nvPr>
            </p:nvSpPr>
            <p:spPr>
              <a:xfrm>
                <a:off x="12739" y="1903"/>
                <a:ext cx="142" cy="142"/>
              </a:xfrm>
              <a:prstGeom prst="ellipse">
                <a:avLst/>
              </a:prstGeom>
              <a:solidFill>
                <a:srgbClr val="C4D78B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" name="MH_SubTitle_1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9300" y="1478"/>
              <a:ext cx="3046" cy="7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defRPr/>
              </a:pPr>
              <a:r>
                <a:rPr lang="en-US" altLang="zh-CN"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       </a:t>
              </a:r>
              <a:r>
                <a:rPr sz="2400" b="1">
                  <a:solidFill>
                    <a:srgbClr val="99BC6E"/>
                  </a:solidFill>
                  <a:latin typeface="华文隶书" panose="02010800040101010101" charset="-122"/>
                  <a:ea typeface="华文隶书" panose="02010800040101010101" charset="-122"/>
                </a:rPr>
                <a:t>我的理财计划</a:t>
              </a:r>
              <a:endParaRPr sz="2400" b="1">
                <a:solidFill>
                  <a:srgbClr val="99BC6E"/>
                </a:solidFill>
                <a:latin typeface="华文隶书" panose="02010800040101010101" charset="-122"/>
                <a:ea typeface="华文隶书" panose="02010800040101010101" charset="-122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915670" y="1097915"/>
            <a:ext cx="10455910" cy="645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005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</a:rPr>
              <a:t>除了把钱存入银行,同学们还知道哪些理财的方法呢?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41985" y="1842135"/>
            <a:ext cx="10605770" cy="27533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79400" fontAlgn="auto">
              <a:lnSpc>
                <a:spcPct val="150000"/>
              </a:lnSpc>
            </a:pPr>
            <a:r>
              <a:rPr lang="en-US" altLang="zh-CN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                            </a:t>
            </a:r>
            <a:r>
              <a:rPr lang="zh-CN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我的理财方法</a:t>
            </a:r>
            <a:endParaRPr lang="zh-CN"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7940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</a:t>
            </a:r>
            <a:r>
              <a:rPr 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）零用钱管理，学习如何平衡花费和储蓄。</a:t>
            </a:r>
            <a:endParaRPr lang="zh-CN" sz="2400" b="1">
              <a:solidFill>
                <a:srgbClr val="05073B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7940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（2）建立预算，并按照预算计划进行消费，学会如何控制开支，实现自己的财务目标。</a:t>
            </a:r>
            <a:endParaRPr lang="zh-CN" sz="2400" b="1">
              <a:solidFill>
                <a:srgbClr val="05073B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79400" fontAlgn="auto">
              <a:lnSpc>
                <a:spcPct val="150000"/>
              </a:lnSpc>
            </a:pPr>
            <a:r>
              <a:rPr lang="en-US" alt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</a:t>
            </a:r>
            <a:r>
              <a:rPr 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（</a:t>
            </a:r>
            <a:r>
              <a:rPr lang="en-US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</a:t>
            </a:r>
            <a:r>
              <a:rPr lang="zh-CN" sz="2400" b="1">
                <a:solidFill>
                  <a:srgbClr val="05073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）保险理财，为投资者提供保障，同时也有一定的理财收益。</a:t>
            </a:r>
            <a:endParaRPr lang="zh-CN" altLang="en-US" sz="2400" b="1">
              <a:solidFill>
                <a:srgbClr val="05073B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12" name="图片 11"/>
          <p:cNvPicPr/>
          <p:nvPr/>
        </p:nvPicPr>
        <p:blipFill>
          <a:blip r:embed="rId9"/>
          <a:stretch>
            <a:fillRect/>
          </a:stretch>
        </p:blipFill>
        <p:spPr>
          <a:xfrm>
            <a:off x="8497570" y="4694555"/>
            <a:ext cx="2750185" cy="151384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543560" y="1642745"/>
            <a:ext cx="11281410" cy="453961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39775" y="1802130"/>
            <a:ext cx="10707370" cy="3968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文本框 102"/>
          <p:cNvSpPr txBox="1"/>
          <p:nvPr/>
        </p:nvSpPr>
        <p:spPr>
          <a:xfrm>
            <a:off x="1333500" y="2694305"/>
            <a:ext cx="4535170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对一个家庭来说，只有收入大于支出，家庭的财富才会稳步增加，让我们做一周的家庭小主人，自己来管理家庭支出。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674110" y="514985"/>
            <a:ext cx="5625465" cy="815340"/>
            <a:chOff x="5786" y="811"/>
            <a:chExt cx="8859" cy="1284"/>
          </a:xfrm>
        </p:grpSpPr>
        <p:grpSp>
          <p:nvGrpSpPr>
            <p:cNvPr id="12" name="组合 11"/>
            <p:cNvGrpSpPr/>
            <p:nvPr/>
          </p:nvGrpSpPr>
          <p:grpSpPr>
            <a:xfrm>
              <a:off x="7589" y="1173"/>
              <a:ext cx="7056" cy="922"/>
              <a:chOff x="8495" y="1360"/>
              <a:chExt cx="7056" cy="922"/>
            </a:xfrm>
            <a:solidFill>
              <a:schemeClr val="accent2"/>
            </a:solidFill>
          </p:grpSpPr>
          <p:sp>
            <p:nvSpPr>
              <p:cNvPr id="13" name="圆角矩形 12"/>
              <p:cNvSpPr/>
              <p:nvPr>
                <p:custDataLst>
                  <p:tags r:id="rId4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文本框 19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8767" y="1360"/>
                <a:ext cx="6784" cy="919"/>
              </a:xfrm>
              <a:prstGeom prst="rect">
                <a:avLst/>
              </a:prstGeom>
              <a:grpFill/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创新园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3" name="图片 2" descr="360截图2024010907502567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786" y="811"/>
              <a:ext cx="1448" cy="1281"/>
            </a:xfrm>
            <a:prstGeom prst="rect">
              <a:avLst/>
            </a:prstGeom>
          </p:spPr>
        </p:pic>
      </p:grpSp>
      <p:pic>
        <p:nvPicPr>
          <p:cNvPr id="101" name="图片 100"/>
          <p:cNvPicPr/>
          <p:nvPr/>
        </p:nvPicPr>
        <p:blipFill>
          <a:blip r:embed="rId7"/>
          <a:stretch>
            <a:fillRect/>
          </a:stretch>
        </p:blipFill>
        <p:spPr>
          <a:xfrm>
            <a:off x="6674485" y="2561590"/>
            <a:ext cx="3981450" cy="257302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543560" y="1642745"/>
            <a:ext cx="11281410" cy="515112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739775" y="1967865"/>
            <a:ext cx="10707370" cy="47542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文本框 102"/>
          <p:cNvSpPr txBox="1"/>
          <p:nvPr/>
        </p:nvSpPr>
        <p:spPr>
          <a:xfrm>
            <a:off x="1104900" y="1252220"/>
            <a:ext cx="1083881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algn="ctr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管理家庭支出日志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algn="ctr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                               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2023年4月5日 星期三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生活必需品：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蔬菜、水果、牛奶、鸡蛋等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采购清单：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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蔬菜：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20元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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水果：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30元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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牛奶：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25元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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鸡蛋：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15元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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煤气费：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50元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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sz="24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水电费：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80元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674110" y="514985"/>
            <a:ext cx="5625465" cy="815340"/>
            <a:chOff x="5786" y="811"/>
            <a:chExt cx="8859" cy="1284"/>
          </a:xfrm>
        </p:grpSpPr>
        <p:grpSp>
          <p:nvGrpSpPr>
            <p:cNvPr id="12" name="组合 11"/>
            <p:cNvGrpSpPr/>
            <p:nvPr/>
          </p:nvGrpSpPr>
          <p:grpSpPr>
            <a:xfrm>
              <a:off x="7589" y="1173"/>
              <a:ext cx="7056" cy="922"/>
              <a:chOff x="8495" y="1360"/>
              <a:chExt cx="7056" cy="922"/>
            </a:xfrm>
            <a:solidFill>
              <a:schemeClr val="accent2"/>
            </a:solidFill>
          </p:grpSpPr>
          <p:sp>
            <p:nvSpPr>
              <p:cNvPr id="13" name="圆角矩形 12"/>
              <p:cNvSpPr/>
              <p:nvPr>
                <p:custDataLst>
                  <p:tags r:id="rId4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文本框 19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8767" y="1360"/>
                <a:ext cx="6784" cy="919"/>
              </a:xfrm>
              <a:prstGeom prst="rect">
                <a:avLst/>
              </a:prstGeom>
              <a:grpFill/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创新园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3" name="图片 2" descr="360截图2024010907502567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786" y="811"/>
              <a:ext cx="1448" cy="1281"/>
            </a:xfrm>
            <a:prstGeom prst="rect">
              <a:avLst/>
            </a:prstGeom>
          </p:spPr>
        </p:pic>
      </p:grpSp>
      <p:pic>
        <p:nvPicPr>
          <p:cNvPr id="102" name="图片 101"/>
          <p:cNvPicPr/>
          <p:nvPr/>
        </p:nvPicPr>
        <p:blipFill>
          <a:blip r:embed="rId7"/>
          <a:stretch>
            <a:fillRect/>
          </a:stretch>
        </p:blipFill>
        <p:spPr>
          <a:xfrm>
            <a:off x="7477760" y="3284220"/>
            <a:ext cx="2981960" cy="292227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2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452755" y="1702435"/>
            <a:ext cx="11281410" cy="453961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648970" y="1861820"/>
            <a:ext cx="10707370" cy="3968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文本框 102"/>
          <p:cNvSpPr txBox="1"/>
          <p:nvPr/>
        </p:nvSpPr>
        <p:spPr>
          <a:xfrm>
            <a:off x="1089025" y="1861185"/>
            <a:ext cx="679894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      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我的支出过程：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en-US"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早上，我列出家里需要购买的物品，包括蔬菜、水果、牛奶、鸡蛋、煤气费和水电费。然后，我去了附近的超市，购买了蔬菜和水果，花了20元和30元。接着，我去了另一家店买了鸡蛋和牛奶，花了15元和25元。回家后，我查看了煤气和水电费的账单，并支付了50元和80元的费用。</a:t>
            </a:r>
            <a:endParaRPr sz="2400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674110" y="514985"/>
            <a:ext cx="5625465" cy="815340"/>
            <a:chOff x="5786" y="811"/>
            <a:chExt cx="8859" cy="1284"/>
          </a:xfrm>
        </p:grpSpPr>
        <p:grpSp>
          <p:nvGrpSpPr>
            <p:cNvPr id="12" name="组合 11"/>
            <p:cNvGrpSpPr/>
            <p:nvPr/>
          </p:nvGrpSpPr>
          <p:grpSpPr>
            <a:xfrm>
              <a:off x="7589" y="1173"/>
              <a:ext cx="7056" cy="922"/>
              <a:chOff x="8495" y="1360"/>
              <a:chExt cx="7056" cy="922"/>
            </a:xfrm>
            <a:solidFill>
              <a:schemeClr val="accent2"/>
            </a:solidFill>
          </p:grpSpPr>
          <p:sp>
            <p:nvSpPr>
              <p:cNvPr id="13" name="圆角矩形 12"/>
              <p:cNvSpPr/>
              <p:nvPr>
                <p:custDataLst>
                  <p:tags r:id="rId4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文本框 19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8767" y="1360"/>
                <a:ext cx="6784" cy="919"/>
              </a:xfrm>
              <a:prstGeom prst="rect">
                <a:avLst/>
              </a:prstGeom>
              <a:grpFill/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创新园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3" name="图片 2" descr="360截图2024010907502567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786" y="811"/>
              <a:ext cx="1448" cy="1281"/>
            </a:xfrm>
            <a:prstGeom prst="rect">
              <a:avLst/>
            </a:prstGeom>
          </p:spPr>
        </p:pic>
      </p:grpSp>
      <p:pic>
        <p:nvPicPr>
          <p:cNvPr id="6" name="图片 5"/>
          <p:cNvPicPr/>
          <p:nvPr/>
        </p:nvPicPr>
        <p:blipFill>
          <a:blip r:embed="rId7"/>
          <a:stretch>
            <a:fillRect/>
          </a:stretch>
        </p:blipFill>
        <p:spPr>
          <a:xfrm flipH="1">
            <a:off x="8253730" y="2566670"/>
            <a:ext cx="2939415" cy="303593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新知讲解</a:t>
            </a:r>
            <a:endParaRPr lang="zh-CN" altLang="en-US"/>
          </a:p>
        </p:txBody>
      </p:sp>
      <p:sp>
        <p:nvSpPr>
          <p:cNvPr id="52" name="圆角矩形 51"/>
          <p:cNvSpPr/>
          <p:nvPr>
            <p:custDataLst>
              <p:tags r:id="rId3"/>
            </p:custDataLst>
          </p:nvPr>
        </p:nvSpPr>
        <p:spPr>
          <a:xfrm>
            <a:off x="455295" y="1744345"/>
            <a:ext cx="11281410" cy="4539615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651510" y="1903730"/>
            <a:ext cx="10707370" cy="3968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文本框 102"/>
          <p:cNvSpPr txBox="1"/>
          <p:nvPr/>
        </p:nvSpPr>
        <p:spPr>
          <a:xfrm>
            <a:off x="1091565" y="1903095"/>
            <a:ext cx="6798945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 fontAlgn="auto">
              <a:lnSpc>
                <a:spcPct val="150000"/>
              </a:lnSpc>
            </a:pP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</a:t>
            </a:r>
            <a:r>
              <a:rPr sz="24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在管理支出的过程中，存在的问题有：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266700" fontAlgn="auto">
              <a:lnSpc>
                <a:spcPct val="150000"/>
              </a:lnSpc>
            </a:pPr>
            <a:r>
              <a:rPr lang="en-US"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</a:t>
            </a:r>
            <a:r>
              <a:rPr sz="24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我发现自己在购买蔬菜和水果时，虽然考虑到了价格，但是并没有仔细检查产品的质量。有时候，为了节省一些钱，我可能会买一些不太好的产品，这不仅影响了食物的口感，还可能对健康造成影响。另外，我在支付煤气和水电费时，也没有注意到是否有不必要的浪费。</a:t>
            </a:r>
            <a:endParaRPr sz="24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3674110" y="514985"/>
            <a:ext cx="5625465" cy="815340"/>
            <a:chOff x="5786" y="811"/>
            <a:chExt cx="8859" cy="1284"/>
          </a:xfrm>
        </p:grpSpPr>
        <p:grpSp>
          <p:nvGrpSpPr>
            <p:cNvPr id="12" name="组合 11"/>
            <p:cNvGrpSpPr/>
            <p:nvPr/>
          </p:nvGrpSpPr>
          <p:grpSpPr>
            <a:xfrm>
              <a:off x="7589" y="1173"/>
              <a:ext cx="7056" cy="922"/>
              <a:chOff x="8495" y="1360"/>
              <a:chExt cx="7056" cy="922"/>
            </a:xfrm>
            <a:solidFill>
              <a:schemeClr val="accent2"/>
            </a:solidFill>
          </p:grpSpPr>
          <p:sp>
            <p:nvSpPr>
              <p:cNvPr id="13" name="圆角矩形 12"/>
              <p:cNvSpPr/>
              <p:nvPr>
                <p:custDataLst>
                  <p:tags r:id="rId4"/>
                </p:custDataLst>
              </p:nvPr>
            </p:nvSpPr>
            <p:spPr>
              <a:xfrm>
                <a:off x="8495" y="1370"/>
                <a:ext cx="3290" cy="912"/>
              </a:xfrm>
              <a:prstGeom prst="round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文本框 19"/>
              <p:cNvSpPr txBox="1"/>
              <p:nvPr>
                <p:custDataLst>
                  <p:tags r:id="rId5"/>
                </p:custDataLst>
              </p:nvPr>
            </p:nvSpPr>
            <p:spPr>
              <a:xfrm>
                <a:off x="8767" y="1360"/>
                <a:ext cx="6784" cy="919"/>
              </a:xfrm>
              <a:prstGeom prst="rect">
                <a:avLst/>
              </a:prstGeom>
              <a:grpFill/>
            </p:spPr>
            <p:txBody>
              <a:bodyPr wrap="square">
                <a:spAutoFit/>
                <a:extLst>
                  <a:ext uri="{4A0BC546-FE56-4ADE-93B0-CB8AF2F6F144}">
                    <wpsdc:textFrameExt xmlns:wpsdc="http://www.wps.cn/officeDocument/2022/drawingmlCustomData" type="text"/>
                  </a:ext>
                </a:extLst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chemeClr val="bg1"/>
                    </a:solidFill>
                    <a:latin typeface="Arial" pitchFamily="34" charset="0"/>
                    <a:ea typeface="微软雅黑" panose="020b0503020204020204" pitchFamily="34" charset="-122"/>
                  </a:rPr>
                  <a:t>创新园</a:t>
                </a:r>
                <a:endParaRPr lang="zh-CN" altLang="en-US" sz="3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</a:endParaRPr>
              </a:p>
            </p:txBody>
          </p:sp>
        </p:grpSp>
        <p:pic>
          <p:nvPicPr>
            <p:cNvPr id="3" name="图片 2" descr="360截图20240109075025679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786" y="811"/>
              <a:ext cx="1448" cy="1281"/>
            </a:xfrm>
            <a:prstGeom prst="rect">
              <a:avLst/>
            </a:prstGeom>
          </p:spPr>
        </p:pic>
      </p:grpSp>
      <p:pic>
        <p:nvPicPr>
          <p:cNvPr id="104" name="图片 103"/>
          <p:cNvPicPr/>
          <p:nvPr/>
        </p:nvPicPr>
        <p:blipFill>
          <a:blip r:embed="rId7"/>
          <a:stretch>
            <a:fillRect/>
          </a:stretch>
        </p:blipFill>
        <p:spPr>
          <a:xfrm>
            <a:off x="7890510" y="2195830"/>
            <a:ext cx="3007360" cy="33718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" grpId="2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https://d.book118.com/498115004012006041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3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  <p:tag name="MH" val="20151007200445"/>
  <p:tag name="MH_LIBRARY" val="GRAPHIC"/>
  <p:tag name="MH_ORDER" val="1"/>
  <p:tag name="MH_TYPE" val="SubTitle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  <p:tag name="MH" val="20151007200445"/>
  <p:tag name="MH_LIBRARY" val="GRAPHIC"/>
  <p:tag name="MH_ORDER" val="1"/>
  <p:tag name="MH_TYPE" val="SubTitle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  <p:tag name="MH" val="20151007200445"/>
  <p:tag name="MH_LIBRARY" val="GRAPHIC"/>
  <p:tag name="MH_ORDER" val="1"/>
  <p:tag name="MH_TYPE" val="SubTitle"/>
</p:tagLst>
</file>

<file path=ppt/tags/tag69.xml><?xml version="1.0" encoding="utf-8"?>
<p:tagLst xmlns:p="http://schemas.openxmlformats.org/presentationml/2006/main">
  <p:tag name="KSO_WM_UNIT_TABLE_BEAUTIFY" val="smartTable{26b8e418-acbe-4bd7-880e-ae5bbce19f39}"/>
  <p:tag name="TABLE_ENDDRAG_ORIGIN_RECT" val="714*403"/>
  <p:tag name="TABLE_ENDDRAG_RECT" val="135*159*714*403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  <p:tag name="MH" val="20151007200445"/>
  <p:tag name="MH_LIBRARY" val="GRAPHIC"/>
  <p:tag name="MH_ORDER" val="1"/>
  <p:tag name="MH_TYPE" val="SubTitle"/>
</p:tagLst>
</file>

<file path=ppt/tags/tag78.xml><?xml version="1.0" encoding="utf-8"?>
<p:tagLst xmlns:p="http://schemas.openxmlformats.org/presentationml/2006/main">
  <p:tag name="KSO_WM_UNIT_TABLE_BEAUTIFY" val="smartTable{c83e77cd-8c0b-4c3e-ac4c-c1897e6ec3ad}"/>
  <p:tag name="TABLE_ENDDRAG_ORIGIN_RECT" val="509*222"/>
  <p:tag name="TABLE_ENDDRAG_RECT" val="85*188*509*222"/>
</p:tagLst>
</file>

<file path=ppt/tags/tag7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  <p:tag name="MH" val="20151007200445"/>
  <p:tag name="MH_LIBRARY" val="GRAPHIC"/>
  <p:tag name="MH_ORDER" val="1"/>
  <p:tag name="MH_TYPE" val="SubTitle"/>
</p:tagLst>
</file>

<file path=ppt/tags/tag8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1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思源黑体 CN Bold</vt:lpstr>
      <vt:lpstr>黑体</vt:lpstr>
      <vt:lpstr>思源黑体 CN Normal</vt:lpstr>
      <vt:lpstr>阿里巴巴普惠体</vt:lpstr>
      <vt:lpstr>宋体</vt:lpstr>
      <vt:lpstr>华文隶书</vt:lpstr>
      <vt:lpstr>Segoe UI</vt:lpstr>
      <vt:lpstr>Calibri Light</vt:lpstr>
      <vt:lpstr>Office Theme</vt:lpstr>
      <vt:lpstr>PowerPoint Presentation</vt:lpstr>
      <vt:lpstr>内容总览</vt:lpstr>
      <vt:lpstr>教学目标</vt:lpstr>
      <vt:lpstr>新知导入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新知讲解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2024-09-19T17:07:28.741</cp:lastPrinted>
  <dcterms:created xsi:type="dcterms:W3CDTF">2024-09-19T09:07:28Z</dcterms:created>
  <dcterms:modified xsi:type="dcterms:W3CDTF">2024-09-19T09:07:31Z</dcterms:modified>
</cp:coreProperties>
</file>