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SRKPRL+AHGJQU+ArialMT"/>
      <p:regular r:id="rId15"/>
    </p:embeddedFont>
    <p:embeddedFont>
      <p:font typeface="EACRMF+MS-UIGothic"/>
      <p:regular r:id="rId16"/>
    </p:embeddedFont>
    <p:embeddedFont>
      <p:font typeface="AGDBDB+MWUAPD+MicrosoftYaHei-Bold"/>
      <p:regular r:id="rId17"/>
    </p:embeddedFont>
    <p:embeddedFont>
      <p:font typeface="AOAAAH+ATNFCK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D3E41-B82A-47C3-8BE9-A734CBB57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1C8A0-7000-4593-920A-BF0959173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E4E10-05B7-4E41-A2B8-E0BE98A44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544F7-C1EB-4B60-8B19-4D6B7CFA6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61606B-BF98-4BC2-8B80-36D495A61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21498E-01DB-4D4F-9A5C-6AE8D410F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BDC8D6-1DCA-4B04-988C-9C4D90A81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14947-D262-4F59-B99B-68C95B39E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18B6A-F984-4C78-86E8-76CF98D2F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66DDF-219B-4B36-842C-0B7D94891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889BE-65F2-49B8-86C8-2B9D13527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17041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66690" y="1688020"/>
            <a:ext cx="3738822" cy="24639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SRKPRL+AHGJQU+ArialMT"/>
                <a:cs typeface="SRKPRL+AHGJQ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FFFFFF"/>
                </a:solidFill>
                <a:latin typeface="EACRMF+MS-UIGothic"/>
                <a:cs typeface="EACRMF+MS-UIGothic"/>
              </a:rPr>
              <a:t>析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FFFFFF"/>
                </a:solidFill>
                <a:latin typeface="EACRMF+MS-UIGothic"/>
                <a:cs typeface="EACRMF+MS-UIGothic"/>
              </a:rPr>
              <a:t>例的教学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SRKPRL+AHGJQU+ArialMT"/>
                <a:cs typeface="SRKPRL+AHGJQ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FFFFFF"/>
                </a:solidFill>
                <a:latin typeface="EACRMF+MS-UIGothic"/>
                <a:cs typeface="EACRMF+MS-UIGothic"/>
              </a:rPr>
              <a:t>析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FFFFFF"/>
                </a:solidFill>
                <a:latin typeface="EACRMF+MS-UIGothic"/>
                <a:cs typeface="EACRMF+MS-UIGothic"/>
              </a:rPr>
              <a:t>例的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FFFFFF"/>
                </a:solidFill>
                <a:latin typeface="EACRMF+MS-UIGothic"/>
                <a:cs typeface="EACRMF+MS-UIGothic"/>
              </a:rPr>
              <a:t>堂效果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SRKPRL+AHGJQU+ArialMT"/>
                <a:cs typeface="SRKPRL+AHGJQ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FFFFFF"/>
                </a:solidFill>
                <a:latin typeface="EACRMF+MS-UIGothic"/>
                <a:cs typeface="EACRMF+MS-UIGothic"/>
              </a:rPr>
              <a:t>析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FFFFFF"/>
                </a:solidFill>
                <a:latin typeface="EACRMF+MS-UIGothic"/>
                <a:cs typeface="EACRMF+MS-UIGothic"/>
              </a:rPr>
              <a:t>例的亮点与不足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SRKPRL+AHGJQU+ArialMT"/>
                <a:cs typeface="SRKPRL+AHGJQ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FFFFFF"/>
                </a:solidFill>
                <a:latin typeface="EACRMF+MS-UIGothic"/>
                <a:cs typeface="EACRMF+MS-UIGothic"/>
              </a:rPr>
              <a:t>与建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45AE37"/>
                </a:solidFill>
                <a:latin typeface="EACRMF+MS-UIGothic"/>
                <a:cs typeface="EACRMF+MS-UIGothic"/>
              </a:rPr>
              <a:t>析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45AE37"/>
                </a:solidFill>
                <a:latin typeface="EACRMF+MS-UIGothic"/>
                <a:cs typeface="EACRMF+MS-UIGothic"/>
              </a:rPr>
              <a:t>件的目的和意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EACRMF+MS-UIGothic"/>
                <a:cs typeface="EACRMF+MS-UIGothic"/>
              </a:rPr>
              <a:t>提升教学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2000">
                <a:solidFill>
                  <a:srgbClr val="FFFDFD"/>
                </a:solidFill>
                <a:latin typeface="EACRMF+MS-UIGothic"/>
                <a:cs typeface="EACRMF+MS-UIGothic"/>
              </a:rPr>
              <a:t>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40419" y="17099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EACRMF+MS-UIGothic"/>
                <a:cs typeface="EACRMF+MS-UIGothic"/>
              </a:rPr>
              <a:t>增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FFFDFD"/>
                </a:solidFill>
                <a:latin typeface="EACRMF+MS-UIGothic"/>
                <a:cs typeface="EACRMF+MS-UIGothic"/>
              </a:rPr>
              <a:t>学生学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2000" spc="23">
                <a:solidFill>
                  <a:srgbClr val="FFFDFD"/>
                </a:solidFill>
                <a:latin typeface="EACRMF+MS-UIGothic"/>
                <a:cs typeface="EACRMF+MS-UIGothic"/>
              </a:rPr>
              <a:t>效果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过评</a:t>
            </a: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件，教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教学中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存在的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而改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教学方法和策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略，提高教学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过评</a:t>
            </a: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件，教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可以更好地了解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学生的学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需求和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整教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学策略，提高学生的学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效果。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EACRMF+MS-UIGothic"/>
                <a:cs typeface="EACRMF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FFFDFD"/>
                </a:solidFill>
                <a:latin typeface="EACRMF+MS-UIGothic"/>
                <a:cs typeface="EACRMF+MS-UIGothic"/>
              </a:rPr>
              <a:t>教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师专业发</a:t>
            </a:r>
            <a:r>
              <a:rPr sz="2000">
                <a:solidFill>
                  <a:srgbClr val="FFFDFD"/>
                </a:solidFill>
                <a:latin typeface="EACRMF+MS-UIGothic"/>
                <a:cs typeface="EACRMF+MS-UIGothic"/>
              </a:rPr>
              <a:t>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件是教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师专业发</a:t>
            </a: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展的重要途径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之一，可以帮助教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深入了解教学内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ACRMF+MS-UIGothic"/>
                <a:cs typeface="EACRMF+MS-UIGothic"/>
              </a:rPr>
              <a:t>容和教学方法，提高教学水平和能力。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45AE37"/>
                </a:solidFill>
                <a:latin typeface="EACRMF+MS-UIGothic"/>
                <a:cs typeface="EACRMF+MS-UIGothic"/>
              </a:rPr>
              <a:t>析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45AE37"/>
                </a:solidFill>
                <a:latin typeface="EACRMF+MS-UIGothic"/>
                <a:cs typeface="EACRMF+MS-UIGothic"/>
              </a:rPr>
              <a:t>件的基本原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EACRMF+MS-UIGothic"/>
                <a:cs typeface="EACRMF+MS-UIGothic"/>
              </a:rPr>
              <a:t>客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观</a:t>
            </a:r>
            <a:r>
              <a:rPr sz="1550" spc="25">
                <a:solidFill>
                  <a:srgbClr val="45AE37"/>
                </a:solidFill>
                <a:latin typeface="EACRMF+MS-UIGothic"/>
                <a:cs typeface="EACRMF+MS-UIGothic"/>
              </a:rPr>
              <a:t>公正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针对</a:t>
            </a:r>
            <a:r>
              <a:rPr sz="1550">
                <a:solidFill>
                  <a:srgbClr val="45AE37"/>
                </a:solidFill>
                <a:latin typeface="EACRMF+MS-UIGothic"/>
                <a:cs typeface="EACRMF+MS-UIGothic"/>
              </a:rPr>
              <a:t>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ACRMF+MS-UIGothic"/>
                <a:cs typeface="EACRMF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EACRMF+MS-UIGothic"/>
                <a:cs typeface="EACRMF+MS-UIGothic"/>
              </a:rPr>
              <a:t>全面系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EACRMF+MS-UIGothic"/>
                <a:cs typeface="EACRMF+MS-UIGothic"/>
              </a:rPr>
              <a:t>可操作性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EACRMF+MS-UIGothic"/>
                <a:cs typeface="EACRMF+MS-UIGothic"/>
              </a:rPr>
              <a:t>教学目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5AE37"/>
                </a:solidFill>
                <a:latin typeface="EACRMF+MS-UIGothic"/>
                <a:cs typeface="EACRMF+MS-UIGothic"/>
              </a:rPr>
              <a:t>与内容分析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GDBDB+MWUAPD+MicrosoftYaHei-Bold"/>
                <a:cs typeface="AGDBDB+MWUAP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GDBDB+MWUAPD+MicrosoftYaHei-Bold"/>
                <a:cs typeface="AGDBDB+MWUAP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GDBDB+MWUAPD+MicrosoftYaHei-Bold"/>
                <a:cs typeface="AGDBDB+MWUAP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EACRMF+MS-UIGothic"/>
                <a:cs typeface="EACRMF+MS-UIGothic"/>
              </a:rPr>
              <a:t>教学目</a:t>
            </a: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45AE37"/>
                </a:solidFill>
                <a:latin typeface="EACRMF+MS-UIGothic"/>
                <a:cs typeface="EACRMF+MS-UIGothic"/>
              </a:rPr>
              <a:t>明确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EACRMF+MS-UIGothic"/>
                <a:cs typeface="EACRMF+MS-UIGothic"/>
              </a:rPr>
              <a:t>内容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选择</a:t>
            </a:r>
            <a:r>
              <a:rPr sz="2000" spc="25">
                <a:solidFill>
                  <a:srgbClr val="45AE37"/>
                </a:solidFill>
                <a:latin typeface="EACRMF+MS-UIGothic"/>
                <a:cs typeface="EACRMF+MS-UIGothic"/>
              </a:rPr>
              <a:t>恰当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EACRMF+MS-UIGothic"/>
                <a:cs typeface="EACRMF+MS-UIGothic"/>
              </a:rPr>
              <a:t>重点与</a:t>
            </a: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难</a:t>
            </a:r>
            <a:r>
              <a:rPr sz="2000" spc="25">
                <a:solidFill>
                  <a:srgbClr val="45AE37"/>
                </a:solidFill>
                <a:latin typeface="EACRMF+MS-UIGothic"/>
                <a:cs typeface="EACRMF+MS-UIGothic"/>
              </a:rPr>
              <a:t>点分析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EACRMF+MS-UIGothic"/>
                <a:cs typeface="EACRMF+MS-UIGothic"/>
              </a:rPr>
              <a:t>教学方法与手段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EACRMF+MS-UIGothic"/>
                <a:cs typeface="EACRMF+MS-UIGothic"/>
              </a:rPr>
              <a:t>教学方法多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样</a:t>
            </a:r>
            <a:r>
              <a:rPr sz="2300">
                <a:solidFill>
                  <a:srgbClr val="45AE37"/>
                </a:solidFill>
                <a:latin typeface="EACRMF+MS-UIGothic"/>
                <a:cs typeface="EACRMF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EACRMF+MS-UIGothic"/>
                <a:cs typeface="EACRMF+MS-UIGothic"/>
              </a:rPr>
              <a:t>教学手段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现</a:t>
            </a:r>
            <a:r>
              <a:rPr sz="2300" spc="25">
                <a:solidFill>
                  <a:srgbClr val="45AE37"/>
                </a:solidFill>
                <a:latin typeface="EACRMF+MS-UIGothic"/>
                <a:cs typeface="EACRMF+MS-UIGothic"/>
              </a:rPr>
              <a:t>代化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EACRMF+MS-UIGothic"/>
                <a:cs typeface="EACRMF+MS-UIGothic"/>
              </a:rPr>
              <a:t>学生参与度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EACRMF+MS-UIGothic"/>
                <a:cs typeface="EACRMF+MS-UIGothic"/>
              </a:rPr>
              <a:t>教学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45AE37"/>
                </a:solidFill>
                <a:latin typeface="EACRMF+MS-UIGothic"/>
                <a:cs typeface="EACRMF+MS-UIGothic"/>
              </a:rPr>
              <a:t>程与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时间</a:t>
            </a:r>
            <a:r>
              <a:rPr sz="3000">
                <a:solidFill>
                  <a:srgbClr val="45AE37"/>
                </a:solidFill>
                <a:latin typeface="EACRMF+MS-UIGothic"/>
                <a:cs typeface="EACRMF+MS-UIGothic"/>
              </a:rPr>
              <a:t>安排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时间</a:t>
            </a:r>
            <a:r>
              <a:rPr sz="2300" spc="25">
                <a:solidFill>
                  <a:srgbClr val="45AE37"/>
                </a:solidFill>
                <a:latin typeface="EACRMF+MS-UIGothic"/>
                <a:cs typeface="EACRMF+MS-UIGothic"/>
              </a:rPr>
              <a:t>安排合理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EACRMF+MS-UIGothic"/>
                <a:cs typeface="EACRMF+MS-UIGothic"/>
              </a:rPr>
              <a:t>教学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过</a:t>
            </a:r>
            <a:r>
              <a:rPr sz="2300" spc="23">
                <a:solidFill>
                  <a:srgbClr val="45AE37"/>
                </a:solidFill>
                <a:latin typeface="EACRMF+MS-UIGothic"/>
                <a:cs typeface="EACRMF+MS-UIGothic"/>
              </a:rPr>
              <a:t>程清晰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课</a:t>
            </a:r>
            <a:r>
              <a:rPr sz="2300" spc="25">
                <a:solidFill>
                  <a:srgbClr val="45AE37"/>
                </a:solidFill>
                <a:latin typeface="EACRMF+MS-UIGothic"/>
                <a:cs typeface="EACRMF+MS-UIGothic"/>
              </a:rPr>
              <a:t>堂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节</a:t>
            </a:r>
            <a:r>
              <a:rPr sz="2300" spc="23">
                <a:solidFill>
                  <a:srgbClr val="45AE37"/>
                </a:solidFill>
                <a:latin typeface="EACRMF+MS-UIGothic"/>
                <a:cs typeface="EACRMF+MS-UIGothic"/>
              </a:rPr>
              <a:t>奏把握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https://d.book118.com/498117041074006030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SRKPRL+AHGJQU+ArialMT</vt:lpstr>
      <vt:lpstr>Times New Roman</vt:lpstr>
      <vt:lpstr>SimSun</vt:lpstr>
      <vt:lpstr>EACRMF+MS-UIGothic</vt:lpstr>
      <vt:lpstr>AGDBDB+MWUAPD+MicrosoftYaHei-Bold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2024-09-07T02:41:32.321</cp:lastPrinted>
  <dcterms:created xsi:type="dcterms:W3CDTF">2024-09-06T18:41:32Z</dcterms:created>
  <dcterms:modified xsi:type="dcterms:W3CDTF">2024-09-06T18:41:33Z</dcterms:modified>
</cp:coreProperties>
</file>